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4"/>
  </p:notesMasterIdLst>
  <p:handoutMasterIdLst>
    <p:handoutMasterId r:id="rId15"/>
  </p:handoutMasterIdLst>
  <p:sldIdLst>
    <p:sldId id="463" r:id="rId2"/>
    <p:sldId id="564" r:id="rId3"/>
    <p:sldId id="538" r:id="rId4"/>
    <p:sldId id="515" r:id="rId5"/>
    <p:sldId id="544" r:id="rId6"/>
    <p:sldId id="570" r:id="rId7"/>
    <p:sldId id="524" r:id="rId8"/>
    <p:sldId id="523" r:id="rId9"/>
    <p:sldId id="444" r:id="rId10"/>
    <p:sldId id="567" r:id="rId11"/>
    <p:sldId id="569" r:id="rId12"/>
    <p:sldId id="568" r:id="rId13"/>
  </p:sldIdLst>
  <p:sldSz cx="9144000" cy="6858000" type="screen4x3"/>
  <p:notesSz cx="6797675" cy="9926638"/>
  <p:custDataLst>
    <p:tags r:id="rId16"/>
  </p:custDataLst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7171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7" autoAdjust="0"/>
    <p:restoredTop sz="98841" autoAdjust="0"/>
  </p:normalViewPr>
  <p:slideViewPr>
    <p:cSldViewPr>
      <p:cViewPr>
        <p:scale>
          <a:sx n="60" d="100"/>
          <a:sy n="60" d="100"/>
        </p:scale>
        <p:origin x="-133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38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189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00" y="0"/>
            <a:ext cx="2946189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402"/>
            <a:ext cx="2946189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00" y="9428402"/>
            <a:ext cx="2946189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8549FFAF-CF53-40FA-AD8C-110A7A8DA34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07288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189" cy="496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900" y="0"/>
            <a:ext cx="2946189" cy="496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8986F8-9840-4606-8331-F48067582961}" type="datetimeFigureOut">
              <a:rPr lang="el-GR"/>
              <a:pPr>
                <a:defRPr/>
              </a:pPr>
              <a:t>13/3/2017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788"/>
            <a:ext cx="5438140" cy="4466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402"/>
            <a:ext cx="2946189" cy="496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900" y="9428402"/>
            <a:ext cx="2946189" cy="496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B80F6CF-EFC8-4C26-A87F-C3DAC52F728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624600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A18F2E-B9A1-4758-B4CC-3D950D66A3A8}" type="slidenum">
              <a:rPr lang="el-GR" smtClean="0"/>
              <a:pPr/>
              <a:t>3</a:t>
            </a:fld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31CB2-E1DF-4F07-AE76-70C25C83C81B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732F-EF89-48CC-8A28-3FD1B4C12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9F438-6BA8-4104-9E77-CAB8A57A7456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CE5B1-C2DF-4D62-951D-B7EC0106C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A16DD-38A4-40E1-B8DA-9ADD6F8E5106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82A9-CDBF-48F4-9576-B328A4242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DF5C7-0653-4C99-ACEC-6CD6C9FC6DF2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8082-6692-4F93-850D-E9856B955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B7752-0B70-4167-A25C-E67C6F70387B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0547-B4F6-47AD-B0DE-422B5AC1E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323F9-CF13-4AFE-8B33-176DDBEAB0A3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8189A-F065-4522-B85D-B558DA12C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308E4-1A1A-4A5E-AFFD-FAABE89A4AFD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81098-C3AC-4558-B22E-82184D774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7039-7499-439B-AFEF-27F64FB9E89A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5A8DF-35AB-465C-B1D1-6D0F5411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1387D-F5C2-4652-A1E0-2C4DAF7499A7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42F60-A81B-4FE9-8ABE-26471146A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371B8-EF31-4E5B-B38D-9D421A41654A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C1CA2-DBDE-4020-8A92-85854C111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8B48-9895-4C64-BA37-01C345D242EB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4BE82-713E-4533-B9FA-675E10BF8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26DD27-E06D-42E8-8B8E-4022DB987DDC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56B04B-129B-4EE7-81A1-EE639284D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Swim-H2020-SM-Project" TargetMode="External"/><Relationship Id="rId3" Type="http://schemas.openxmlformats.org/officeDocument/2006/relationships/hyperlink" Target="mailto:info@medies.net" TargetMode="External"/><Relationship Id="rId7" Type="http://schemas.openxmlformats.org/officeDocument/2006/relationships/hyperlink" Target="https://www.facebook.com/MEdIES.net" TargetMode="External"/><Relationship Id="rId2" Type="http://schemas.openxmlformats.org/officeDocument/2006/relationships/hyperlink" Target="mailto:scoullos@swim-h2020.e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wim-h2020.net/" TargetMode="External"/><Relationship Id="rId5" Type="http://schemas.openxmlformats.org/officeDocument/2006/relationships/hyperlink" Target="http://www.medies.net/articles.asp?cID=8&amp;aID=1105" TargetMode="External"/><Relationship Id="rId4" Type="http://schemas.openxmlformats.org/officeDocument/2006/relationships/hyperlink" Target="http://www.esdmedcyprus.pi.ac.cy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8458200" cy="3429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The Mediterranean:</a:t>
            </a:r>
            <a:b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Champion region on ESD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Progress on the Mediterranean Strategy on Education for Sustainable Development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el-GR" sz="1800" dirty="0" smtClean="0">
                <a:solidFill>
                  <a:schemeClr val="accent1">
                    <a:lumMod val="50000"/>
                  </a:schemeClr>
                </a:solidFill>
              </a:rPr>
              <a:t>First Meeting of the </a:t>
            </a:r>
            <a:r>
              <a:rPr lang="en-US" altLang="el-GR" sz="1800" dirty="0" err="1" smtClean="0">
                <a:solidFill>
                  <a:schemeClr val="accent1">
                    <a:lumMod val="50000"/>
                  </a:schemeClr>
                </a:solidFill>
              </a:rPr>
              <a:t>UfM</a:t>
            </a:r>
            <a:r>
              <a:rPr lang="en-US" altLang="el-GR" sz="1800" dirty="0" smtClean="0">
                <a:solidFill>
                  <a:schemeClr val="accent1">
                    <a:lumMod val="50000"/>
                  </a:schemeClr>
                </a:solidFill>
              </a:rPr>
              <a:t> Working Group on Environment and Climate Change</a:t>
            </a:r>
            <a:br>
              <a:rPr lang="en-US" altLang="el-GR" sz="1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el-GR" sz="1800" dirty="0" smtClean="0">
                <a:solidFill>
                  <a:schemeClr val="accent1">
                    <a:lumMod val="50000"/>
                  </a:schemeClr>
                </a:solidFill>
              </a:rPr>
              <a:t>14-15 March 2017, Barcelona, Spain</a:t>
            </a:r>
            <a:r>
              <a:rPr lang="fr-FR" altLang="el-GR" sz="3200" dirty="0" smtClean="0">
                <a:solidFill>
                  <a:srgbClr val="0067AA"/>
                </a:solidFill>
              </a:rPr>
              <a:t/>
            </a:r>
            <a:br>
              <a:rPr lang="fr-FR" altLang="el-GR" sz="3200" dirty="0" smtClean="0">
                <a:solidFill>
                  <a:srgbClr val="0067AA"/>
                </a:solidFill>
              </a:rPr>
            </a:br>
            <a:endParaRPr lang="en-GB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620000" cy="1600200"/>
          </a:xfrm>
        </p:spPr>
        <p:txBody>
          <a:bodyPr/>
          <a:lstStyle/>
          <a:p>
            <a:r>
              <a:rPr lang="en-GB" sz="1800" dirty="0" smtClean="0"/>
              <a:t>Prof. Michael </a:t>
            </a:r>
            <a:r>
              <a:rPr lang="en-GB" sz="1800" dirty="0" err="1" smtClean="0"/>
              <a:t>Scoullos</a:t>
            </a:r>
            <a:r>
              <a:rPr lang="en-GB" sz="1800" dirty="0" smtClean="0"/>
              <a:t> </a:t>
            </a:r>
          </a:p>
          <a:p>
            <a:r>
              <a:rPr lang="en-US" sz="1800" dirty="0" smtClean="0"/>
              <a:t>SWIM-H2020 SM Team Leader, Director of the UNESCO Chair on SD Management &amp; Education in the Mediterranean, </a:t>
            </a:r>
            <a:r>
              <a:rPr lang="en-US" sz="1800" dirty="0" err="1" smtClean="0"/>
              <a:t>MEdIES</a:t>
            </a:r>
            <a:r>
              <a:rPr lang="en-US" sz="1800" dirty="0" smtClean="0"/>
              <a:t> Coordinator, MIO-ECSDE Chairman </a:t>
            </a:r>
            <a:endParaRPr lang="en-GB" sz="1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4648200"/>
            <a:ext cx="784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4" descr="C:\Users\LPA\AppData\Local\Microsoft\Windows\INetCache\Content.Outlook\10MN32T2\kyma-orange.jpg"/>
          <p:cNvPicPr>
            <a:picLocks noChangeAspect="1" noChangeArrowheads="1"/>
          </p:cNvPicPr>
          <p:nvPr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" y="5410200"/>
            <a:ext cx="91360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029200"/>
          </a:xfrm>
        </p:spPr>
        <p:txBody>
          <a:bodyPr>
            <a:noAutofit/>
          </a:bodyPr>
          <a:lstStyle/>
          <a:p>
            <a:pPr marL="457200" lvl="1" indent="-457200">
              <a:buAutoNum type="arabicParenR"/>
            </a:pPr>
            <a:r>
              <a:rPr lang="en-US" sz="1800" dirty="0" smtClean="0"/>
              <a:t>First meeting of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Mediterranean Committee on ESD  </a:t>
            </a:r>
            <a:r>
              <a:rPr lang="en-US" sz="1800" dirty="0" smtClean="0"/>
              <a:t>will take place in November hosted by Cyprus in November 2017. Its members are:</a:t>
            </a:r>
          </a:p>
          <a:p>
            <a:pPr marL="444500" lvl="1" indent="0" algn="ctr">
              <a:buNone/>
            </a:pPr>
            <a:r>
              <a:rPr lang="en-US" sz="1800" dirty="0" smtClean="0"/>
              <a:t>League of the Arab States |  Ministry of Education of Cyprus (Chair)  |  Ministry of Education of Croatia  |  Ministry of Education of Greece  |  Ministry of Education of Malta  |  Ministry of Environment of Jordan  |  Ministry of Education of Portugal  |  UNESCO  |  UNEP/MAP  |  UNECE  |  Union of the Mediterranean (</a:t>
            </a:r>
            <a:r>
              <a:rPr lang="en-US" sz="1800" dirty="0" err="1" smtClean="0"/>
              <a:t>UfM</a:t>
            </a:r>
            <a:r>
              <a:rPr lang="en-US" sz="1800" dirty="0" smtClean="0"/>
              <a:t>)  </a:t>
            </a:r>
          </a:p>
          <a:p>
            <a:pPr marL="723900" lvl="1" indent="-279400"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2)   With the support of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EU funded SWIM-Horizon 2020 Support Mechanism</a:t>
            </a:r>
            <a:r>
              <a:rPr lang="en-US" sz="1800" dirty="0" smtClean="0"/>
              <a:t>, within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2017</a:t>
            </a:r>
            <a:r>
              <a:rPr lang="en-US" sz="1800" dirty="0" smtClean="0"/>
              <a:t>:</a:t>
            </a:r>
          </a:p>
          <a:p>
            <a:pPr>
              <a:buFontTx/>
              <a:buChar char="-"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Three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/>
              <a:t>national interventions in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Algeria, Palestine and Tunisia</a:t>
            </a:r>
            <a:r>
              <a:rPr lang="en-US" sz="1800" dirty="0" smtClean="0"/>
              <a:t>: </a:t>
            </a:r>
          </a:p>
          <a:p>
            <a:pPr lvl="1">
              <a:buFontTx/>
              <a:buChar char="-"/>
            </a:pPr>
            <a:r>
              <a:rPr lang="en-US" sz="1800" dirty="0" smtClean="0"/>
              <a:t>Inter-ministerial consultations on the MSESD and its Action Plan</a:t>
            </a:r>
          </a:p>
          <a:p>
            <a:pPr lvl="1">
              <a:buFontTx/>
              <a:buChar char="-"/>
            </a:pPr>
            <a:r>
              <a:rPr lang="en-US" sz="1800" dirty="0" smtClean="0"/>
              <a:t>Experiential trainings on how educators can design and implement educational and awareness </a:t>
            </a:r>
            <a:r>
              <a:rPr lang="en-US" sz="1800" dirty="0" err="1" smtClean="0"/>
              <a:t>programmes</a:t>
            </a:r>
            <a:r>
              <a:rPr lang="en-US" sz="1800" dirty="0" smtClean="0"/>
              <a:t> on topics such as non-conventional water resources, phasing out the use of plastic bags, marine litter, etc.</a:t>
            </a:r>
          </a:p>
          <a:p>
            <a:pPr>
              <a:buFontTx/>
              <a:buChar char="-"/>
            </a:pPr>
            <a:r>
              <a:rPr lang="en-US" sz="1800" dirty="0" smtClean="0"/>
              <a:t>1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regional training </a:t>
            </a:r>
            <a:r>
              <a:rPr lang="en-US" sz="1800" dirty="0" smtClean="0"/>
              <a:t>in November </a:t>
            </a:r>
            <a:r>
              <a:rPr lang="en-US" sz="1800" dirty="0" smtClean="0"/>
              <a:t>: </a:t>
            </a:r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meeting of the country Focal Points and a few stakeholders </a:t>
            </a:r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Implementing the Action Plan</a:t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l-GR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" y="2971800"/>
            <a:ext cx="838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dirty="0" smtClean="0"/>
              <a:t>3) Expansion of similar activities to other countries .....</a:t>
            </a:r>
          </a:p>
          <a:p>
            <a:pPr>
              <a:buNone/>
            </a:pPr>
            <a:endParaRPr lang="en-GB" sz="900" dirty="0" smtClean="0"/>
          </a:p>
          <a:p>
            <a:pPr>
              <a:buNone/>
            </a:pPr>
            <a:r>
              <a:rPr lang="en-GB" sz="2000" dirty="0" smtClean="0"/>
              <a:t>4)  </a:t>
            </a:r>
            <a:r>
              <a:rPr lang="en-US" sz="2000" dirty="0" smtClean="0"/>
              <a:t>All Med countries are to elaborate ESD strategies via close cooperation of Ministries of Education, Environment and those responsible for SD</a:t>
            </a:r>
            <a:endParaRPr lang="en-GB" sz="2000" dirty="0" smtClean="0"/>
          </a:p>
          <a:p>
            <a:pPr marL="342900" lvl="1" indent="-342900">
              <a:buNone/>
            </a:pPr>
            <a:endParaRPr lang="el-GR" sz="900" dirty="0" smtClean="0"/>
          </a:p>
          <a:p>
            <a:pPr>
              <a:buNone/>
            </a:pPr>
            <a:r>
              <a:rPr lang="en-US" sz="2000" dirty="0" smtClean="0"/>
              <a:t>5) The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status of MSESD implementation </a:t>
            </a:r>
            <a:r>
              <a:rPr lang="en-US" sz="2000" dirty="0" smtClean="0"/>
              <a:t>(number of countries that have launched national strategies on education for sustainable development) has been included in the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'dashboard' indicators for monitoring the Mediterranean Strategy for Sustainable Development (2016-2025)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implementation progress. 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000" dirty="0" smtClean="0"/>
              <a:t>6) The MSESD Action Plan is included among the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Flagship Projects of the UNESCO Global Action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Programme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(GAP)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on ESD (2015-2019).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Implementing the Action Plan</a:t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l-GR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524000"/>
            <a:ext cx="845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2286000"/>
            <a:ext cx="845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5" descr="Untit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2000" y="4876800"/>
            <a:ext cx="3505200" cy="279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876800"/>
            <a:ext cx="3124200" cy="166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228600" y="3810000"/>
            <a:ext cx="845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dirty="0" smtClean="0"/>
              <a:t>For more information: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Contact: </a:t>
            </a:r>
            <a:r>
              <a:rPr lang="en-GB" sz="2000" dirty="0" smtClean="0">
                <a:hlinkClick r:id="rId2"/>
              </a:rPr>
              <a:t>scoullos@swim-h2020.eu</a:t>
            </a:r>
            <a:r>
              <a:rPr lang="en-GB" sz="2000" dirty="0" smtClean="0"/>
              <a:t>, </a:t>
            </a:r>
            <a:r>
              <a:rPr lang="en-GB" sz="2000" dirty="0" smtClean="0">
                <a:hlinkClick r:id="rId3"/>
              </a:rPr>
              <a:t>info@medies.net</a:t>
            </a:r>
            <a:r>
              <a:rPr lang="en-GB" sz="2000" dirty="0" smtClean="0"/>
              <a:t> 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Websites: </a:t>
            </a:r>
          </a:p>
          <a:p>
            <a:pPr>
              <a:buNone/>
            </a:pPr>
            <a:r>
              <a:rPr lang="en-GB" sz="2000" dirty="0" smtClean="0">
                <a:hlinkClick r:id="rId4"/>
              </a:rPr>
              <a:t>www.esdmedcyprus.pi.ac.cy</a:t>
            </a:r>
            <a:r>
              <a:rPr lang="en-GB" sz="2000" dirty="0" smtClean="0"/>
              <a:t> </a:t>
            </a:r>
          </a:p>
          <a:p>
            <a:pPr>
              <a:buNone/>
            </a:pPr>
            <a:r>
              <a:rPr lang="en-GB" sz="2000" dirty="0" smtClean="0">
                <a:hlinkClick r:id="rId5"/>
              </a:rPr>
              <a:t>www.medies.net/articles.asp?cID=8&amp;aID=1105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>
                <a:hlinkClick r:id="rId6"/>
              </a:rPr>
              <a:t>www.swim-h2020.net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Follow: </a:t>
            </a:r>
          </a:p>
          <a:p>
            <a:pPr>
              <a:buNone/>
            </a:pPr>
            <a:r>
              <a:rPr lang="en-GB" sz="2000" dirty="0" smtClean="0">
                <a:hlinkClick r:id="rId7"/>
              </a:rPr>
              <a:t>https://www.facebook.com/MEdIES.net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>
                <a:hlinkClick r:id="rId8"/>
              </a:rPr>
              <a:t>https://www.facebook.com/Swim-H2020-SM-Project</a:t>
            </a:r>
            <a:r>
              <a:rPr lang="en-GB" sz="2000" dirty="0" smtClean="0"/>
              <a:t> </a:t>
            </a:r>
          </a:p>
          <a:p>
            <a:pPr>
              <a:buNone/>
            </a:pPr>
            <a:endParaRPr lang="en-GB" sz="2000" dirty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l-GR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427038"/>
            <a:ext cx="8229600" cy="792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 ….</a:t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l-G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3"/>
          <p:cNvSpPr>
            <a:spLocks noChangeArrowheads="1"/>
          </p:cNvSpPr>
          <p:nvPr/>
        </p:nvSpPr>
        <p:spPr bwMode="auto">
          <a:xfrm rot="-10800000">
            <a:off x="1296988" y="4165600"/>
            <a:ext cx="2482850" cy="646113"/>
          </a:xfrm>
          <a:prstGeom prst="wedgeRoundRectCallout">
            <a:avLst>
              <a:gd name="adj1" fmla="val -54604"/>
              <a:gd name="adj2" fmla="val 155240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/>
            <a:r>
              <a:rPr lang="en-US" altLang="en-US" sz="2400" b="1" dirty="0">
                <a:solidFill>
                  <a:srgbClr val="CC6600"/>
                </a:solidFill>
              </a:rPr>
              <a:t>Institutions</a:t>
            </a:r>
            <a:endParaRPr lang="el-GR" altLang="en-US" sz="2400" b="1" dirty="0">
              <a:solidFill>
                <a:srgbClr val="CC6600"/>
              </a:solidFill>
            </a:endParaRP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5013325" y="549275"/>
            <a:ext cx="2074863" cy="739775"/>
          </a:xfrm>
          <a:prstGeom prst="wedgeRoundRectCallout">
            <a:avLst>
              <a:gd name="adj1" fmla="val -69167"/>
              <a:gd name="adj2" fmla="val 136227"/>
              <a:gd name="adj3" fmla="val 16667"/>
            </a:avLst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2400" b="1">
                <a:solidFill>
                  <a:srgbClr val="CC6600"/>
                </a:solidFill>
              </a:rPr>
              <a:t>Economy</a:t>
            </a:r>
            <a:endParaRPr lang="el-GR" altLang="en-US" sz="2400" b="1">
              <a:solidFill>
                <a:srgbClr val="CC6600"/>
              </a:solidFill>
            </a:endParaRP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3276600" y="908050"/>
            <a:ext cx="2279650" cy="4981575"/>
            <a:chOff x="1920" y="1057"/>
            <a:chExt cx="1296" cy="2446"/>
          </a:xfrm>
        </p:grpSpPr>
        <p:grpSp>
          <p:nvGrpSpPr>
            <p:cNvPr id="5125" name="Group 5"/>
            <p:cNvGrpSpPr>
              <a:grpSpLocks/>
            </p:cNvGrpSpPr>
            <p:nvPr/>
          </p:nvGrpSpPr>
          <p:grpSpPr bwMode="auto">
            <a:xfrm>
              <a:off x="2067" y="2206"/>
              <a:ext cx="1020" cy="1297"/>
              <a:chOff x="2067" y="2206"/>
              <a:chExt cx="1020" cy="1297"/>
            </a:xfrm>
          </p:grpSpPr>
          <p:sp>
            <p:nvSpPr>
              <p:cNvPr id="5127" name="AutoShape 7"/>
              <p:cNvSpPr>
                <a:spLocks noChangeArrowheads="1"/>
              </p:cNvSpPr>
              <p:nvPr/>
            </p:nvSpPr>
            <p:spPr bwMode="auto">
              <a:xfrm rot="11595848">
                <a:off x="2400" y="2207"/>
                <a:ext cx="687" cy="1296"/>
              </a:xfrm>
              <a:prstGeom prst="triangle">
                <a:avLst>
                  <a:gd name="adj" fmla="val 50000"/>
                </a:avLst>
              </a:prstGeom>
              <a:solidFill>
                <a:schemeClr val="folHlink">
                  <a:alpha val="73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" name="AutoShape 6"/>
              <p:cNvSpPr>
                <a:spLocks noChangeArrowheads="1"/>
              </p:cNvSpPr>
              <p:nvPr/>
            </p:nvSpPr>
            <p:spPr bwMode="auto">
              <a:xfrm rot="9997202">
                <a:off x="2067" y="2206"/>
                <a:ext cx="687" cy="1297"/>
              </a:xfrm>
              <a:prstGeom prst="triangle">
                <a:avLst>
                  <a:gd name="adj" fmla="val 50000"/>
                </a:avLst>
              </a:prstGeom>
              <a:solidFill>
                <a:srgbClr val="C0C0C0">
                  <a:alpha val="74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/>
          </p:nvGrpSpPr>
          <p:grpSpPr bwMode="auto">
            <a:xfrm>
              <a:off x="2076" y="1057"/>
              <a:ext cx="1033" cy="1344"/>
              <a:chOff x="2076" y="1057"/>
              <a:chExt cx="1033" cy="1344"/>
            </a:xfrm>
          </p:grpSpPr>
          <p:sp>
            <p:nvSpPr>
              <p:cNvPr id="5129" name="AutoShape 9"/>
              <p:cNvSpPr>
                <a:spLocks noChangeArrowheads="1"/>
              </p:cNvSpPr>
              <p:nvPr/>
            </p:nvSpPr>
            <p:spPr bwMode="auto">
              <a:xfrm rot="20887188">
                <a:off x="2394" y="1060"/>
                <a:ext cx="715" cy="1340"/>
              </a:xfrm>
              <a:prstGeom prst="triangle">
                <a:avLst>
                  <a:gd name="adj" fmla="val 50000"/>
                </a:avLst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" name="AutoShape 10"/>
              <p:cNvSpPr>
                <a:spLocks noChangeArrowheads="1"/>
              </p:cNvSpPr>
              <p:nvPr/>
            </p:nvSpPr>
            <p:spPr bwMode="auto">
              <a:xfrm rot="795848">
                <a:off x="2076" y="1057"/>
                <a:ext cx="687" cy="1344"/>
              </a:xfrm>
              <a:prstGeom prst="triangle">
                <a:avLst>
                  <a:gd name="adj" fmla="val 50000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 flipV="1">
              <a:off x="1920" y="2304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5435600" y="2112963"/>
            <a:ext cx="2952750" cy="646112"/>
          </a:xfrm>
          <a:prstGeom prst="wedgeRoundRectCallout">
            <a:avLst>
              <a:gd name="adj1" fmla="val -61023"/>
              <a:gd name="adj2" fmla="val 96370"/>
              <a:gd name="adj3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2400" b="1">
                <a:solidFill>
                  <a:srgbClr val="CC6600"/>
                </a:solidFill>
              </a:rPr>
              <a:t>Environment</a:t>
            </a:r>
            <a:endParaRPr lang="el-GR" altLang="en-US" sz="2400" b="1">
              <a:solidFill>
                <a:srgbClr val="CC6600"/>
              </a:solidFill>
            </a:endParaRPr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 rot="-10800000">
            <a:off x="1633538" y="1527175"/>
            <a:ext cx="2154237" cy="647700"/>
          </a:xfrm>
          <a:prstGeom prst="wedgeRoundRectCallout">
            <a:avLst>
              <a:gd name="adj1" fmla="val -66259"/>
              <a:gd name="adj2" fmla="val -92454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/>
            <a:r>
              <a:rPr lang="en-US" altLang="en-US" sz="2400" b="1">
                <a:solidFill>
                  <a:srgbClr val="CC6600"/>
                </a:solidFill>
              </a:rPr>
              <a:t>Society</a:t>
            </a:r>
            <a:endParaRPr lang="el-GR" altLang="en-US" sz="2400" b="1">
              <a:solidFill>
                <a:srgbClr val="CC6600"/>
              </a:solidFill>
            </a:endParaRPr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 rot="10800000">
            <a:off x="5351463" y="5143500"/>
            <a:ext cx="2473325" cy="684213"/>
          </a:xfrm>
          <a:prstGeom prst="wedgeRoundRectCallout">
            <a:avLst>
              <a:gd name="adj1" fmla="val 64579"/>
              <a:gd name="adj2" fmla="val 17588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/>
            <a:r>
              <a:rPr lang="en-US" altLang="en-US" sz="2400" b="1">
                <a:solidFill>
                  <a:srgbClr val="CC6600"/>
                </a:solidFill>
              </a:rPr>
              <a:t>Culture </a:t>
            </a:r>
            <a:endParaRPr lang="el-GR" altLang="en-US" sz="2400" b="1">
              <a:solidFill>
                <a:srgbClr val="CC6600"/>
              </a:solidFill>
            </a:endParaRP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042988" y="5715001"/>
            <a:ext cx="2395537" cy="882352"/>
          </a:xfrm>
          <a:prstGeom prst="wedgeRoundRectCallout">
            <a:avLst>
              <a:gd name="adj1" fmla="val 82769"/>
              <a:gd name="adj2" fmla="val -240440"/>
              <a:gd name="adj3" fmla="val 16667"/>
            </a:avLst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C6600"/>
                </a:solidFill>
              </a:rPr>
              <a:t>Science &amp; Technology</a:t>
            </a:r>
            <a:endParaRPr lang="el-GR" altLang="en-US" sz="2400" b="1" dirty="0">
              <a:solidFill>
                <a:srgbClr val="CC6600"/>
              </a:solidFill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3995738" y="3284538"/>
            <a:ext cx="1009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i="1"/>
              <a:t>ESD</a:t>
            </a:r>
            <a:endParaRPr lang="el-GR" altLang="en-US" sz="2800" b="1" i="1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380999" y="228600"/>
            <a:ext cx="8763001" cy="4627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ESD – at the center of SD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el-G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37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SESD.jpg"/>
          <p:cNvPicPr>
            <a:picLocks noChangeAspect="1"/>
          </p:cNvPicPr>
          <p:nvPr/>
        </p:nvPicPr>
        <p:blipFill>
          <a:blip r:embed="rId3" cstate="print"/>
          <a:srcRect t="12158" r="8332" b="12158"/>
          <a:stretch>
            <a:fillRect/>
          </a:stretch>
        </p:blipFill>
        <p:spPr>
          <a:xfrm>
            <a:off x="6048570" y="3120027"/>
            <a:ext cx="3095430" cy="366177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700087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- </a:t>
            </a:r>
            <a:r>
              <a:rPr lang="en-US" sz="4600" smtClean="0">
                <a:solidFill>
                  <a:schemeClr val="tx2"/>
                </a:solidFill>
              </a:rPr>
              <a:t>Scope</a:t>
            </a:r>
            <a:r>
              <a:rPr lang="en-US" smtClean="0">
                <a:solidFill>
                  <a:schemeClr val="tx2"/>
                </a:solidFill>
              </a:rPr>
              <a:t> -</a:t>
            </a:r>
            <a:endParaRPr lang="el-GR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7848600" cy="5562600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Aim:</a:t>
            </a:r>
            <a:r>
              <a:rPr lang="en-US" sz="2400" dirty="0" smtClean="0"/>
              <a:t> </a:t>
            </a:r>
            <a:r>
              <a:rPr lang="en-US" sz="2000" dirty="0" smtClean="0"/>
              <a:t>to encourage countries to develop and incorporate ESD into formal, non-formal and informal education.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Scope</a:t>
            </a:r>
            <a:r>
              <a:rPr lang="en-US" sz="2000" dirty="0" smtClean="0"/>
              <a:t>: to be a flexible framework for the countries of the region driven by their priorities addressing their specific needs and circumstances and encourage interdepartmental, multi-stakeholder cooperation and partnerships.</a:t>
            </a:r>
          </a:p>
          <a:p>
            <a:pPr lvl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Objectives</a:t>
            </a:r>
            <a:endParaRPr lang="el-G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GB" sz="1600" dirty="0" smtClean="0"/>
              <a:t>Ensure that policy, legislation and other regulatory</a:t>
            </a:r>
          </a:p>
          <a:p>
            <a:pPr marL="177800" lvl="0" indent="-177800">
              <a:buNone/>
              <a:tabLst>
                <a:tab pos="177800" algn="l"/>
              </a:tabLst>
            </a:pPr>
            <a:r>
              <a:rPr lang="en-GB" sz="1600" dirty="0" smtClean="0"/>
              <a:t> and operational frameworks support ESD;</a:t>
            </a:r>
            <a:endParaRPr lang="el-GR" sz="1600" dirty="0" smtClean="0"/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GB" sz="1600" dirty="0" smtClean="0"/>
              <a:t>Promote SD through formal, non-formal and informal learning;</a:t>
            </a:r>
            <a:endParaRPr lang="el-GR" sz="1600" dirty="0" smtClean="0"/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GB" sz="1600" dirty="0" smtClean="0"/>
              <a:t>Equip educators with the competence to include SD in their </a:t>
            </a:r>
          </a:p>
          <a:p>
            <a:pPr marL="177800" lvl="0" indent="-177800">
              <a:buNone/>
              <a:tabLst>
                <a:tab pos="177800" algn="l"/>
              </a:tabLst>
            </a:pPr>
            <a:r>
              <a:rPr lang="en-GB" sz="1600" dirty="0" smtClean="0"/>
              <a:t>teaching;</a:t>
            </a:r>
            <a:endParaRPr lang="el-GR" sz="1600" dirty="0" smtClean="0"/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GB" sz="1600" dirty="0" smtClean="0"/>
              <a:t>Ensure that adequate tools and materials for ESD are accessible;</a:t>
            </a:r>
            <a:endParaRPr lang="el-GR" sz="1600" dirty="0" smtClean="0"/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600" dirty="0" smtClean="0"/>
              <a:t>Promote research on and development of ESD;</a:t>
            </a:r>
            <a:endParaRPr lang="el-GR" sz="1600" dirty="0" smtClean="0"/>
          </a:p>
          <a:p>
            <a:pPr marL="177800" lvl="0" indent="-177800">
              <a:buFont typeface="Arial" pitchFamily="34" charset="0"/>
              <a:buChar char="•"/>
              <a:tabLst>
                <a:tab pos="177800" algn="l"/>
              </a:tabLst>
            </a:pPr>
            <a:r>
              <a:rPr lang="en-GB" sz="1600" dirty="0" smtClean="0"/>
              <a:t>Strengthen cooperation on ESD at all levels, including exchange</a:t>
            </a:r>
          </a:p>
          <a:p>
            <a:pPr marL="177800" lvl="0" indent="-177800">
              <a:buNone/>
              <a:tabLst>
                <a:tab pos="177800" algn="l"/>
              </a:tabLst>
            </a:pPr>
            <a:r>
              <a:rPr lang="en-GB" sz="1600" dirty="0" smtClean="0"/>
              <a:t> of experience and technologies within the </a:t>
            </a:r>
            <a:r>
              <a:rPr lang="en-US" sz="1600" dirty="0" smtClean="0"/>
              <a:t>Mediterranean</a:t>
            </a:r>
            <a:r>
              <a:rPr lang="en-GB" sz="1600" dirty="0" smtClean="0"/>
              <a:t> region.</a:t>
            </a:r>
            <a:endParaRPr lang="el-GR" sz="1600" dirty="0" smtClean="0"/>
          </a:p>
          <a:p>
            <a:pPr indent="20638" eaLnBrk="1" hangingPunct="1">
              <a:buNone/>
            </a:pPr>
            <a:endParaRPr lang="en-US" sz="2000" b="1" i="1" dirty="0" smtClean="0"/>
          </a:p>
        </p:txBody>
      </p:sp>
      <p:sp>
        <p:nvSpPr>
          <p:cNvPr id="101381" name="Title 1"/>
          <p:cNvSpPr txBox="1">
            <a:spLocks/>
          </p:cNvSpPr>
          <p:nvPr/>
        </p:nvSpPr>
        <p:spPr bwMode="auto">
          <a:xfrm>
            <a:off x="990600" y="304800"/>
            <a:ext cx="66294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The Mediterranean Strategy for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ESD</a:t>
            </a:r>
            <a:endParaRPr lang="el-G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138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9F3835-4BAA-4FDD-98CF-950A348E0315}" type="slidenum">
              <a:rPr lang="en-US" smtClean="0">
                <a:solidFill>
                  <a:srgbClr val="898989"/>
                </a:solidFill>
              </a:rPr>
              <a:pPr/>
              <a:t>3</a:t>
            </a:fld>
            <a:endParaRPr lang="en-US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8915400" cy="685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/>
              <a:t>Endorsed on 13 May 2014 as part of the Union for the Mediterranean (</a:t>
            </a:r>
            <a:r>
              <a:rPr lang="en-US" sz="2000" dirty="0" err="1" smtClean="0"/>
              <a:t>UfM</a:t>
            </a:r>
            <a:r>
              <a:rPr lang="en-US" sz="2000" dirty="0" smtClean="0"/>
              <a:t>) Ministerial Declaration on Environment and Climate Change</a:t>
            </a:r>
          </a:p>
        </p:txBody>
      </p:sp>
      <p:sp>
        <p:nvSpPr>
          <p:cNvPr id="52232" name="Slide Number Placeholder 16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2DC630D-E397-4AD0-BE37-5C43297BC21C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20713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+mn-ea"/>
                <a:cs typeface="+mn-cs"/>
              </a:rPr>
              <a:t>The Mediterranean Strategy for ESD</a:t>
            </a:r>
            <a:endParaRPr lang="el-GR" sz="2400" b="1" dirty="0" smtClean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10" name="Picture 2" descr="http://ufmsecretariat.org/wp-content/themes/ufm/scripts/timthumb.php?src=http://ufmsecretariat.org/wp-content/uploads/2014/05/family-photo-web.jpg&amp;h=300&amp;w=594&amp;zc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248" y="2057400"/>
            <a:ext cx="8298183" cy="4191000"/>
          </a:xfrm>
          <a:prstGeom prst="rect">
            <a:avLst/>
          </a:prstGeom>
          <a:noFill/>
        </p:spPr>
      </p:pic>
      <p:sp>
        <p:nvSpPr>
          <p:cNvPr id="52230" name="TextBox 13"/>
          <p:cNvSpPr txBox="1">
            <a:spLocks noChangeArrowheads="1"/>
          </p:cNvSpPr>
          <p:nvPr/>
        </p:nvSpPr>
        <p:spPr bwMode="auto">
          <a:xfrm>
            <a:off x="3000364" y="5929330"/>
            <a:ext cx="31558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Ministerial in Athens, May 2014</a:t>
            </a:r>
            <a:endParaRPr lang="el-GR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90785B-A3C7-4B58-8B3D-9AABD684DBE3}" type="slidenum">
              <a:rPr lang="en-US" smtClean="0">
                <a:solidFill>
                  <a:srgbClr val="898989"/>
                </a:solidFill>
                <a:cs typeface="Arial" charset="0"/>
              </a:rPr>
              <a:pPr/>
              <a:t>5</a:t>
            </a:fld>
            <a:endParaRPr lang="en-US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Since 2014 …… </a:t>
            </a:r>
            <a:endParaRPr lang="el-GR" sz="32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DSC_1128_low"/>
          <p:cNvPicPr>
            <a:picLocks noChangeAspect="1" noChangeArrowheads="1"/>
          </p:cNvPicPr>
          <p:nvPr/>
        </p:nvPicPr>
        <p:blipFill>
          <a:blip r:embed="rId2" cstate="print"/>
          <a:srcRect t="15118"/>
          <a:stretch>
            <a:fillRect/>
          </a:stretch>
        </p:blipFill>
        <p:spPr bwMode="auto">
          <a:xfrm>
            <a:off x="5410200" y="3505200"/>
            <a:ext cx="3733800" cy="2112879"/>
          </a:xfrm>
          <a:prstGeom prst="rect">
            <a:avLst/>
          </a:prstGeom>
          <a:noFill/>
        </p:spPr>
      </p:pic>
      <p:sp>
        <p:nvSpPr>
          <p:cNvPr id="107522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5410200" cy="3048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MSESD was accepted as an integral part of 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Mediterranean Strategy for Sustainable Development</a:t>
            </a:r>
            <a:r>
              <a:rPr lang="en-US" sz="2000" dirty="0" smtClean="0"/>
              <a:t>” (MSSD II, 2016-2025), in Athens, 9-11 February 2016, during the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Meeting of the Contracting Parties of the Barcelona Convention (COP19).</a:t>
            </a:r>
          </a:p>
          <a:p>
            <a:pPr eaLnBrk="1" hangingPunct="1"/>
            <a:endParaRPr lang="en-US" sz="2000" dirty="0" smtClean="0"/>
          </a:p>
          <a:p>
            <a:pPr lvl="0" eaLnBrk="1" hangingPunct="1"/>
            <a:r>
              <a:rPr lang="en-US" sz="2000" dirty="0" smtClean="0"/>
              <a:t>The MSESD is referred to in the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Athens Declaration  </a:t>
            </a:r>
            <a:r>
              <a:rPr lang="en-US" sz="2000" dirty="0" smtClean="0"/>
              <a:t>of COP19 </a:t>
            </a:r>
            <a:r>
              <a:rPr lang="en-US" sz="2000" i="1" dirty="0" smtClean="0"/>
              <a:t>“…13. </a:t>
            </a:r>
            <a:r>
              <a:rPr lang="en-GB" sz="2000" i="1" dirty="0" smtClean="0"/>
              <a:t>Mindful of the Mediterranean Strategy on Education for Sustainable Development, </a:t>
            </a:r>
            <a:r>
              <a:rPr lang="en-GB" sz="2000" b="1" i="1" dirty="0" smtClean="0">
                <a:solidFill>
                  <a:schemeClr val="accent1">
                    <a:lumMod val="50000"/>
                  </a:schemeClr>
                </a:solidFill>
              </a:rPr>
              <a:t>resolve</a:t>
            </a:r>
            <a:r>
              <a:rPr lang="en-GB" sz="2000" i="1" dirty="0" smtClean="0"/>
              <a:t> to enhance public awareness and the role of education promoting sustainability and the implementation of the SDGs in the Mediterranean”</a:t>
            </a:r>
          </a:p>
          <a:p>
            <a:pPr eaLnBrk="1" hangingPunct="1"/>
            <a:r>
              <a:rPr lang="en-US" sz="2000" dirty="0" smtClean="0"/>
              <a:t>The latter was taken up and embedded  in the MSESD Action Plan and the ‘Nicosia Declaration’ (see next slide) </a:t>
            </a:r>
            <a:endParaRPr lang="el-GR" sz="2000" dirty="0" smtClean="0"/>
          </a:p>
        </p:txBody>
      </p:sp>
      <p:pic>
        <p:nvPicPr>
          <p:cNvPr id="13313" name="Picture 1" descr="C:\Users\anastasia\AppData\Local\Temp\UNEP_for_40_years[1]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447800"/>
            <a:ext cx="2236250" cy="85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165225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The Action Plan of the MSESD</a:t>
            </a:r>
            <a:endParaRPr lang="en-GB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8077200" cy="2667000"/>
          </a:xfrm>
        </p:spPr>
        <p:txBody>
          <a:bodyPr/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It is a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“new generation” tool </a:t>
            </a:r>
            <a:r>
              <a:rPr lang="en-US" sz="1800" dirty="0" smtClean="0">
                <a:solidFill>
                  <a:schemeClr val="tx1"/>
                </a:solidFill>
              </a:rPr>
              <a:t>to respond simultaneously to all relevant to ESD requests and provisions of international Conventions and Bodies, including: 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The MSESD /</a:t>
            </a:r>
            <a:r>
              <a:rPr lang="en-US" sz="1800" dirty="0" err="1" smtClean="0">
                <a:solidFill>
                  <a:schemeClr val="tx1"/>
                </a:solidFill>
              </a:rPr>
              <a:t>UfM</a:t>
            </a:r>
            <a:r>
              <a:rPr lang="en-US" sz="1800" dirty="0" smtClean="0">
                <a:solidFill>
                  <a:schemeClr val="tx1"/>
                </a:solidFill>
              </a:rPr>
              <a:t>  | The MSSD /UNEP-MAP | The GAP/UNESCO (follow up to the UN DESD) | The Education 2030 Framework for Action | The 17 Sustainable Development Goals (SDGs) and more specifically, SDG4 | The UNFCCC (COP21 , COP22)  | The UN Biodiversity &amp; Desertification Conventions  | The Framework for the future Implementation of the UNECE Strategy on ESD | The Paris Declaration on “Promoting citizenship and the common values of freedom, tolerance and non-discrimination through Education”.</a:t>
            </a:r>
          </a:p>
          <a:p>
            <a:pPr algn="l"/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381000" y="914400"/>
            <a:ext cx="571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l-GR" b="0" dirty="0" smtClean="0"/>
          </a:p>
          <a:p>
            <a:r>
              <a:rPr lang="en-US" b="0" dirty="0" smtClean="0">
                <a:latin typeface="Arial"/>
                <a:cs typeface="Arial"/>
              </a:rPr>
              <a:t>■ </a:t>
            </a:r>
            <a:r>
              <a:rPr lang="en-US" b="0" dirty="0" smtClean="0">
                <a:latin typeface="+mn-lt"/>
              </a:rPr>
              <a:t>It was developed in a participatory way and informed by a survey among Mediterranean youth on their understanding of and expectations from SD/ESD</a:t>
            </a:r>
          </a:p>
          <a:p>
            <a:endParaRPr lang="en-US" b="0" dirty="0" smtClean="0">
              <a:latin typeface="+mn-lt"/>
            </a:endParaRPr>
          </a:p>
          <a:p>
            <a:r>
              <a:rPr lang="en-US" b="0" dirty="0" smtClean="0">
                <a:latin typeface="Arial"/>
                <a:cs typeface="Arial"/>
              </a:rPr>
              <a:t>■ </a:t>
            </a:r>
            <a:r>
              <a:rPr lang="en-US" b="0" dirty="0" smtClean="0">
                <a:latin typeface="+mn-lt"/>
              </a:rPr>
              <a:t>It was endorsed at the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Ministerial Conference on the Action Plan for Education for Sustainable Development in the Mediterranean</a:t>
            </a:r>
            <a:r>
              <a:rPr lang="en-US" b="0" dirty="0" smtClean="0">
                <a:latin typeface="+mn-lt"/>
              </a:rPr>
              <a:t>,  Nicosia, 8-9 December 2016 </a:t>
            </a:r>
            <a:endParaRPr lang="el-GR" b="0" dirty="0">
              <a:latin typeface="+mn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33528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http://www.medies.net/_uploaded_files/cyprus%20conference%202016/conference%20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219200"/>
            <a:ext cx="3200400" cy="1637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960438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Dynamic relations and initiatives considered in drafting the Action Plan and ‘serviced’ by it</a:t>
            </a:r>
            <a:endParaRPr lang="en-GB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UfM_MSES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38200"/>
            <a:ext cx="7696200" cy="577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715000"/>
          </a:xfrm>
        </p:spPr>
        <p:txBody>
          <a:bodyPr>
            <a:noAutofit/>
          </a:bodyPr>
          <a:lstStyle/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Facilitate through regional cooperation the Education Ministries in planning and implementing MSESD.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Promote the fundamental role of Education &amp; ESD as quality education.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Ensure further </a:t>
            </a:r>
            <a:r>
              <a:rPr lang="en-US" sz="1800" dirty="0" err="1" smtClean="0">
                <a:ea typeface="Calibri"/>
              </a:rPr>
              <a:t>mobilisation</a:t>
            </a:r>
            <a:r>
              <a:rPr lang="en-US" sz="1800" dirty="0" smtClean="0">
                <a:ea typeface="Calibri"/>
              </a:rPr>
              <a:t> of resources as regards ESD mainstreaming.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Support the educational community in content development for ESD and for increasing human and material resources, etc.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Assist related Ministries (Environment, Water, Energy, etc.) in mainstreaming their awareness and education campaigns in line with the SDGs.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Provide priority areas to donors and supporters in regard to ESD key themes.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Help countries to fulfill their international commitments related to ESD (UNESCO and others).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Promote regional research projects.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Enhance international cooperation among Educational Institutions and other stakeholders.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Contribute in addressing, through education, the economic &amp; humanitarian crises and peace. </a:t>
            </a:r>
            <a:endParaRPr lang="el-GR" sz="1800" dirty="0" smtClean="0">
              <a:ea typeface="Calibri"/>
            </a:endParaRPr>
          </a:p>
          <a:p>
            <a:pPr marL="266700" indent="-266700" algn="just">
              <a:spcAft>
                <a:spcPts val="300"/>
              </a:spcAft>
              <a:buFont typeface="+mj-lt"/>
              <a:buAutoNum type="arabicPeriod"/>
              <a:tabLst>
                <a:tab pos="447675" algn="l"/>
              </a:tabLst>
            </a:pPr>
            <a:r>
              <a:rPr lang="en-US" sz="1800" dirty="0" smtClean="0">
                <a:ea typeface="Calibri"/>
              </a:rPr>
              <a:t>Facilitate better synergy between educational initiatives and the private sector.  </a:t>
            </a:r>
            <a:endParaRPr lang="en-GB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Objectives of the Action Plan</a:t>
            </a:r>
            <a:endParaRPr lang="en-GB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Box 6"/>
          <p:cNvSpPr txBox="1">
            <a:spLocks noChangeArrowheads="1"/>
          </p:cNvSpPr>
          <p:nvPr/>
        </p:nvSpPr>
        <p:spPr bwMode="auto">
          <a:xfrm>
            <a:off x="304800" y="1295400"/>
            <a:ext cx="8458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+mn-lt"/>
              </a:rPr>
              <a:t> </a:t>
            </a:r>
            <a:r>
              <a:rPr lang="en-US" sz="2000" b="0" dirty="0" smtClean="0">
                <a:latin typeface="+mn-lt"/>
              </a:rPr>
              <a:t>The Action Plan directly derives from and reflects the “Framework of Implementation” of the MSESD (articles 42-70) and as a consequence, it elaborates and interprets the Framework’s components in a more detailed and concrete way suggesting an indicative roadmap, in order to assist towards:</a:t>
            </a:r>
            <a:endParaRPr lang="el-GR" sz="2000" b="0" dirty="0" smtClean="0">
              <a:latin typeface="+mn-lt"/>
            </a:endParaRPr>
          </a:p>
          <a:p>
            <a:endParaRPr lang="en-US" sz="2000" b="0" dirty="0" smtClean="0">
              <a:latin typeface="+mn-lt"/>
            </a:endParaRPr>
          </a:p>
          <a:p>
            <a:pPr marL="457200" indent="-457200">
              <a:buAutoNum type="alphaUcPeriod"/>
            </a:pPr>
            <a:r>
              <a:rPr lang="en-US" sz="2000" b="0" dirty="0" smtClean="0">
                <a:latin typeface="+mn-lt"/>
              </a:rPr>
              <a:t>Enhancing 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enabling conditions </a:t>
            </a:r>
            <a:r>
              <a:rPr lang="en-US" sz="2000" b="0" dirty="0" smtClean="0">
                <a:latin typeface="+mn-lt"/>
              </a:rPr>
              <a:t>for the proper implementation of the MSESD. </a:t>
            </a:r>
          </a:p>
          <a:p>
            <a:pPr marL="457200" indent="-457200">
              <a:buAutoNum type="alphaUcPeriod" startAt="2"/>
            </a:pPr>
            <a:r>
              <a:rPr lang="en-US" sz="2000" b="0" dirty="0" smtClean="0">
                <a:latin typeface="+mn-lt"/>
              </a:rPr>
              <a:t>Proposing a set of identified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common regional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programmes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/projects </a:t>
            </a:r>
            <a:r>
              <a:rPr lang="en-US" sz="2000" b="0" dirty="0" smtClean="0">
                <a:latin typeface="+mn-lt"/>
              </a:rPr>
              <a:t>of institutional/non-thematic nature.</a:t>
            </a:r>
          </a:p>
          <a:p>
            <a:pPr marL="457200" indent="-457200">
              <a:buAutoNum type="alphaUcPeriod" startAt="2"/>
              <a:tabLst>
                <a:tab pos="444500" algn="l"/>
              </a:tabLst>
            </a:pPr>
            <a:r>
              <a:rPr lang="en-US" sz="2000" b="0" dirty="0" smtClean="0">
                <a:latin typeface="+mn-lt"/>
              </a:rPr>
              <a:t>Highlighting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priority thematic issues </a:t>
            </a:r>
            <a:r>
              <a:rPr lang="en-US" sz="2000" b="0" dirty="0" smtClean="0">
                <a:latin typeface="+mn-lt"/>
              </a:rPr>
              <a:t>for region-wide </a:t>
            </a:r>
            <a:r>
              <a:rPr lang="en-US" sz="2000" b="0" dirty="0" err="1" smtClean="0">
                <a:latin typeface="+mn-lt"/>
              </a:rPr>
              <a:t>programmes</a:t>
            </a:r>
            <a:r>
              <a:rPr lang="en-US" sz="2000" b="0" dirty="0" smtClean="0">
                <a:latin typeface="+mn-lt"/>
              </a:rPr>
              <a:t>. </a:t>
            </a:r>
          </a:p>
          <a:p>
            <a:pPr>
              <a:tabLst>
                <a:tab pos="444500" algn="l"/>
              </a:tabLst>
            </a:pPr>
            <a:r>
              <a:rPr lang="en-US" sz="2000" b="0" dirty="0" smtClean="0">
                <a:latin typeface="+mn-lt"/>
              </a:rPr>
              <a:t>D. 	Proposing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indicators</a:t>
            </a:r>
            <a:r>
              <a:rPr lang="en-US" sz="2000" b="0" dirty="0" smtClean="0">
                <a:latin typeface="+mn-lt"/>
              </a:rPr>
              <a:t> of progress and monitoring.</a:t>
            </a:r>
            <a:endParaRPr lang="el-GR" sz="2000" b="0" dirty="0" smtClean="0">
              <a:latin typeface="+mn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152400"/>
            <a:ext cx="9144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Recommendations and proposed Strategic Directions for activities &amp; programmes  </a:t>
            </a:r>
          </a:p>
        </p:txBody>
      </p:sp>
      <p:sp>
        <p:nvSpPr>
          <p:cNvPr id="106500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2F9E42-DF51-42E3-9812-71D37D8CED74}" type="slidenum">
              <a:rPr lang="en-US" smtClean="0">
                <a:solidFill>
                  <a:srgbClr val="898989"/>
                </a:solidFill>
                <a:cs typeface="Arial" charset="0"/>
              </a:rPr>
              <a:pPr/>
              <a:t>9</a:t>
            </a:fld>
            <a:endParaRPr lang="en-US" dirty="0" smtClean="0">
              <a:solidFill>
                <a:srgbClr val="898989"/>
              </a:solidFill>
              <a:cs typeface="Arial" charset="0"/>
            </a:endParaRPr>
          </a:p>
        </p:txBody>
      </p:sp>
      <p:pic>
        <p:nvPicPr>
          <p:cNvPr id="5" name="Picture 2" descr="http://www.medies.net/_uploaded_files/cyprus%20conference%202016/family%20photo.jpg"/>
          <p:cNvPicPr>
            <a:picLocks noChangeAspect="1" noChangeArrowheads="1"/>
          </p:cNvPicPr>
          <p:nvPr/>
        </p:nvPicPr>
        <p:blipFill>
          <a:blip r:embed="rId2" cstate="print"/>
          <a:srcRect t="14947" b="20286"/>
          <a:stretch>
            <a:fillRect/>
          </a:stretch>
        </p:blipFill>
        <p:spPr bwMode="auto">
          <a:xfrm>
            <a:off x="1219200" y="4724400"/>
            <a:ext cx="6324600" cy="2245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2056</TotalTime>
  <Words>998</Words>
  <Application>Microsoft Office PowerPoint</Application>
  <PresentationFormat>On-screen Show (4:3)</PresentationFormat>
  <Paragraphs>96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Mediterranean: Champion region on ESD Progress on the Mediterranean Strategy on Education for Sustainable Development     First Meeting of the UfM Working Group on Environment and Climate Change 14-15 March 2017, Barcelona, Spain </vt:lpstr>
      <vt:lpstr>Slide 2</vt:lpstr>
      <vt:lpstr>- Scope -</vt:lpstr>
      <vt:lpstr>The Mediterranean Strategy for ESD</vt:lpstr>
      <vt:lpstr>Since 2014 …… </vt:lpstr>
      <vt:lpstr>The Action Plan of the MSESD</vt:lpstr>
      <vt:lpstr>Dynamic relations and initiatives considered in drafting the Action Plan and ‘serviced’ by it</vt:lpstr>
      <vt:lpstr>Objectives of the Action Plan</vt:lpstr>
      <vt:lpstr>Slide 9</vt:lpstr>
      <vt:lpstr>Implementing the Action Plan </vt:lpstr>
      <vt:lpstr>Implementing the Action Plan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ΜΑΡΙΑ</dc:creator>
  <cp:lastModifiedBy>anastasia</cp:lastModifiedBy>
  <cp:revision>426</cp:revision>
  <cp:lastPrinted>1601-01-01T00:00:00Z</cp:lastPrinted>
  <dcterms:created xsi:type="dcterms:W3CDTF">1601-01-01T00:00:00Z</dcterms:created>
  <dcterms:modified xsi:type="dcterms:W3CDTF">2017-03-13T11:52:13Z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