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wdp" ContentType="image/vnd.ms-photo"/>
  <Default Extension="vml" ContentType="application/vnd.openxmlformats-officedocument.vmlDrawing"/>
  <Default Extension="gif" ContentType="image/gif"/>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sldIdLst>
    <p:sldId id="265" r:id="rId5"/>
    <p:sldId id="267" r:id="rId6"/>
    <p:sldId id="268" r:id="rId7"/>
    <p:sldId id="269" r:id="rId8"/>
    <p:sldId id="270" r:id="rId9"/>
    <p:sldId id="257" r:id="rId10"/>
    <p:sldId id="261" r:id="rId11"/>
    <p:sldId id="259" r:id="rId12"/>
    <p:sldId id="258" r:id="rId13"/>
    <p:sldId id="263" r:id="rId14"/>
    <p:sldId id="271" r:id="rId15"/>
    <p:sldId id="277" r:id="rId16"/>
    <p:sldId id="262" r:id="rId17"/>
    <p:sldId id="272" r:id="rId18"/>
    <p:sldId id="273" r:id="rId19"/>
    <p:sldId id="274" r:id="rId20"/>
    <p:sldId id="275" r:id="rId21"/>
    <p:sldId id="276" r:id="rId22"/>
    <p:sldId id="278" r:id="rId23"/>
    <p:sldId id="266" r:id="rId24"/>
  </p:sldIdLst>
  <p:sldSz cx="9144000" cy="6858000" type="screen4x3"/>
  <p:notesSz cx="6797675" cy="9926638"/>
  <p:defaultText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66"/>
    <a:srgbClr val="D0E31D"/>
    <a:srgbClr val="0000C0"/>
    <a:srgbClr val="98C222"/>
    <a:srgbClr val="FF99CC"/>
    <a:srgbClr val="820000"/>
    <a:srgbClr val="9FF7B6"/>
    <a:srgbClr val="C1C9FB"/>
    <a:srgbClr val="7D619F"/>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953" autoAdjust="0"/>
    <p:restoredTop sz="94660"/>
  </p:normalViewPr>
  <p:slideViewPr>
    <p:cSldViewPr>
      <p:cViewPr varScale="1">
        <p:scale>
          <a:sx n="65" d="100"/>
          <a:sy n="65" d="100"/>
        </p:scale>
        <p:origin x="654" y="60"/>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viewProps" Target="viewProps.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theme" Target="theme/theme1.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28.emf"/><Relationship Id="rId1" Type="http://schemas.openxmlformats.org/officeDocument/2006/relationships/image" Target="../media/image27.e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jpeg"/><Relationship Id="rId4" Type="http://schemas.openxmlformats.org/officeDocument/2006/relationships/image" Target="../media/image3.pn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titolo">
    <p:spTree>
      <p:nvGrpSpPr>
        <p:cNvPr id="1" name=""/>
        <p:cNvGrpSpPr/>
        <p:nvPr/>
      </p:nvGrpSpPr>
      <p:grpSpPr>
        <a:xfrm>
          <a:off x="0" y="0"/>
          <a:ext cx="0" cy="0"/>
          <a:chOff x="0" y="0"/>
          <a:chExt cx="0" cy="0"/>
        </a:xfrm>
      </p:grpSpPr>
      <p:sp>
        <p:nvSpPr>
          <p:cNvPr id="2" name="Titolo 1"/>
          <p:cNvSpPr>
            <a:spLocks noGrp="1"/>
          </p:cNvSpPr>
          <p:nvPr>
            <p:ph type="ctrTitle"/>
          </p:nvPr>
        </p:nvSpPr>
        <p:spPr>
          <a:xfrm>
            <a:off x="685800" y="2130425"/>
            <a:ext cx="7772400" cy="1470025"/>
          </a:xfrm>
        </p:spPr>
        <p:txBody>
          <a:bodyPr/>
          <a:lstStyle/>
          <a:p>
            <a:r>
              <a:rPr lang="it-IT"/>
              <a:t>Fare clic per modificare lo stile del titolo</a:t>
            </a:r>
          </a:p>
        </p:txBody>
      </p:sp>
      <p:sp>
        <p:nvSpPr>
          <p:cNvPr id="3" name="Sottotitolo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it-IT"/>
              <a:t>Fare clic per modificare lo stile del sottotitolo dello schema</a:t>
            </a:r>
          </a:p>
        </p:txBody>
      </p:sp>
      <p:sp>
        <p:nvSpPr>
          <p:cNvPr id="4" name="Segnaposto data 3"/>
          <p:cNvSpPr>
            <a:spLocks noGrp="1"/>
          </p:cNvSpPr>
          <p:nvPr>
            <p:ph type="dt" sz="half" idx="10"/>
          </p:nvPr>
        </p:nvSpPr>
        <p:spPr/>
        <p:txBody>
          <a:bodyPr/>
          <a:lstStyle/>
          <a:p>
            <a:fld id="{07B5E74D-7725-4FE9-8FBC-A0E04847F17F}" type="datetimeFigureOut">
              <a:rPr lang="it-IT" smtClean="0"/>
              <a:t>14/03/2017</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BF2B648D-FB7B-4CF5-937E-70A4C8291B0B}" type="slidenum">
              <a:rPr lang="it-IT" smtClean="0"/>
              <a:t>‹N›</a:t>
            </a:fld>
            <a:endParaRPr lang="it-IT"/>
          </a:p>
        </p:txBody>
      </p:sp>
    </p:spTree>
    <p:extLst>
      <p:ext uri="{BB962C8B-B14F-4D97-AF65-F5344CB8AC3E}">
        <p14:creationId xmlns:p14="http://schemas.microsoft.com/office/powerpoint/2010/main" val="389051501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Fare clic per modificare lo stile del titolo</a:t>
            </a:r>
          </a:p>
        </p:txBody>
      </p:sp>
      <p:sp>
        <p:nvSpPr>
          <p:cNvPr id="3" name="Segnaposto testo verticale 2"/>
          <p:cNvSpPr>
            <a:spLocks noGrp="1"/>
          </p:cNvSpPr>
          <p:nvPr>
            <p:ph type="body" orient="vert" idx="1"/>
          </p:nvPr>
        </p:nvSpPr>
        <p:spPr/>
        <p:txBody>
          <a:bodyPr vert="eaVert"/>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p:cNvSpPr>
            <a:spLocks noGrp="1"/>
          </p:cNvSpPr>
          <p:nvPr>
            <p:ph type="dt" sz="half" idx="10"/>
          </p:nvPr>
        </p:nvSpPr>
        <p:spPr/>
        <p:txBody>
          <a:bodyPr/>
          <a:lstStyle/>
          <a:p>
            <a:fld id="{07B5E74D-7725-4FE9-8FBC-A0E04847F17F}" type="datetimeFigureOut">
              <a:rPr lang="it-IT" smtClean="0"/>
              <a:t>14/03/2017</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BF2B648D-FB7B-4CF5-937E-70A4C8291B0B}" type="slidenum">
              <a:rPr lang="it-IT" smtClean="0"/>
              <a:t>‹N›</a:t>
            </a:fld>
            <a:endParaRPr lang="it-IT"/>
          </a:p>
        </p:txBody>
      </p:sp>
    </p:spTree>
    <p:extLst>
      <p:ext uri="{BB962C8B-B14F-4D97-AF65-F5344CB8AC3E}">
        <p14:creationId xmlns:p14="http://schemas.microsoft.com/office/powerpoint/2010/main" val="386728380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olo e testo verticale">
    <p:spTree>
      <p:nvGrpSpPr>
        <p:cNvPr id="1" name=""/>
        <p:cNvGrpSpPr/>
        <p:nvPr/>
      </p:nvGrpSpPr>
      <p:grpSpPr>
        <a:xfrm>
          <a:off x="0" y="0"/>
          <a:ext cx="0" cy="0"/>
          <a:chOff x="0" y="0"/>
          <a:chExt cx="0" cy="0"/>
        </a:xfrm>
      </p:grpSpPr>
      <p:sp>
        <p:nvSpPr>
          <p:cNvPr id="2" name="Titolo verticale 1"/>
          <p:cNvSpPr>
            <a:spLocks noGrp="1"/>
          </p:cNvSpPr>
          <p:nvPr>
            <p:ph type="title" orient="vert"/>
          </p:nvPr>
        </p:nvSpPr>
        <p:spPr>
          <a:xfrm>
            <a:off x="6629400" y="274638"/>
            <a:ext cx="2057400" cy="5851525"/>
          </a:xfrm>
        </p:spPr>
        <p:txBody>
          <a:bodyPr vert="eaVert"/>
          <a:lstStyle/>
          <a:p>
            <a:r>
              <a:rPr lang="it-IT"/>
              <a:t>Fare clic per modificare lo stile del titolo</a:t>
            </a:r>
          </a:p>
        </p:txBody>
      </p:sp>
      <p:sp>
        <p:nvSpPr>
          <p:cNvPr id="3" name="Segnaposto testo verticale 2"/>
          <p:cNvSpPr>
            <a:spLocks noGrp="1"/>
          </p:cNvSpPr>
          <p:nvPr>
            <p:ph type="body" orient="vert" idx="1"/>
          </p:nvPr>
        </p:nvSpPr>
        <p:spPr>
          <a:xfrm>
            <a:off x="457200" y="274638"/>
            <a:ext cx="6019800" cy="5851525"/>
          </a:xfrm>
        </p:spPr>
        <p:txBody>
          <a:bodyPr vert="eaVert"/>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p:cNvSpPr>
            <a:spLocks noGrp="1"/>
          </p:cNvSpPr>
          <p:nvPr>
            <p:ph type="dt" sz="half" idx="10"/>
          </p:nvPr>
        </p:nvSpPr>
        <p:spPr/>
        <p:txBody>
          <a:bodyPr/>
          <a:lstStyle/>
          <a:p>
            <a:fld id="{07B5E74D-7725-4FE9-8FBC-A0E04847F17F}" type="datetimeFigureOut">
              <a:rPr lang="it-IT" smtClean="0"/>
              <a:t>14/03/2017</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BF2B648D-FB7B-4CF5-937E-70A4C8291B0B}" type="slidenum">
              <a:rPr lang="it-IT" smtClean="0"/>
              <a:t>‹N›</a:t>
            </a:fld>
            <a:endParaRPr lang="it-IT"/>
          </a:p>
        </p:txBody>
      </p:sp>
    </p:spTree>
    <p:extLst>
      <p:ext uri="{BB962C8B-B14F-4D97-AF65-F5344CB8AC3E}">
        <p14:creationId xmlns:p14="http://schemas.microsoft.com/office/powerpoint/2010/main" val="141761693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Fare clic per modificare lo stile del titolo</a:t>
            </a:r>
          </a:p>
        </p:txBody>
      </p:sp>
      <p:sp>
        <p:nvSpPr>
          <p:cNvPr id="3" name="Segnaposto contenuto 2"/>
          <p:cNvSpPr>
            <a:spLocks noGrp="1"/>
          </p:cNvSpPr>
          <p:nvPr>
            <p:ph idx="1"/>
          </p:nvPr>
        </p:nvSpPr>
        <p:spPr/>
        <p:txBody>
          <a:body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p:cNvSpPr>
            <a:spLocks noGrp="1"/>
          </p:cNvSpPr>
          <p:nvPr>
            <p:ph type="dt" sz="half" idx="10"/>
          </p:nvPr>
        </p:nvSpPr>
        <p:spPr/>
        <p:txBody>
          <a:bodyPr/>
          <a:lstStyle/>
          <a:p>
            <a:fld id="{07B5E74D-7725-4FE9-8FBC-A0E04847F17F}" type="datetimeFigureOut">
              <a:rPr lang="it-IT" smtClean="0"/>
              <a:t>14/03/2017</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BF2B648D-FB7B-4CF5-937E-70A4C8291B0B}" type="slidenum">
              <a:rPr lang="it-IT" smtClean="0"/>
              <a:t>‹N›</a:t>
            </a:fld>
            <a:endParaRPr lang="it-IT"/>
          </a:p>
        </p:txBody>
      </p:sp>
    </p:spTree>
    <p:extLst>
      <p:ext uri="{BB962C8B-B14F-4D97-AF65-F5344CB8AC3E}">
        <p14:creationId xmlns:p14="http://schemas.microsoft.com/office/powerpoint/2010/main" val="55462531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Intestazione sezione">
    <p:spTree>
      <p:nvGrpSpPr>
        <p:cNvPr id="1" name=""/>
        <p:cNvGrpSpPr/>
        <p:nvPr/>
      </p:nvGrpSpPr>
      <p:grpSpPr>
        <a:xfrm>
          <a:off x="0" y="0"/>
          <a:ext cx="0" cy="0"/>
          <a:chOff x="0" y="0"/>
          <a:chExt cx="0" cy="0"/>
        </a:xfrm>
      </p:grpSpPr>
      <p:sp>
        <p:nvSpPr>
          <p:cNvPr id="2" name="Titolo 1"/>
          <p:cNvSpPr>
            <a:spLocks noGrp="1"/>
          </p:cNvSpPr>
          <p:nvPr>
            <p:ph type="title"/>
          </p:nvPr>
        </p:nvSpPr>
        <p:spPr>
          <a:xfrm>
            <a:off x="722313" y="4406900"/>
            <a:ext cx="7772400" cy="1362075"/>
          </a:xfrm>
        </p:spPr>
        <p:txBody>
          <a:bodyPr anchor="t"/>
          <a:lstStyle>
            <a:lvl1pPr algn="l">
              <a:defRPr sz="4000" b="1" cap="all"/>
            </a:lvl1pPr>
          </a:lstStyle>
          <a:p>
            <a:r>
              <a:rPr lang="it-IT"/>
              <a:t>Fare clic per modificare lo stile del titolo</a:t>
            </a:r>
          </a:p>
        </p:txBody>
      </p:sp>
      <p:sp>
        <p:nvSpPr>
          <p:cNvPr id="3" name="Segnaposto testo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it-IT"/>
              <a:t>Fare clic per modificare stili del testo dello schema</a:t>
            </a:r>
          </a:p>
        </p:txBody>
      </p:sp>
      <p:sp>
        <p:nvSpPr>
          <p:cNvPr id="4" name="Segnaposto data 3"/>
          <p:cNvSpPr>
            <a:spLocks noGrp="1"/>
          </p:cNvSpPr>
          <p:nvPr>
            <p:ph type="dt" sz="half" idx="10"/>
          </p:nvPr>
        </p:nvSpPr>
        <p:spPr/>
        <p:txBody>
          <a:bodyPr/>
          <a:lstStyle/>
          <a:p>
            <a:fld id="{07B5E74D-7725-4FE9-8FBC-A0E04847F17F}" type="datetimeFigureOut">
              <a:rPr lang="it-IT" smtClean="0"/>
              <a:t>14/03/2017</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BF2B648D-FB7B-4CF5-937E-70A4C8291B0B}" type="slidenum">
              <a:rPr lang="it-IT" smtClean="0"/>
              <a:t>‹N›</a:t>
            </a:fld>
            <a:endParaRPr lang="it-IT"/>
          </a:p>
        </p:txBody>
      </p:sp>
    </p:spTree>
    <p:extLst>
      <p:ext uri="{BB962C8B-B14F-4D97-AF65-F5344CB8AC3E}">
        <p14:creationId xmlns:p14="http://schemas.microsoft.com/office/powerpoint/2010/main" val="337770985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ue contenuti">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Fare clic per modificare lo stile del titolo</a:t>
            </a:r>
          </a:p>
        </p:txBody>
      </p:sp>
      <p:sp>
        <p:nvSpPr>
          <p:cNvPr id="3" name="Segnaposto contenuto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contenuto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5" name="Segnaposto data 4"/>
          <p:cNvSpPr>
            <a:spLocks noGrp="1"/>
          </p:cNvSpPr>
          <p:nvPr>
            <p:ph type="dt" sz="half" idx="10"/>
          </p:nvPr>
        </p:nvSpPr>
        <p:spPr/>
        <p:txBody>
          <a:bodyPr/>
          <a:lstStyle/>
          <a:p>
            <a:fld id="{07B5E74D-7725-4FE9-8FBC-A0E04847F17F}" type="datetimeFigureOut">
              <a:rPr lang="it-IT" smtClean="0"/>
              <a:t>14/03/2017</a:t>
            </a:fld>
            <a:endParaRPr lang="it-IT"/>
          </a:p>
        </p:txBody>
      </p:sp>
      <p:sp>
        <p:nvSpPr>
          <p:cNvPr id="6" name="Segnaposto piè di pagina 5"/>
          <p:cNvSpPr>
            <a:spLocks noGrp="1"/>
          </p:cNvSpPr>
          <p:nvPr>
            <p:ph type="ftr" sz="quarter" idx="11"/>
          </p:nvPr>
        </p:nvSpPr>
        <p:spPr/>
        <p:txBody>
          <a:bodyPr/>
          <a:lstStyle/>
          <a:p>
            <a:endParaRPr lang="it-IT"/>
          </a:p>
        </p:txBody>
      </p:sp>
      <p:sp>
        <p:nvSpPr>
          <p:cNvPr id="7" name="Segnaposto numero diapositiva 6"/>
          <p:cNvSpPr>
            <a:spLocks noGrp="1"/>
          </p:cNvSpPr>
          <p:nvPr>
            <p:ph type="sldNum" sz="quarter" idx="12"/>
          </p:nvPr>
        </p:nvSpPr>
        <p:spPr/>
        <p:txBody>
          <a:bodyPr/>
          <a:lstStyle/>
          <a:p>
            <a:fld id="{BF2B648D-FB7B-4CF5-937E-70A4C8291B0B}" type="slidenum">
              <a:rPr lang="it-IT" smtClean="0"/>
              <a:t>‹N›</a:t>
            </a:fld>
            <a:endParaRPr lang="it-IT"/>
          </a:p>
        </p:txBody>
      </p:sp>
    </p:spTree>
    <p:extLst>
      <p:ext uri="{BB962C8B-B14F-4D97-AF65-F5344CB8AC3E}">
        <p14:creationId xmlns:p14="http://schemas.microsoft.com/office/powerpoint/2010/main" val="223152345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lvl1pPr>
              <a:defRPr/>
            </a:lvl1pPr>
          </a:lstStyle>
          <a:p>
            <a:r>
              <a:rPr lang="it-IT"/>
              <a:t>Fare clic per modificare lo stile del titolo</a:t>
            </a:r>
          </a:p>
        </p:txBody>
      </p:sp>
      <p:sp>
        <p:nvSpPr>
          <p:cNvPr id="3" name="Segnaposto testo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Fare clic per modificare stili del testo dello schema</a:t>
            </a:r>
          </a:p>
        </p:txBody>
      </p:sp>
      <p:sp>
        <p:nvSpPr>
          <p:cNvPr id="4" name="Segnaposto contenuto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5" name="Segnaposto testo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Fare clic per modificare stili del testo dello schema</a:t>
            </a:r>
          </a:p>
        </p:txBody>
      </p:sp>
      <p:sp>
        <p:nvSpPr>
          <p:cNvPr id="6" name="Segnaposto contenuto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7" name="Segnaposto data 6"/>
          <p:cNvSpPr>
            <a:spLocks noGrp="1"/>
          </p:cNvSpPr>
          <p:nvPr>
            <p:ph type="dt" sz="half" idx="10"/>
          </p:nvPr>
        </p:nvSpPr>
        <p:spPr/>
        <p:txBody>
          <a:bodyPr/>
          <a:lstStyle/>
          <a:p>
            <a:fld id="{07B5E74D-7725-4FE9-8FBC-A0E04847F17F}" type="datetimeFigureOut">
              <a:rPr lang="it-IT" smtClean="0"/>
              <a:t>14/03/2017</a:t>
            </a:fld>
            <a:endParaRPr lang="it-IT"/>
          </a:p>
        </p:txBody>
      </p:sp>
      <p:sp>
        <p:nvSpPr>
          <p:cNvPr id="8" name="Segnaposto piè di pagina 7"/>
          <p:cNvSpPr>
            <a:spLocks noGrp="1"/>
          </p:cNvSpPr>
          <p:nvPr>
            <p:ph type="ftr" sz="quarter" idx="11"/>
          </p:nvPr>
        </p:nvSpPr>
        <p:spPr/>
        <p:txBody>
          <a:bodyPr/>
          <a:lstStyle/>
          <a:p>
            <a:endParaRPr lang="it-IT"/>
          </a:p>
        </p:txBody>
      </p:sp>
      <p:sp>
        <p:nvSpPr>
          <p:cNvPr id="9" name="Segnaposto numero diapositiva 8"/>
          <p:cNvSpPr>
            <a:spLocks noGrp="1"/>
          </p:cNvSpPr>
          <p:nvPr>
            <p:ph type="sldNum" sz="quarter" idx="12"/>
          </p:nvPr>
        </p:nvSpPr>
        <p:spPr/>
        <p:txBody>
          <a:bodyPr/>
          <a:lstStyle/>
          <a:p>
            <a:fld id="{BF2B648D-FB7B-4CF5-937E-70A4C8291B0B}" type="slidenum">
              <a:rPr lang="it-IT" smtClean="0"/>
              <a:t>‹N›</a:t>
            </a:fld>
            <a:endParaRPr lang="it-IT"/>
          </a:p>
        </p:txBody>
      </p:sp>
    </p:spTree>
    <p:extLst>
      <p:ext uri="{BB962C8B-B14F-4D97-AF65-F5344CB8AC3E}">
        <p14:creationId xmlns:p14="http://schemas.microsoft.com/office/powerpoint/2010/main" val="98950616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Fare clic per modificare lo stile del titolo</a:t>
            </a:r>
          </a:p>
        </p:txBody>
      </p:sp>
      <p:sp>
        <p:nvSpPr>
          <p:cNvPr id="3" name="Segnaposto data 2"/>
          <p:cNvSpPr>
            <a:spLocks noGrp="1"/>
          </p:cNvSpPr>
          <p:nvPr>
            <p:ph type="dt" sz="half" idx="10"/>
          </p:nvPr>
        </p:nvSpPr>
        <p:spPr/>
        <p:txBody>
          <a:bodyPr/>
          <a:lstStyle/>
          <a:p>
            <a:fld id="{07B5E74D-7725-4FE9-8FBC-A0E04847F17F}" type="datetimeFigureOut">
              <a:rPr lang="it-IT" smtClean="0"/>
              <a:t>14/03/2017</a:t>
            </a:fld>
            <a:endParaRPr lang="it-IT"/>
          </a:p>
        </p:txBody>
      </p:sp>
      <p:sp>
        <p:nvSpPr>
          <p:cNvPr id="4" name="Segnaposto piè di pagina 3"/>
          <p:cNvSpPr>
            <a:spLocks noGrp="1"/>
          </p:cNvSpPr>
          <p:nvPr>
            <p:ph type="ftr" sz="quarter" idx="11"/>
          </p:nvPr>
        </p:nvSpPr>
        <p:spPr/>
        <p:txBody>
          <a:bodyPr/>
          <a:lstStyle/>
          <a:p>
            <a:endParaRPr lang="it-IT"/>
          </a:p>
        </p:txBody>
      </p:sp>
      <p:sp>
        <p:nvSpPr>
          <p:cNvPr id="5" name="Segnaposto numero diapositiva 4"/>
          <p:cNvSpPr>
            <a:spLocks noGrp="1"/>
          </p:cNvSpPr>
          <p:nvPr>
            <p:ph type="sldNum" sz="quarter" idx="12"/>
          </p:nvPr>
        </p:nvSpPr>
        <p:spPr/>
        <p:txBody>
          <a:bodyPr/>
          <a:lstStyle/>
          <a:p>
            <a:fld id="{BF2B648D-FB7B-4CF5-937E-70A4C8291B0B}" type="slidenum">
              <a:rPr lang="it-IT" smtClean="0"/>
              <a:t>‹N›</a:t>
            </a:fld>
            <a:endParaRPr lang="it-IT"/>
          </a:p>
        </p:txBody>
      </p:sp>
    </p:spTree>
    <p:extLst>
      <p:ext uri="{BB962C8B-B14F-4D97-AF65-F5344CB8AC3E}">
        <p14:creationId xmlns:p14="http://schemas.microsoft.com/office/powerpoint/2010/main" val="342862912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uota">
    <p:spTree>
      <p:nvGrpSpPr>
        <p:cNvPr id="1" name=""/>
        <p:cNvGrpSpPr/>
        <p:nvPr/>
      </p:nvGrpSpPr>
      <p:grpSpPr>
        <a:xfrm>
          <a:off x="0" y="0"/>
          <a:ext cx="0" cy="0"/>
          <a:chOff x="0" y="0"/>
          <a:chExt cx="0" cy="0"/>
        </a:xfrm>
      </p:grpSpPr>
      <p:pic>
        <p:nvPicPr>
          <p:cNvPr id="6" name="Picture 10" descr="http://bolognacharter.facecoast.eu/images/banners/bolognacharter_trasp_EU.png"/>
          <p:cNvPicPr>
            <a:picLocks noChangeAspect="1" noChangeArrowheads="1"/>
          </p:cNvPicPr>
          <p:nvPr userDrawn="1"/>
        </p:nvPicPr>
        <p:blipFill>
          <a:blip r:embed="rId2"/>
          <a:srcRect/>
          <a:stretch>
            <a:fillRect/>
          </a:stretch>
        </p:blipFill>
        <p:spPr bwMode="auto">
          <a:xfrm>
            <a:off x="107504" y="108182"/>
            <a:ext cx="2472802" cy="347884"/>
          </a:xfrm>
          <a:prstGeom prst="rect">
            <a:avLst/>
          </a:prstGeom>
          <a:noFill/>
          <a:ln w="9525">
            <a:noFill/>
            <a:miter lim="800000"/>
            <a:headEnd/>
            <a:tailEnd/>
          </a:ln>
        </p:spPr>
      </p:pic>
      <p:pic>
        <p:nvPicPr>
          <p:cNvPr id="10"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4860032" y="21268"/>
            <a:ext cx="648072" cy="57232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1" name="Picture 3"/>
          <p:cNvPicPr>
            <a:picLocks noChangeAspect="1" noChangeArrowheads="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5508104" y="39828"/>
            <a:ext cx="999851" cy="51746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2" name="Picture 2"/>
          <p:cNvPicPr>
            <a:picLocks noChangeAspect="1" noChangeArrowheads="1"/>
          </p:cNvPicPr>
          <p:nvPr userDrawn="1"/>
        </p:nvPicPr>
        <p:blipFill>
          <a:blip r:embed="rId5" cstate="print">
            <a:extLst>
              <a:ext uri="{28A0092B-C50C-407E-A947-70E740481C1C}">
                <a14:useLocalDpi xmlns:a14="http://schemas.microsoft.com/office/drawing/2010/main" val="0"/>
              </a:ext>
            </a:extLst>
          </a:blip>
          <a:srcRect/>
          <a:stretch>
            <a:fillRect/>
          </a:stretch>
        </p:blipFill>
        <p:spPr bwMode="auto">
          <a:xfrm>
            <a:off x="8028384" y="62642"/>
            <a:ext cx="1008112" cy="412156"/>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pic>
      <p:pic>
        <p:nvPicPr>
          <p:cNvPr id="13" name="Immagine 4" descr="marchio_regione_emilia-romagna.png"/>
          <p:cNvPicPr>
            <a:picLocks noChangeAspect="1"/>
          </p:cNvPicPr>
          <p:nvPr userDrawn="1"/>
        </p:nvPicPr>
        <p:blipFill>
          <a:blip r:embed="rId6"/>
          <a:srcRect/>
          <a:stretch>
            <a:fillRect/>
          </a:stretch>
        </p:blipFill>
        <p:spPr bwMode="auto">
          <a:xfrm>
            <a:off x="6588224" y="188640"/>
            <a:ext cx="1334498" cy="191561"/>
          </a:xfrm>
          <a:prstGeom prst="rect">
            <a:avLst/>
          </a:prstGeom>
          <a:solidFill>
            <a:schemeClr val="bg1">
              <a:alpha val="0"/>
            </a:schemeClr>
          </a:solidFill>
          <a:ln w="9525">
            <a:noFill/>
            <a:miter lim="800000"/>
            <a:headEnd/>
            <a:tailEnd/>
          </a:ln>
          <a:effectLst>
            <a:innerShdw blurRad="63500" dist="50800" dir="13500000">
              <a:prstClr val="black">
                <a:alpha val="50000"/>
              </a:prstClr>
            </a:innerShdw>
          </a:effectLst>
        </p:spPr>
      </p:pic>
    </p:spTree>
    <p:extLst>
      <p:ext uri="{BB962C8B-B14F-4D97-AF65-F5344CB8AC3E}">
        <p14:creationId xmlns:p14="http://schemas.microsoft.com/office/powerpoint/2010/main" val="262787463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457200" y="273050"/>
            <a:ext cx="3008313" cy="1162050"/>
          </a:xfrm>
        </p:spPr>
        <p:txBody>
          <a:bodyPr anchor="b"/>
          <a:lstStyle>
            <a:lvl1pPr algn="l">
              <a:defRPr sz="2000" b="1"/>
            </a:lvl1pPr>
          </a:lstStyle>
          <a:p>
            <a:r>
              <a:rPr lang="it-IT"/>
              <a:t>Fare clic per modificare lo stile del titolo</a:t>
            </a:r>
          </a:p>
        </p:txBody>
      </p:sp>
      <p:sp>
        <p:nvSpPr>
          <p:cNvPr id="3" name="Segnaposto contenuto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testo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a:t>Fare clic per modificare stili del testo dello schema</a:t>
            </a:r>
          </a:p>
        </p:txBody>
      </p:sp>
      <p:sp>
        <p:nvSpPr>
          <p:cNvPr id="5" name="Segnaposto data 4"/>
          <p:cNvSpPr>
            <a:spLocks noGrp="1"/>
          </p:cNvSpPr>
          <p:nvPr>
            <p:ph type="dt" sz="half" idx="10"/>
          </p:nvPr>
        </p:nvSpPr>
        <p:spPr/>
        <p:txBody>
          <a:bodyPr/>
          <a:lstStyle/>
          <a:p>
            <a:fld id="{07B5E74D-7725-4FE9-8FBC-A0E04847F17F}" type="datetimeFigureOut">
              <a:rPr lang="it-IT" smtClean="0"/>
              <a:t>14/03/2017</a:t>
            </a:fld>
            <a:endParaRPr lang="it-IT"/>
          </a:p>
        </p:txBody>
      </p:sp>
      <p:sp>
        <p:nvSpPr>
          <p:cNvPr id="6" name="Segnaposto piè di pagina 5"/>
          <p:cNvSpPr>
            <a:spLocks noGrp="1"/>
          </p:cNvSpPr>
          <p:nvPr>
            <p:ph type="ftr" sz="quarter" idx="11"/>
          </p:nvPr>
        </p:nvSpPr>
        <p:spPr/>
        <p:txBody>
          <a:bodyPr/>
          <a:lstStyle/>
          <a:p>
            <a:endParaRPr lang="it-IT"/>
          </a:p>
        </p:txBody>
      </p:sp>
      <p:sp>
        <p:nvSpPr>
          <p:cNvPr id="7" name="Segnaposto numero diapositiva 6"/>
          <p:cNvSpPr>
            <a:spLocks noGrp="1"/>
          </p:cNvSpPr>
          <p:nvPr>
            <p:ph type="sldNum" sz="quarter" idx="12"/>
          </p:nvPr>
        </p:nvSpPr>
        <p:spPr/>
        <p:txBody>
          <a:bodyPr/>
          <a:lstStyle/>
          <a:p>
            <a:fld id="{BF2B648D-FB7B-4CF5-937E-70A4C8291B0B}" type="slidenum">
              <a:rPr lang="it-IT" smtClean="0"/>
              <a:t>‹N›</a:t>
            </a:fld>
            <a:endParaRPr lang="it-IT"/>
          </a:p>
        </p:txBody>
      </p:sp>
    </p:spTree>
    <p:extLst>
      <p:ext uri="{BB962C8B-B14F-4D97-AF65-F5344CB8AC3E}">
        <p14:creationId xmlns:p14="http://schemas.microsoft.com/office/powerpoint/2010/main" val="290993718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1792288" y="4800600"/>
            <a:ext cx="5486400" cy="566738"/>
          </a:xfrm>
        </p:spPr>
        <p:txBody>
          <a:bodyPr anchor="b"/>
          <a:lstStyle>
            <a:lvl1pPr algn="l">
              <a:defRPr sz="2000" b="1"/>
            </a:lvl1pPr>
          </a:lstStyle>
          <a:p>
            <a:r>
              <a:rPr lang="it-IT"/>
              <a:t>Fare clic per modificare lo stile del titolo</a:t>
            </a:r>
          </a:p>
        </p:txBody>
      </p:sp>
      <p:sp>
        <p:nvSpPr>
          <p:cNvPr id="3" name="Segnaposto immagine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it-IT"/>
          </a:p>
        </p:txBody>
      </p:sp>
      <p:sp>
        <p:nvSpPr>
          <p:cNvPr id="4" name="Segnaposto testo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a:t>Fare clic per modificare stili del testo dello schema</a:t>
            </a:r>
          </a:p>
        </p:txBody>
      </p:sp>
      <p:sp>
        <p:nvSpPr>
          <p:cNvPr id="5" name="Segnaposto data 4"/>
          <p:cNvSpPr>
            <a:spLocks noGrp="1"/>
          </p:cNvSpPr>
          <p:nvPr>
            <p:ph type="dt" sz="half" idx="10"/>
          </p:nvPr>
        </p:nvSpPr>
        <p:spPr/>
        <p:txBody>
          <a:bodyPr/>
          <a:lstStyle/>
          <a:p>
            <a:fld id="{07B5E74D-7725-4FE9-8FBC-A0E04847F17F}" type="datetimeFigureOut">
              <a:rPr lang="it-IT" smtClean="0"/>
              <a:t>14/03/2017</a:t>
            </a:fld>
            <a:endParaRPr lang="it-IT"/>
          </a:p>
        </p:txBody>
      </p:sp>
      <p:sp>
        <p:nvSpPr>
          <p:cNvPr id="6" name="Segnaposto piè di pagina 5"/>
          <p:cNvSpPr>
            <a:spLocks noGrp="1"/>
          </p:cNvSpPr>
          <p:nvPr>
            <p:ph type="ftr" sz="quarter" idx="11"/>
          </p:nvPr>
        </p:nvSpPr>
        <p:spPr/>
        <p:txBody>
          <a:bodyPr/>
          <a:lstStyle/>
          <a:p>
            <a:endParaRPr lang="it-IT"/>
          </a:p>
        </p:txBody>
      </p:sp>
      <p:sp>
        <p:nvSpPr>
          <p:cNvPr id="7" name="Segnaposto numero diapositiva 6"/>
          <p:cNvSpPr>
            <a:spLocks noGrp="1"/>
          </p:cNvSpPr>
          <p:nvPr>
            <p:ph type="sldNum" sz="quarter" idx="12"/>
          </p:nvPr>
        </p:nvSpPr>
        <p:spPr/>
        <p:txBody>
          <a:bodyPr/>
          <a:lstStyle/>
          <a:p>
            <a:fld id="{BF2B648D-FB7B-4CF5-937E-70A4C8291B0B}" type="slidenum">
              <a:rPr lang="it-IT" smtClean="0"/>
              <a:t>‹N›</a:t>
            </a:fld>
            <a:endParaRPr lang="it-IT"/>
          </a:p>
        </p:txBody>
      </p:sp>
    </p:spTree>
    <p:extLst>
      <p:ext uri="{BB962C8B-B14F-4D97-AF65-F5344CB8AC3E}">
        <p14:creationId xmlns:p14="http://schemas.microsoft.com/office/powerpoint/2010/main" val="375664957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titolo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it-IT"/>
              <a:t>Fare clic per modificare lo stile del titolo</a:t>
            </a:r>
          </a:p>
        </p:txBody>
      </p:sp>
      <p:sp>
        <p:nvSpPr>
          <p:cNvPr id="3" name="Segnaposto testo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7B5E74D-7725-4FE9-8FBC-A0E04847F17F}" type="datetimeFigureOut">
              <a:rPr lang="it-IT" smtClean="0"/>
              <a:t>14/03/2017</a:t>
            </a:fld>
            <a:endParaRPr lang="it-IT"/>
          </a:p>
        </p:txBody>
      </p:sp>
      <p:sp>
        <p:nvSpPr>
          <p:cNvPr id="5" name="Segnaposto piè di pagina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it-IT"/>
          </a:p>
        </p:txBody>
      </p:sp>
      <p:sp>
        <p:nvSpPr>
          <p:cNvPr id="6" name="Segnaposto numero diapositiva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F2B648D-FB7B-4CF5-937E-70A4C8291B0B}" type="slidenum">
              <a:rPr lang="it-IT" smtClean="0"/>
              <a:t>‹N›</a:t>
            </a:fld>
            <a:endParaRPr lang="it-IT"/>
          </a:p>
        </p:txBody>
      </p:sp>
    </p:spTree>
    <p:extLst>
      <p:ext uri="{BB962C8B-B14F-4D97-AF65-F5344CB8AC3E}">
        <p14:creationId xmlns:p14="http://schemas.microsoft.com/office/powerpoint/2010/main" val="390169648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jpeg"/><Relationship Id="rId3" Type="http://schemas.microsoft.com/office/2007/relationships/hdphoto" Target="../media/hdphoto1.wdp"/><Relationship Id="rId7" Type="http://schemas.openxmlformats.org/officeDocument/2006/relationships/image" Target="../media/image3.png"/><Relationship Id="rId2" Type="http://schemas.openxmlformats.org/officeDocument/2006/relationships/image" Target="../media/image6.png"/><Relationship Id="rId1" Type="http://schemas.openxmlformats.org/officeDocument/2006/relationships/slideLayout" Target="../slideLayouts/slideLayout7.xml"/><Relationship Id="rId6" Type="http://schemas.openxmlformats.org/officeDocument/2006/relationships/image" Target="../media/image2.png"/><Relationship Id="rId5" Type="http://schemas.openxmlformats.org/officeDocument/2006/relationships/image" Target="../media/image1.png"/><Relationship Id="rId4" Type="http://schemas.openxmlformats.org/officeDocument/2006/relationships/image" Target="../media/image5.png"/></Relationships>
</file>

<file path=ppt/slides/_rels/slide10.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image" Target="../media/image7.jpeg"/><Relationship Id="rId1" Type="http://schemas.openxmlformats.org/officeDocument/2006/relationships/slideLayout" Target="../slideLayouts/slideLayout7.xml"/><Relationship Id="rId4" Type="http://schemas.openxmlformats.org/officeDocument/2006/relationships/image" Target="../media/image35.jpeg"/></Relationships>
</file>

<file path=ppt/slides/_rels/slide11.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7.xml"/><Relationship Id="rId5" Type="http://schemas.openxmlformats.org/officeDocument/2006/relationships/image" Target="../media/image37.emf"/><Relationship Id="rId4" Type="http://schemas.openxmlformats.org/officeDocument/2006/relationships/image" Target="../media/image36.png"/></Relationships>
</file>

<file path=ppt/slides/_rels/slide12.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32.png"/><Relationship Id="rId1" Type="http://schemas.openxmlformats.org/officeDocument/2006/relationships/slideLayout" Target="../slideLayouts/slideLayout7.xml"/><Relationship Id="rId5" Type="http://schemas.openxmlformats.org/officeDocument/2006/relationships/hyperlink" Target="http://www.bolognacharter.eu/the-joint-action-plan/" TargetMode="External"/><Relationship Id="rId4" Type="http://schemas.openxmlformats.org/officeDocument/2006/relationships/image" Target="../media/image33.png"/></Relationships>
</file>

<file path=ppt/slides/_rels/slide13.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40.emf"/><Relationship Id="rId2" Type="http://schemas.openxmlformats.org/officeDocument/2006/relationships/image" Target="../media/image39.jpeg"/><Relationship Id="rId1" Type="http://schemas.openxmlformats.org/officeDocument/2006/relationships/slideLayout" Target="../slideLayouts/slideLayout7.xml"/><Relationship Id="rId5" Type="http://schemas.openxmlformats.org/officeDocument/2006/relationships/image" Target="../media/image41.png"/><Relationship Id="rId4" Type="http://schemas.openxmlformats.org/officeDocument/2006/relationships/image" Target="../media/image7.jpeg"/></Relationships>
</file>

<file path=ppt/slides/_rels/slide1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41.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41.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41.png"/><Relationship Id="rId1" Type="http://schemas.openxmlformats.org/officeDocument/2006/relationships/slideLayout" Target="../slideLayouts/slideLayout7.xml"/><Relationship Id="rId4" Type="http://schemas.openxmlformats.org/officeDocument/2006/relationships/image" Target="../media/image7.jpeg"/></Relationships>
</file>

<file path=ppt/slides/_rels/slide18.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8" Type="http://schemas.openxmlformats.org/officeDocument/2006/relationships/image" Target="../media/image5.png"/><Relationship Id="rId3" Type="http://schemas.microsoft.com/office/2007/relationships/hdphoto" Target="../media/hdphoto1.wdp"/><Relationship Id="rId7" Type="http://schemas.openxmlformats.org/officeDocument/2006/relationships/image" Target="../media/image7.jpeg"/><Relationship Id="rId2" Type="http://schemas.openxmlformats.org/officeDocument/2006/relationships/image" Target="../media/image6.png"/><Relationship Id="rId1" Type="http://schemas.openxmlformats.org/officeDocument/2006/relationships/slideLayout" Target="../slideLayouts/slideLayout7.xml"/><Relationship Id="rId6" Type="http://schemas.openxmlformats.org/officeDocument/2006/relationships/image" Target="../media/image3.png"/><Relationship Id="rId5" Type="http://schemas.openxmlformats.org/officeDocument/2006/relationships/image" Target="../media/image2.png"/><Relationship Id="rId4" Type="http://schemas.openxmlformats.org/officeDocument/2006/relationships/image" Target="../media/image1.png"/></Relationships>
</file>

<file path=ppt/slides/_rels/slide20.xml.rels><?xml version="1.0" encoding="UTF-8" standalone="yes"?>
<Relationships xmlns="http://schemas.openxmlformats.org/package/2006/relationships"><Relationship Id="rId8" Type="http://schemas.openxmlformats.org/officeDocument/2006/relationships/hyperlink" Target="mailto:Catherine.petiau@crpm.org" TargetMode="External"/><Relationship Id="rId3" Type="http://schemas.microsoft.com/office/2007/relationships/hdphoto" Target="../media/hdphoto4.wdp"/><Relationship Id="rId7" Type="http://schemas.openxmlformats.org/officeDocument/2006/relationships/hyperlink" Target="mailto:Davide.Strangis@crpm.org" TargetMode="External"/><Relationship Id="rId2" Type="http://schemas.openxmlformats.org/officeDocument/2006/relationships/image" Target="../media/image43.jpeg"/><Relationship Id="rId1" Type="http://schemas.openxmlformats.org/officeDocument/2006/relationships/slideLayout" Target="../slideLayouts/slideLayout7.xml"/><Relationship Id="rId6" Type="http://schemas.openxmlformats.org/officeDocument/2006/relationships/hyperlink" Target="mailto:Cmarasmi@regione.emilia-romagna.it" TargetMode="External"/><Relationship Id="rId11" Type="http://schemas.openxmlformats.org/officeDocument/2006/relationships/image" Target="../media/image5.png"/><Relationship Id="rId5" Type="http://schemas.openxmlformats.org/officeDocument/2006/relationships/hyperlink" Target="mailto:Rmontanari@regione.emilia-Romagna.it" TargetMode="External"/><Relationship Id="rId10" Type="http://schemas.openxmlformats.org/officeDocument/2006/relationships/image" Target="../media/image3.png"/><Relationship Id="rId4" Type="http://schemas.openxmlformats.org/officeDocument/2006/relationships/image" Target="../media/image1.png"/><Relationship Id="rId9"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5.png"/><Relationship Id="rId5" Type="http://schemas.openxmlformats.org/officeDocument/2006/relationships/image" Target="../media/image7.jpeg"/><Relationship Id="rId4" Type="http://schemas.openxmlformats.org/officeDocument/2006/relationships/image" Target="../media/image3.png"/></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5.png"/><Relationship Id="rId5" Type="http://schemas.openxmlformats.org/officeDocument/2006/relationships/image" Target="../media/image7.jpeg"/><Relationship Id="rId4" Type="http://schemas.openxmlformats.org/officeDocument/2006/relationships/image" Target="../media/image3.png"/></Relationships>
</file>

<file path=ppt/slides/_rels/slide5.xml.rels><?xml version="1.0" encoding="UTF-8" standalone="yes"?>
<Relationships xmlns="http://schemas.openxmlformats.org/package/2006/relationships"><Relationship Id="rId8" Type="http://schemas.openxmlformats.org/officeDocument/2006/relationships/image" Target="../media/image9.emf"/><Relationship Id="rId3" Type="http://schemas.openxmlformats.org/officeDocument/2006/relationships/image" Target="../media/image2.png"/><Relationship Id="rId7" Type="http://schemas.openxmlformats.org/officeDocument/2006/relationships/image" Target="../media/image8.pn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5.png"/><Relationship Id="rId5" Type="http://schemas.openxmlformats.org/officeDocument/2006/relationships/image" Target="../media/image7.jpeg"/><Relationship Id="rId4" Type="http://schemas.openxmlformats.org/officeDocument/2006/relationships/image" Target="../media/image3.png"/><Relationship Id="rId9" Type="http://schemas.openxmlformats.org/officeDocument/2006/relationships/image" Target="../media/image10.png"/></Relationships>
</file>

<file path=ppt/slides/_rels/slide6.xml.rels><?xml version="1.0" encoding="UTF-8" standalone="yes"?>
<Relationships xmlns="http://schemas.openxmlformats.org/package/2006/relationships"><Relationship Id="rId8" Type="http://schemas.openxmlformats.org/officeDocument/2006/relationships/image" Target="../media/image15.jpeg"/><Relationship Id="rId13" Type="http://schemas.openxmlformats.org/officeDocument/2006/relationships/image" Target="../media/image20.jpeg"/><Relationship Id="rId18" Type="http://schemas.openxmlformats.org/officeDocument/2006/relationships/image" Target="../media/image23.png"/><Relationship Id="rId3" Type="http://schemas.openxmlformats.org/officeDocument/2006/relationships/image" Target="../media/image12.png"/><Relationship Id="rId7" Type="http://schemas.openxmlformats.org/officeDocument/2006/relationships/image" Target="../media/image8.png"/><Relationship Id="rId12" Type="http://schemas.openxmlformats.org/officeDocument/2006/relationships/image" Target="../media/image19.jpeg"/><Relationship Id="rId17" Type="http://schemas.openxmlformats.org/officeDocument/2006/relationships/image" Target="../media/image3.png"/><Relationship Id="rId2" Type="http://schemas.openxmlformats.org/officeDocument/2006/relationships/image" Target="../media/image11.png"/><Relationship Id="rId16" Type="http://schemas.openxmlformats.org/officeDocument/2006/relationships/image" Target="../media/image2.png"/><Relationship Id="rId20" Type="http://schemas.openxmlformats.org/officeDocument/2006/relationships/image" Target="../media/image25.jpeg"/><Relationship Id="rId1" Type="http://schemas.openxmlformats.org/officeDocument/2006/relationships/slideLayout" Target="../slideLayouts/slideLayout7.xml"/><Relationship Id="rId6" Type="http://schemas.openxmlformats.org/officeDocument/2006/relationships/image" Target="../media/image14.jpeg"/><Relationship Id="rId11" Type="http://schemas.openxmlformats.org/officeDocument/2006/relationships/image" Target="../media/image18.jpeg"/><Relationship Id="rId5" Type="http://schemas.openxmlformats.org/officeDocument/2006/relationships/image" Target="../media/image13.jpeg"/><Relationship Id="rId15" Type="http://schemas.openxmlformats.org/officeDocument/2006/relationships/image" Target="../media/image22.jpeg"/><Relationship Id="rId10" Type="http://schemas.openxmlformats.org/officeDocument/2006/relationships/image" Target="../media/image17.jpeg"/><Relationship Id="rId19" Type="http://schemas.openxmlformats.org/officeDocument/2006/relationships/image" Target="../media/image24.png"/><Relationship Id="rId4" Type="http://schemas.microsoft.com/office/2007/relationships/hdphoto" Target="../media/hdphoto2.wdp"/><Relationship Id="rId9" Type="http://schemas.openxmlformats.org/officeDocument/2006/relationships/image" Target="../media/image16.jpeg"/><Relationship Id="rId14" Type="http://schemas.openxmlformats.org/officeDocument/2006/relationships/image" Target="../media/image21.png"/></Relationships>
</file>

<file path=ppt/slides/_rels/slide7.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8" Type="http://schemas.openxmlformats.org/officeDocument/2006/relationships/image" Target="../media/image28.emf"/><Relationship Id="rId3" Type="http://schemas.openxmlformats.org/officeDocument/2006/relationships/image" Target="../media/image29.jpeg"/><Relationship Id="rId7" Type="http://schemas.openxmlformats.org/officeDocument/2006/relationships/oleObject" Target="../embeddings/oleObject2.bin"/><Relationship Id="rId2" Type="http://schemas.openxmlformats.org/officeDocument/2006/relationships/slideLayout" Target="../slideLayouts/slideLayout7.xml"/><Relationship Id="rId1" Type="http://schemas.openxmlformats.org/officeDocument/2006/relationships/vmlDrawing" Target="../drawings/vmlDrawing1.vml"/><Relationship Id="rId6" Type="http://schemas.openxmlformats.org/officeDocument/2006/relationships/image" Target="../media/image30.gif"/><Relationship Id="rId5" Type="http://schemas.openxmlformats.org/officeDocument/2006/relationships/image" Target="../media/image27.emf"/><Relationship Id="rId4" Type="http://schemas.openxmlformats.org/officeDocument/2006/relationships/oleObject" Target="../embeddings/oleObject1.bin"/><Relationship Id="rId9" Type="http://schemas.openxmlformats.org/officeDocument/2006/relationships/image" Target="../media/image31.png"/></Relationships>
</file>

<file path=ppt/slides/_rels/slide9.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32.png"/><Relationship Id="rId1" Type="http://schemas.openxmlformats.org/officeDocument/2006/relationships/slideLayout" Target="../slideLayouts/slideLayout7.xml"/><Relationship Id="rId4" Type="http://schemas.openxmlformats.org/officeDocument/2006/relationships/image" Target="../media/image3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descr="Astratto, Aqua, Sfondo, Blu, Liquido, Natura, Ocean"/>
          <p:cNvPicPr>
            <a:picLocks noChangeAspect="1" noChangeArrowheads="1"/>
          </p:cNvPicPr>
          <p:nvPr/>
        </p:nvPicPr>
        <p:blipFill>
          <a:blip r:embed="rId2">
            <a:extLst>
              <a:ext uri="{BEBA8EAE-BF5A-486C-A8C5-ECC9F3942E4B}">
                <a14:imgProps xmlns:a14="http://schemas.microsoft.com/office/drawing/2010/main">
                  <a14:imgLayer r:embed="rId3">
                    <a14:imgEffect>
                      <a14:brightnessContrast bright="20000" contrast="-20000"/>
                    </a14:imgEffect>
                  </a14:imgLayer>
                </a14:imgProps>
              </a:ext>
              <a:ext uri="{28A0092B-C50C-407E-A947-70E740481C1C}">
                <a14:useLocalDpi xmlns:a14="http://schemas.microsoft.com/office/drawing/2010/main" val="0"/>
              </a:ext>
            </a:extLst>
          </a:blip>
          <a:srcRect/>
          <a:stretch>
            <a:fillRect/>
          </a:stretch>
        </p:blipFill>
        <p:spPr bwMode="auto">
          <a:xfrm>
            <a:off x="0" y="975341"/>
            <a:ext cx="9139386" cy="5880315"/>
          </a:xfrm>
          <a:prstGeom prst="rect">
            <a:avLst/>
          </a:prstGeom>
          <a:noFill/>
          <a:extLst>
            <a:ext uri="{909E8E84-426E-40DD-AFC4-6F175D3DCCD1}">
              <a14:hiddenFill xmlns:a14="http://schemas.microsoft.com/office/drawing/2010/main">
                <a:solidFill>
                  <a:srgbClr val="FFFFFF"/>
                </a:solidFill>
              </a14:hiddenFill>
            </a:ext>
          </a:extLst>
        </p:spPr>
      </p:pic>
      <p:sp>
        <p:nvSpPr>
          <p:cNvPr id="3" name="CasellaDiTesto 2"/>
          <p:cNvSpPr txBox="1"/>
          <p:nvPr/>
        </p:nvSpPr>
        <p:spPr>
          <a:xfrm>
            <a:off x="571138" y="6150243"/>
            <a:ext cx="8033310" cy="400110"/>
          </a:xfrm>
          <a:prstGeom prst="rect">
            <a:avLst/>
          </a:prstGeom>
          <a:noFill/>
        </p:spPr>
        <p:txBody>
          <a:bodyPr wrap="square" rtlCol="0">
            <a:spAutoFit/>
          </a:bodyPr>
          <a:lstStyle/>
          <a:p>
            <a:pPr algn="ctr"/>
            <a:r>
              <a:rPr lang="en-US" sz="2000" b="1" dirty="0">
                <a:solidFill>
                  <a:schemeClr val="bg1"/>
                </a:solidFill>
                <a:effectLst>
                  <a:outerShdw blurRad="38100" dist="38100" dir="2700000" algn="tl">
                    <a:srgbClr val="000000">
                      <a:alpha val="99000"/>
                    </a:srgbClr>
                  </a:outerShdw>
                </a:effectLst>
              </a:rPr>
              <a:t>Palau de </a:t>
            </a:r>
            <a:r>
              <a:rPr lang="en-US" sz="2000" b="1" dirty="0" err="1">
                <a:solidFill>
                  <a:schemeClr val="bg1"/>
                </a:solidFill>
                <a:effectLst>
                  <a:outerShdw blurRad="38100" dist="38100" dir="2700000" algn="tl">
                    <a:srgbClr val="000000">
                      <a:alpha val="99000"/>
                    </a:srgbClr>
                  </a:outerShdw>
                </a:effectLst>
              </a:rPr>
              <a:t>Pedralbes</a:t>
            </a:r>
            <a:r>
              <a:rPr lang="en-US" sz="2000" b="1" dirty="0">
                <a:solidFill>
                  <a:schemeClr val="bg1"/>
                </a:solidFill>
                <a:effectLst>
                  <a:outerShdw blurRad="38100" dist="38100" dir="2700000" algn="tl">
                    <a:srgbClr val="000000">
                      <a:alpha val="99000"/>
                    </a:srgbClr>
                  </a:outerShdw>
                </a:effectLst>
              </a:rPr>
              <a:t>, Barcelona</a:t>
            </a:r>
          </a:p>
        </p:txBody>
      </p:sp>
      <p:sp>
        <p:nvSpPr>
          <p:cNvPr id="4" name="CasellaDiTesto 3"/>
          <p:cNvSpPr txBox="1"/>
          <p:nvPr/>
        </p:nvSpPr>
        <p:spPr>
          <a:xfrm>
            <a:off x="0" y="3113260"/>
            <a:ext cx="9139386" cy="769441"/>
          </a:xfrm>
          <a:prstGeom prst="rect">
            <a:avLst/>
          </a:prstGeom>
          <a:noFill/>
        </p:spPr>
        <p:txBody>
          <a:bodyPr wrap="square" rtlCol="0">
            <a:spAutoFit/>
          </a:bodyPr>
          <a:lstStyle/>
          <a:p>
            <a:pPr algn="ctr"/>
            <a:r>
              <a:rPr lang="en-US" sz="2400" b="1" dirty="0">
                <a:solidFill>
                  <a:srgbClr val="002060"/>
                </a:solidFill>
                <a:effectLst>
                  <a:outerShdw blurRad="38100" dist="38100" dir="2700000" algn="tl">
                    <a:srgbClr val="000000">
                      <a:alpha val="43137"/>
                    </a:srgbClr>
                  </a:outerShdw>
                </a:effectLst>
              </a:rPr>
              <a:t>The Bologna Charter initiative and the Co-Evolve project </a:t>
            </a:r>
          </a:p>
          <a:p>
            <a:pPr algn="ctr"/>
            <a:r>
              <a:rPr lang="en-US" sz="2000" b="1" dirty="0">
                <a:solidFill>
                  <a:srgbClr val="002060"/>
                </a:solidFill>
                <a:effectLst>
                  <a:outerShdw blurRad="38100" dist="38100" dir="2700000" algn="tl">
                    <a:srgbClr val="000000">
                      <a:alpha val="43137"/>
                    </a:srgbClr>
                  </a:outerShdw>
                </a:effectLst>
              </a:rPr>
              <a:t>coastal protection and sustainable development in the Mediterranean  </a:t>
            </a:r>
            <a:endParaRPr lang="en-GB" sz="2000" b="1" dirty="0">
              <a:solidFill>
                <a:srgbClr val="002060"/>
              </a:solidFill>
              <a:effectLst>
                <a:outerShdw blurRad="38100" dist="38100" dir="2700000" algn="tl">
                  <a:srgbClr val="000000">
                    <a:alpha val="43137"/>
                  </a:srgbClr>
                </a:outerShdw>
              </a:effectLst>
            </a:endParaRPr>
          </a:p>
        </p:txBody>
      </p:sp>
      <p:sp>
        <p:nvSpPr>
          <p:cNvPr id="7" name="CasellaDiTesto 6"/>
          <p:cNvSpPr txBox="1"/>
          <p:nvPr/>
        </p:nvSpPr>
        <p:spPr>
          <a:xfrm>
            <a:off x="955795" y="4320804"/>
            <a:ext cx="7297575" cy="1392689"/>
          </a:xfrm>
          <a:prstGeom prst="rect">
            <a:avLst/>
          </a:prstGeom>
          <a:noFill/>
        </p:spPr>
        <p:txBody>
          <a:bodyPr wrap="none" rtlCol="0">
            <a:spAutoFit/>
          </a:bodyPr>
          <a:lstStyle/>
          <a:p>
            <a:pPr algn="ctr"/>
            <a:r>
              <a:rPr lang="en-GB" b="1" dirty="0">
                <a:solidFill>
                  <a:srgbClr val="002060"/>
                </a:solidFill>
                <a:effectLst>
                  <a:outerShdw blurRad="38100" dist="38100" dir="2700000" algn="tl">
                    <a:srgbClr val="000000">
                      <a:alpha val="43137"/>
                    </a:srgbClr>
                  </a:outerShdw>
                </a:effectLst>
                <a:latin typeface="+mn-lt"/>
              </a:rPr>
              <a:t>Roberto </a:t>
            </a:r>
            <a:r>
              <a:rPr lang="en-GB" b="1" dirty="0" err="1">
                <a:solidFill>
                  <a:srgbClr val="002060"/>
                </a:solidFill>
                <a:effectLst>
                  <a:outerShdw blurRad="38100" dist="38100" dir="2700000" algn="tl">
                    <a:srgbClr val="000000">
                      <a:alpha val="43137"/>
                    </a:srgbClr>
                  </a:outerShdw>
                </a:effectLst>
                <a:latin typeface="+mn-lt"/>
              </a:rPr>
              <a:t>Montanari</a:t>
            </a:r>
            <a:endParaRPr lang="en-GB" b="1" dirty="0">
              <a:solidFill>
                <a:srgbClr val="002060"/>
              </a:solidFill>
              <a:effectLst>
                <a:outerShdw blurRad="38100" dist="38100" dir="2700000" algn="tl">
                  <a:srgbClr val="000000">
                    <a:alpha val="43137"/>
                  </a:srgbClr>
                </a:outerShdw>
              </a:effectLst>
              <a:latin typeface="+mn-lt"/>
            </a:endParaRPr>
          </a:p>
          <a:p>
            <a:pPr algn="ctr"/>
            <a:endParaRPr lang="en-GB" b="1" dirty="0">
              <a:solidFill>
                <a:srgbClr val="002060"/>
              </a:solidFill>
              <a:effectLst>
                <a:outerShdw blurRad="38100" dist="38100" dir="2700000" algn="tl">
                  <a:srgbClr val="000000">
                    <a:alpha val="43137"/>
                  </a:srgbClr>
                </a:outerShdw>
              </a:effectLst>
              <a:latin typeface="+mn-lt"/>
            </a:endParaRPr>
          </a:p>
          <a:p>
            <a:pPr algn="ctr">
              <a:spcBef>
                <a:spcPts val="300"/>
              </a:spcBef>
            </a:pPr>
            <a:r>
              <a:rPr lang="en-GB" sz="1400" b="1" dirty="0">
                <a:solidFill>
                  <a:srgbClr val="002060"/>
                </a:solidFill>
                <a:effectLst>
                  <a:outerShdw blurRad="38100" dist="38100" dir="2700000" algn="tl">
                    <a:srgbClr val="000000">
                      <a:alpha val="43137"/>
                    </a:srgbClr>
                  </a:outerShdw>
                </a:effectLst>
              </a:rPr>
              <a:t>DG of Territory and Environment Care - Soil and Coast protection and Land reclamation Service </a:t>
            </a:r>
          </a:p>
          <a:p>
            <a:pPr algn="ctr"/>
            <a:r>
              <a:rPr lang="en-GB" sz="1600" b="1" i="1" dirty="0">
                <a:solidFill>
                  <a:srgbClr val="002060"/>
                </a:solidFill>
                <a:effectLst>
                  <a:outerShdw blurRad="38100" dist="38100" dir="2700000" algn="tl">
                    <a:srgbClr val="000000">
                      <a:alpha val="43137"/>
                    </a:srgbClr>
                  </a:outerShdw>
                </a:effectLst>
              </a:rPr>
              <a:t>- Lead of the Bologna Charter Coordination Board -</a:t>
            </a:r>
          </a:p>
          <a:p>
            <a:pPr algn="ctr"/>
            <a:endParaRPr lang="en-GB" sz="1600" b="1" dirty="0">
              <a:solidFill>
                <a:srgbClr val="002060"/>
              </a:solidFill>
              <a:effectLst>
                <a:outerShdw blurRad="38100" dist="38100" dir="2700000" algn="tl">
                  <a:srgbClr val="000000">
                    <a:alpha val="43137"/>
                  </a:srgbClr>
                </a:outerShdw>
              </a:effectLst>
              <a:latin typeface="+mn-lt"/>
            </a:endParaRPr>
          </a:p>
        </p:txBody>
      </p:sp>
      <p:pic>
        <p:nvPicPr>
          <p:cNvPr id="11" name="Immagine 4" descr="marchio_regione_emilia-romagna.png"/>
          <p:cNvPicPr>
            <a:picLocks noChangeAspect="1"/>
          </p:cNvPicPr>
          <p:nvPr/>
        </p:nvPicPr>
        <p:blipFill>
          <a:blip r:embed="rId4"/>
          <a:srcRect/>
          <a:stretch>
            <a:fillRect/>
          </a:stretch>
        </p:blipFill>
        <p:spPr bwMode="auto">
          <a:xfrm>
            <a:off x="3550035" y="4637486"/>
            <a:ext cx="2109077" cy="302748"/>
          </a:xfrm>
          <a:prstGeom prst="rect">
            <a:avLst/>
          </a:prstGeom>
          <a:solidFill>
            <a:schemeClr val="bg1">
              <a:alpha val="0"/>
            </a:schemeClr>
          </a:solidFill>
          <a:ln w="9525">
            <a:noFill/>
            <a:miter lim="800000"/>
            <a:headEnd/>
            <a:tailEnd/>
          </a:ln>
          <a:effectLst>
            <a:innerShdw blurRad="63500" dist="50800" dir="13500000">
              <a:prstClr val="black">
                <a:alpha val="50000"/>
              </a:prstClr>
            </a:innerShdw>
          </a:effectLst>
        </p:spPr>
      </p:pic>
      <p:sp>
        <p:nvSpPr>
          <p:cNvPr id="17" name="Rettangolo 16"/>
          <p:cNvSpPr/>
          <p:nvPr/>
        </p:nvSpPr>
        <p:spPr>
          <a:xfrm>
            <a:off x="32701" y="-46329"/>
            <a:ext cx="9111300" cy="9212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8" name="Rettangolo 17"/>
          <p:cNvSpPr/>
          <p:nvPr/>
        </p:nvSpPr>
        <p:spPr>
          <a:xfrm>
            <a:off x="404004" y="1602085"/>
            <a:ext cx="8394222" cy="1338828"/>
          </a:xfrm>
          <a:prstGeom prst="rect">
            <a:avLst/>
          </a:prstGeom>
        </p:spPr>
        <p:txBody>
          <a:bodyPr wrap="none">
            <a:spAutoFit/>
          </a:bodyPr>
          <a:lstStyle/>
          <a:p>
            <a:pPr algn="ctr"/>
            <a:r>
              <a:rPr lang="en-US" sz="2800" b="1" dirty="0" err="1">
                <a:solidFill>
                  <a:srgbClr val="002060"/>
                </a:solidFill>
                <a:effectLst>
                  <a:outerShdw blurRad="50800" dist="38100" dir="2700000" algn="tl" rotWithShape="0">
                    <a:schemeClr val="bg1">
                      <a:alpha val="70000"/>
                    </a:schemeClr>
                  </a:outerShdw>
                </a:effectLst>
              </a:rPr>
              <a:t>UfM</a:t>
            </a:r>
            <a:r>
              <a:rPr lang="en-US" sz="2800" b="1" dirty="0">
                <a:solidFill>
                  <a:srgbClr val="002060"/>
                </a:solidFill>
                <a:effectLst>
                  <a:outerShdw blurRad="50800" dist="38100" dir="2700000" algn="tl" rotWithShape="0">
                    <a:schemeClr val="bg1">
                      <a:alpha val="70000"/>
                    </a:schemeClr>
                  </a:outerShdw>
                </a:effectLst>
              </a:rPr>
              <a:t> Working Group on Environment &amp; Climate Change</a:t>
            </a:r>
          </a:p>
          <a:p>
            <a:pPr algn="ctr">
              <a:spcBef>
                <a:spcPts val="600"/>
              </a:spcBef>
            </a:pPr>
            <a:r>
              <a:rPr lang="en-US" sz="2000" b="1" dirty="0">
                <a:solidFill>
                  <a:srgbClr val="002060"/>
                </a:solidFill>
                <a:effectLst>
                  <a:outerShdw blurRad="50800" dist="38100" dir="2700000" algn="tl" rotWithShape="0">
                    <a:schemeClr val="bg1">
                      <a:lumMod val="95000"/>
                      <a:alpha val="40000"/>
                    </a:schemeClr>
                  </a:outerShdw>
                </a:effectLst>
              </a:rPr>
              <a:t>Barcelona, 14</a:t>
            </a:r>
            <a:r>
              <a:rPr lang="en-US" sz="2000" b="1" baseline="30000" dirty="0">
                <a:solidFill>
                  <a:srgbClr val="002060"/>
                </a:solidFill>
                <a:effectLst>
                  <a:outerShdw blurRad="50800" dist="38100" dir="2700000" algn="tl" rotWithShape="0">
                    <a:schemeClr val="bg1">
                      <a:lumMod val="95000"/>
                      <a:alpha val="40000"/>
                    </a:schemeClr>
                  </a:outerShdw>
                </a:effectLst>
              </a:rPr>
              <a:t>th</a:t>
            </a:r>
            <a:r>
              <a:rPr lang="en-US" sz="2000" b="1" dirty="0">
                <a:solidFill>
                  <a:srgbClr val="002060"/>
                </a:solidFill>
                <a:effectLst>
                  <a:outerShdw blurRad="50800" dist="38100" dir="2700000" algn="tl" rotWithShape="0">
                    <a:schemeClr val="bg1">
                      <a:lumMod val="95000"/>
                      <a:alpha val="40000"/>
                    </a:schemeClr>
                  </a:outerShdw>
                </a:effectLst>
              </a:rPr>
              <a:t> -15</a:t>
            </a:r>
            <a:r>
              <a:rPr lang="en-US" sz="2000" b="1" baseline="30000" dirty="0">
                <a:solidFill>
                  <a:srgbClr val="002060"/>
                </a:solidFill>
                <a:effectLst>
                  <a:outerShdw blurRad="50800" dist="38100" dir="2700000" algn="tl" rotWithShape="0">
                    <a:schemeClr val="bg1">
                      <a:lumMod val="95000"/>
                      <a:alpha val="40000"/>
                    </a:schemeClr>
                  </a:outerShdw>
                </a:effectLst>
              </a:rPr>
              <a:t>th</a:t>
            </a:r>
            <a:r>
              <a:rPr lang="en-US" sz="2000" b="1" dirty="0">
                <a:solidFill>
                  <a:srgbClr val="002060"/>
                </a:solidFill>
                <a:effectLst>
                  <a:outerShdw blurRad="50800" dist="38100" dir="2700000" algn="tl" rotWithShape="0">
                    <a:schemeClr val="bg1">
                      <a:lumMod val="95000"/>
                      <a:alpha val="40000"/>
                    </a:schemeClr>
                  </a:outerShdw>
                </a:effectLst>
              </a:rPr>
              <a:t> March 2017 </a:t>
            </a:r>
          </a:p>
          <a:p>
            <a:pPr algn="ctr">
              <a:spcBef>
                <a:spcPts val="1200"/>
              </a:spcBef>
            </a:pPr>
            <a:r>
              <a:rPr lang="en-US" b="1" dirty="0">
                <a:solidFill>
                  <a:schemeClr val="bg1"/>
                </a:solidFill>
                <a:effectLst>
                  <a:outerShdw blurRad="38100" dist="38100" dir="2700000" algn="tl">
                    <a:srgbClr val="000000">
                      <a:alpha val="43137"/>
                    </a:srgbClr>
                  </a:outerShdw>
                </a:effectLst>
              </a:rPr>
              <a:t>1</a:t>
            </a:r>
            <a:r>
              <a:rPr lang="en-US" b="1" baseline="30000" dirty="0">
                <a:solidFill>
                  <a:schemeClr val="bg1"/>
                </a:solidFill>
                <a:effectLst>
                  <a:outerShdw blurRad="38100" dist="38100" dir="2700000" algn="tl">
                    <a:srgbClr val="000000">
                      <a:alpha val="43137"/>
                    </a:srgbClr>
                  </a:outerShdw>
                </a:effectLst>
              </a:rPr>
              <a:t>st</a:t>
            </a:r>
            <a:r>
              <a:rPr lang="en-US" b="1" dirty="0">
                <a:solidFill>
                  <a:schemeClr val="bg1"/>
                </a:solidFill>
                <a:effectLst>
                  <a:outerShdw blurRad="38100" dist="38100" dir="2700000" algn="tl">
                    <a:srgbClr val="000000">
                      <a:alpha val="43137"/>
                    </a:srgbClr>
                  </a:outerShdw>
                </a:effectLst>
              </a:rPr>
              <a:t> Meeting of the WG</a:t>
            </a:r>
          </a:p>
        </p:txBody>
      </p:sp>
      <p:pic>
        <p:nvPicPr>
          <p:cNvPr id="24" name="Picture 10" descr="http://bolognacharter.facecoast.eu/images/banners/bolognacharter_trasp_EU.png"/>
          <p:cNvPicPr>
            <a:picLocks noChangeAspect="1" noChangeArrowheads="1"/>
          </p:cNvPicPr>
          <p:nvPr/>
        </p:nvPicPr>
        <p:blipFill>
          <a:blip r:embed="rId5"/>
          <a:srcRect/>
          <a:stretch>
            <a:fillRect/>
          </a:stretch>
        </p:blipFill>
        <p:spPr bwMode="auto">
          <a:xfrm>
            <a:off x="216608" y="257539"/>
            <a:ext cx="3923344" cy="551952"/>
          </a:xfrm>
          <a:prstGeom prst="rect">
            <a:avLst/>
          </a:prstGeom>
          <a:noFill/>
          <a:ln w="9525">
            <a:noFill/>
            <a:miter lim="800000"/>
            <a:headEnd/>
            <a:tailEnd/>
          </a:ln>
        </p:spPr>
      </p:pic>
      <p:pic>
        <p:nvPicPr>
          <p:cNvPr id="2050"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427985" y="54075"/>
            <a:ext cx="933180" cy="82410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 name="Picture 3"/>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344727" y="71359"/>
            <a:ext cx="1299068" cy="6723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9" name="Picture 2"/>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370505" y="125705"/>
            <a:ext cx="1768881" cy="723189"/>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pic>
      <p:pic>
        <p:nvPicPr>
          <p:cNvPr id="16" name="Immagine 4" descr="marchio_regione_emilia-romagna.png"/>
          <p:cNvPicPr>
            <a:picLocks noChangeAspect="1"/>
          </p:cNvPicPr>
          <p:nvPr/>
        </p:nvPicPr>
        <p:blipFill>
          <a:blip r:embed="rId4"/>
          <a:srcRect/>
          <a:stretch>
            <a:fillRect/>
          </a:stretch>
        </p:blipFill>
        <p:spPr bwMode="auto">
          <a:xfrm>
            <a:off x="6167687" y="650707"/>
            <a:ext cx="1467003" cy="210582"/>
          </a:xfrm>
          <a:prstGeom prst="rect">
            <a:avLst/>
          </a:prstGeom>
          <a:solidFill>
            <a:schemeClr val="bg1">
              <a:alpha val="0"/>
            </a:schemeClr>
          </a:solidFill>
          <a:ln w="9525">
            <a:noFill/>
            <a:miter lim="800000"/>
            <a:headEnd/>
            <a:tailEnd/>
          </a:ln>
          <a:effectLst>
            <a:innerShdw blurRad="63500" dist="50800" dir="13500000">
              <a:prstClr val="black">
                <a:alpha val="50000"/>
              </a:prstClr>
            </a:innerShdw>
          </a:effectLst>
        </p:spPr>
      </p:pic>
    </p:spTree>
    <p:extLst>
      <p:ext uri="{BB962C8B-B14F-4D97-AF65-F5344CB8AC3E}">
        <p14:creationId xmlns:p14="http://schemas.microsoft.com/office/powerpoint/2010/main" val="39303215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asellaDiTesto 4"/>
          <p:cNvSpPr txBox="1"/>
          <p:nvPr/>
        </p:nvSpPr>
        <p:spPr>
          <a:xfrm>
            <a:off x="755576" y="620688"/>
            <a:ext cx="7230954" cy="830997"/>
          </a:xfrm>
          <a:prstGeom prst="rect">
            <a:avLst/>
          </a:prstGeom>
          <a:noFill/>
        </p:spPr>
        <p:txBody>
          <a:bodyPr wrap="none" rtlCol="0">
            <a:spAutoFit/>
          </a:bodyPr>
          <a:lstStyle>
            <a:defPPr>
              <a:defRPr lang="it-IT"/>
            </a:defPPr>
            <a:lvl1pPr>
              <a:defRPr sz="2400" b="1">
                <a:solidFill>
                  <a:srgbClr val="002060"/>
                </a:solidFill>
                <a:effectLst>
                  <a:outerShdw blurRad="38100" dist="38100" dir="2700000" algn="tl">
                    <a:srgbClr val="000000">
                      <a:alpha val="43137"/>
                    </a:srgbClr>
                  </a:outerShdw>
                </a:effectLst>
              </a:defRPr>
            </a:lvl1pPr>
          </a:lstStyle>
          <a:p>
            <a:r>
              <a:rPr lang="en-GB" dirty="0"/>
              <a:t>Projects, funding and initiatives in synergy with the JAP</a:t>
            </a:r>
          </a:p>
          <a:p>
            <a:r>
              <a:rPr lang="en-GB" dirty="0"/>
              <a:t>(in which BC Members are involved)</a:t>
            </a:r>
          </a:p>
        </p:txBody>
      </p:sp>
      <p:sp>
        <p:nvSpPr>
          <p:cNvPr id="21" name="Rettangolo 20"/>
          <p:cNvSpPr/>
          <p:nvPr/>
        </p:nvSpPr>
        <p:spPr>
          <a:xfrm>
            <a:off x="6516216" y="1897716"/>
            <a:ext cx="1656184" cy="646331"/>
          </a:xfrm>
          <a:prstGeom prst="rect">
            <a:avLst/>
          </a:prstGeom>
          <a:noFill/>
          <a:ln>
            <a:solidFill>
              <a:schemeClr val="accent1"/>
            </a:solidFill>
          </a:ln>
        </p:spPr>
        <p:txBody>
          <a:bodyPr wrap="square">
            <a:spAutoFit/>
          </a:bodyPr>
          <a:lstStyle/>
          <a:p>
            <a:pPr algn="ctr"/>
            <a:r>
              <a:rPr lang="en-US" b="1" dirty="0">
                <a:solidFill>
                  <a:srgbClr val="002060"/>
                </a:solidFill>
              </a:rPr>
              <a:t>JAP - Strategic Theme 2</a:t>
            </a:r>
            <a:endParaRPr lang="en-US" b="1" dirty="0">
              <a:solidFill>
                <a:srgbClr val="0070C0"/>
              </a:solidFill>
            </a:endParaRPr>
          </a:p>
        </p:txBody>
      </p:sp>
      <p:pic>
        <p:nvPicPr>
          <p:cNvPr id="1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15293" y="1884705"/>
            <a:ext cx="1768881" cy="723189"/>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pic>
      <p:sp>
        <p:nvSpPr>
          <p:cNvPr id="16" name="Rettangolo 15"/>
          <p:cNvSpPr/>
          <p:nvPr/>
        </p:nvSpPr>
        <p:spPr>
          <a:xfrm>
            <a:off x="2818408" y="1844824"/>
            <a:ext cx="3096344" cy="738664"/>
          </a:xfrm>
          <a:prstGeom prst="rect">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10800000" scaled="1"/>
            <a:tileRect/>
          </a:gradFill>
          <a:ln>
            <a:solidFill>
              <a:schemeClr val="accent1"/>
            </a:solidFill>
          </a:ln>
        </p:spPr>
        <p:txBody>
          <a:bodyPr wrap="square">
            <a:spAutoFit/>
          </a:bodyPr>
          <a:lstStyle/>
          <a:p>
            <a:pPr algn="ctr"/>
            <a:r>
              <a:rPr lang="en-US" sz="1400" dirty="0">
                <a:solidFill>
                  <a:srgbClr val="002060"/>
                </a:solidFill>
              </a:rPr>
              <a:t>CO-EVOLVE, </a:t>
            </a:r>
            <a:r>
              <a:rPr lang="en-US" sz="1400" b="1" dirty="0">
                <a:solidFill>
                  <a:srgbClr val="002060"/>
                </a:solidFill>
              </a:rPr>
              <a:t>Co-evolution</a:t>
            </a:r>
            <a:r>
              <a:rPr lang="en-US" sz="1400" dirty="0">
                <a:solidFill>
                  <a:srgbClr val="002060"/>
                </a:solidFill>
              </a:rPr>
              <a:t> of human activities and natural systems for a sustainable coastal &amp; maritime tourism </a:t>
            </a:r>
            <a:endParaRPr lang="en-US" sz="1400" dirty="0">
              <a:solidFill>
                <a:srgbClr val="0070C0"/>
              </a:solidFill>
            </a:endParaRPr>
          </a:p>
        </p:txBody>
      </p:sp>
      <p:grpSp>
        <p:nvGrpSpPr>
          <p:cNvPr id="2048" name="Gruppo 2047"/>
          <p:cNvGrpSpPr/>
          <p:nvPr/>
        </p:nvGrpSpPr>
        <p:grpSpPr>
          <a:xfrm>
            <a:off x="897201" y="2996952"/>
            <a:ext cx="1592433" cy="667197"/>
            <a:chOff x="897201" y="2901456"/>
            <a:chExt cx="1592433" cy="539103"/>
          </a:xfrm>
        </p:grpSpPr>
        <p:pic>
          <p:nvPicPr>
            <p:cNvPr id="2050" name="Picture 2" descr="http://www.facecoast.eu/images/MEDSANDCOAST.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39676" y="2901456"/>
              <a:ext cx="1549958" cy="342911"/>
            </a:xfrm>
            <a:prstGeom prst="rect">
              <a:avLst/>
            </a:prstGeom>
            <a:noFill/>
            <a:extLst>
              <a:ext uri="{909E8E84-426E-40DD-AFC4-6F175D3DCCD1}">
                <a14:hiddenFill xmlns:a14="http://schemas.microsoft.com/office/drawing/2010/main">
                  <a:solidFill>
                    <a:srgbClr val="FFFFFF"/>
                  </a:solidFill>
                </a14:hiddenFill>
              </a:ext>
            </a:extLst>
          </p:spPr>
        </p:pic>
        <p:sp>
          <p:nvSpPr>
            <p:cNvPr id="4" name="Rettangolo 3"/>
            <p:cNvSpPr/>
            <p:nvPr/>
          </p:nvSpPr>
          <p:spPr>
            <a:xfrm>
              <a:off x="897201" y="3132782"/>
              <a:ext cx="1418850" cy="307777"/>
            </a:xfrm>
            <a:prstGeom prst="rect">
              <a:avLst/>
            </a:prstGeom>
          </p:spPr>
          <p:txBody>
            <a:bodyPr wrap="none">
              <a:spAutoFit/>
            </a:bodyPr>
            <a:lstStyle/>
            <a:p>
              <a:r>
                <a:rPr lang="en-US" sz="1400" dirty="0">
                  <a:solidFill>
                    <a:srgbClr val="002060"/>
                  </a:solidFill>
                </a:rPr>
                <a:t>ENPI </a:t>
              </a:r>
              <a:r>
                <a:rPr lang="en-US" sz="1400" dirty="0" err="1">
                  <a:solidFill>
                    <a:srgbClr val="002060"/>
                  </a:solidFill>
                </a:rPr>
                <a:t>Programme</a:t>
              </a:r>
              <a:endParaRPr lang="it-IT" sz="1400" dirty="0"/>
            </a:p>
          </p:txBody>
        </p:sp>
      </p:grpSp>
      <p:sp>
        <p:nvSpPr>
          <p:cNvPr id="19" name="Rettangolo 18"/>
          <p:cNvSpPr/>
          <p:nvPr/>
        </p:nvSpPr>
        <p:spPr>
          <a:xfrm>
            <a:off x="2843808" y="3089907"/>
            <a:ext cx="3096344" cy="523220"/>
          </a:xfrm>
          <a:prstGeom prst="rect">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10800000" scaled="1"/>
            <a:tileRect/>
          </a:gradFill>
          <a:ln>
            <a:solidFill>
              <a:schemeClr val="accent1"/>
            </a:solidFill>
          </a:ln>
        </p:spPr>
        <p:txBody>
          <a:bodyPr wrap="square">
            <a:spAutoFit/>
          </a:bodyPr>
          <a:lstStyle/>
          <a:p>
            <a:pPr algn="ctr"/>
            <a:r>
              <a:rPr lang="en-US" sz="1400" b="1" dirty="0">
                <a:solidFill>
                  <a:srgbClr val="002060"/>
                </a:solidFill>
              </a:rPr>
              <a:t>Coastal-marine resources </a:t>
            </a:r>
            <a:r>
              <a:rPr lang="en-US" sz="1400" dirty="0">
                <a:solidFill>
                  <a:srgbClr val="002060"/>
                </a:solidFill>
              </a:rPr>
              <a:t>for the strategic defense of Med littorals</a:t>
            </a:r>
            <a:endParaRPr lang="en-US" sz="1400" dirty="0">
              <a:solidFill>
                <a:srgbClr val="0070C0"/>
              </a:solidFill>
            </a:endParaRPr>
          </a:p>
        </p:txBody>
      </p:sp>
      <p:sp>
        <p:nvSpPr>
          <p:cNvPr id="20" name="Rettangolo 19"/>
          <p:cNvSpPr/>
          <p:nvPr/>
        </p:nvSpPr>
        <p:spPr>
          <a:xfrm>
            <a:off x="6516216" y="2996953"/>
            <a:ext cx="1656184" cy="646331"/>
          </a:xfrm>
          <a:prstGeom prst="rect">
            <a:avLst/>
          </a:prstGeom>
          <a:noFill/>
          <a:ln>
            <a:solidFill>
              <a:schemeClr val="accent1"/>
            </a:solidFill>
          </a:ln>
        </p:spPr>
        <p:txBody>
          <a:bodyPr wrap="square">
            <a:spAutoFit/>
          </a:bodyPr>
          <a:lstStyle/>
          <a:p>
            <a:pPr algn="ctr"/>
            <a:r>
              <a:rPr lang="en-US" b="1" dirty="0">
                <a:solidFill>
                  <a:srgbClr val="002060"/>
                </a:solidFill>
              </a:rPr>
              <a:t>JAP - Strategic Themes 1 &amp; 2</a:t>
            </a:r>
          </a:p>
        </p:txBody>
      </p:sp>
      <p:sp>
        <p:nvSpPr>
          <p:cNvPr id="22" name="Freccia a destra 21"/>
          <p:cNvSpPr/>
          <p:nvPr/>
        </p:nvSpPr>
        <p:spPr>
          <a:xfrm>
            <a:off x="6055219" y="2041732"/>
            <a:ext cx="344277" cy="32460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23" name="Freccia a destra 22"/>
          <p:cNvSpPr/>
          <p:nvPr/>
        </p:nvSpPr>
        <p:spPr>
          <a:xfrm>
            <a:off x="6052156" y="3170619"/>
            <a:ext cx="344277" cy="32460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pic>
        <p:nvPicPr>
          <p:cNvPr id="25" name="Image 2"/>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989485" y="3896112"/>
            <a:ext cx="1450340" cy="1085850"/>
          </a:xfrm>
          <a:prstGeom prst="rect">
            <a:avLst/>
          </a:prstGeom>
          <a:noFill/>
          <a:ln>
            <a:noFill/>
          </a:ln>
        </p:spPr>
      </p:pic>
      <p:sp>
        <p:nvSpPr>
          <p:cNvPr id="6" name="Rettangolo 5"/>
          <p:cNvSpPr/>
          <p:nvPr/>
        </p:nvSpPr>
        <p:spPr>
          <a:xfrm>
            <a:off x="1183740" y="4748644"/>
            <a:ext cx="1061829" cy="307777"/>
          </a:xfrm>
          <a:prstGeom prst="rect">
            <a:avLst/>
          </a:prstGeom>
        </p:spPr>
        <p:txBody>
          <a:bodyPr wrap="none">
            <a:spAutoFit/>
          </a:bodyPr>
          <a:lstStyle/>
          <a:p>
            <a:r>
              <a:rPr lang="en-US" sz="1400" dirty="0">
                <a:solidFill>
                  <a:schemeClr val="bg1"/>
                </a:solidFill>
              </a:rPr>
              <a:t>EC DG Mare</a:t>
            </a:r>
            <a:endParaRPr lang="it-IT" sz="1400" dirty="0">
              <a:solidFill>
                <a:schemeClr val="bg1"/>
              </a:solidFill>
            </a:endParaRPr>
          </a:p>
        </p:txBody>
      </p:sp>
      <p:sp>
        <p:nvSpPr>
          <p:cNvPr id="26" name="Rettangolo 25"/>
          <p:cNvSpPr/>
          <p:nvPr/>
        </p:nvSpPr>
        <p:spPr>
          <a:xfrm>
            <a:off x="2843808" y="4150628"/>
            <a:ext cx="3096344" cy="738664"/>
          </a:xfrm>
          <a:prstGeom prst="rect">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10800000" scaled="1"/>
            <a:tileRect/>
          </a:gradFill>
          <a:ln>
            <a:solidFill>
              <a:schemeClr val="accent1"/>
            </a:solidFill>
          </a:ln>
        </p:spPr>
        <p:txBody>
          <a:bodyPr wrap="square">
            <a:spAutoFit/>
          </a:bodyPr>
          <a:lstStyle/>
          <a:p>
            <a:pPr algn="ctr"/>
            <a:r>
              <a:rPr lang="en-US" sz="1400" dirty="0">
                <a:solidFill>
                  <a:srgbClr val="002060"/>
                </a:solidFill>
              </a:rPr>
              <a:t>Assess availability of the current </a:t>
            </a:r>
            <a:r>
              <a:rPr lang="en-US" sz="1400" b="1" dirty="0">
                <a:solidFill>
                  <a:srgbClr val="002060"/>
                </a:solidFill>
              </a:rPr>
              <a:t>digital coastal maps</a:t>
            </a:r>
            <a:r>
              <a:rPr lang="en-US" sz="1400" dirty="0">
                <a:solidFill>
                  <a:srgbClr val="002060"/>
                </a:solidFill>
              </a:rPr>
              <a:t> in the EU, share coastal mapping through the </a:t>
            </a:r>
            <a:r>
              <a:rPr lang="en-US" sz="1400" dirty="0" err="1">
                <a:solidFill>
                  <a:srgbClr val="002060"/>
                </a:solidFill>
              </a:rPr>
              <a:t>EMODnet</a:t>
            </a:r>
            <a:r>
              <a:rPr lang="en-US" sz="1400" dirty="0">
                <a:solidFill>
                  <a:srgbClr val="002060"/>
                </a:solidFill>
              </a:rPr>
              <a:t> </a:t>
            </a:r>
            <a:endParaRPr lang="en-US" sz="1400" dirty="0">
              <a:solidFill>
                <a:srgbClr val="0070C0"/>
              </a:solidFill>
            </a:endParaRPr>
          </a:p>
        </p:txBody>
      </p:sp>
      <p:sp>
        <p:nvSpPr>
          <p:cNvPr id="27" name="Rettangolo 26"/>
          <p:cNvSpPr/>
          <p:nvPr/>
        </p:nvSpPr>
        <p:spPr>
          <a:xfrm>
            <a:off x="6516216" y="4183433"/>
            <a:ext cx="1656184" cy="646331"/>
          </a:xfrm>
          <a:prstGeom prst="rect">
            <a:avLst/>
          </a:prstGeom>
          <a:noFill/>
          <a:ln>
            <a:solidFill>
              <a:schemeClr val="accent1"/>
            </a:solidFill>
          </a:ln>
        </p:spPr>
        <p:txBody>
          <a:bodyPr wrap="square">
            <a:spAutoFit/>
          </a:bodyPr>
          <a:lstStyle/>
          <a:p>
            <a:pPr algn="ctr"/>
            <a:r>
              <a:rPr lang="en-US" b="1" dirty="0">
                <a:solidFill>
                  <a:srgbClr val="002060"/>
                </a:solidFill>
              </a:rPr>
              <a:t>JAP - Strategic Theme 1</a:t>
            </a:r>
            <a:endParaRPr lang="en-US" b="1" dirty="0">
              <a:solidFill>
                <a:srgbClr val="0070C0"/>
              </a:solidFill>
            </a:endParaRPr>
          </a:p>
        </p:txBody>
      </p:sp>
      <p:sp>
        <p:nvSpPr>
          <p:cNvPr id="28" name="Freccia a destra 27"/>
          <p:cNvSpPr/>
          <p:nvPr/>
        </p:nvSpPr>
        <p:spPr>
          <a:xfrm>
            <a:off x="6052156" y="4361143"/>
            <a:ext cx="344277" cy="32460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8" name="Rettangolo 17"/>
          <p:cNvSpPr/>
          <p:nvPr/>
        </p:nvSpPr>
        <p:spPr>
          <a:xfrm>
            <a:off x="2843808" y="5336741"/>
            <a:ext cx="3096344" cy="954107"/>
          </a:xfrm>
          <a:prstGeom prst="rect">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10800000" scaled="1"/>
            <a:tileRect/>
          </a:gradFill>
          <a:ln>
            <a:solidFill>
              <a:schemeClr val="accent1"/>
            </a:solidFill>
          </a:ln>
        </p:spPr>
        <p:txBody>
          <a:bodyPr wrap="square">
            <a:spAutoFit/>
          </a:bodyPr>
          <a:lstStyle/>
          <a:p>
            <a:pPr algn="ctr"/>
            <a:r>
              <a:rPr lang="en-US" sz="1400" dirty="0">
                <a:solidFill>
                  <a:srgbClr val="002060"/>
                </a:solidFill>
              </a:rPr>
              <a:t>Sharing Resources, Expertise, methods and high-resolution cartography for improved </a:t>
            </a:r>
            <a:r>
              <a:rPr lang="en-US" sz="1400" b="1" dirty="0">
                <a:solidFill>
                  <a:srgbClr val="002060"/>
                </a:solidFill>
              </a:rPr>
              <a:t>management of seafloor resources</a:t>
            </a:r>
            <a:r>
              <a:rPr lang="en-US" sz="1400" dirty="0">
                <a:solidFill>
                  <a:srgbClr val="002060"/>
                </a:solidFill>
              </a:rPr>
              <a:t> and </a:t>
            </a:r>
            <a:r>
              <a:rPr lang="en-US" sz="1400" b="1" dirty="0" err="1">
                <a:solidFill>
                  <a:srgbClr val="002060"/>
                </a:solidFill>
              </a:rPr>
              <a:t>geohazards</a:t>
            </a:r>
            <a:r>
              <a:rPr lang="en-US" sz="1400" dirty="0">
                <a:solidFill>
                  <a:srgbClr val="002060"/>
                </a:solidFill>
              </a:rPr>
              <a:t> in Med seas</a:t>
            </a:r>
            <a:endParaRPr lang="en-US" sz="1400" dirty="0">
              <a:solidFill>
                <a:srgbClr val="0070C0"/>
              </a:solidFill>
            </a:endParaRPr>
          </a:p>
        </p:txBody>
      </p:sp>
      <p:sp>
        <p:nvSpPr>
          <p:cNvPr id="24" name="Rettangolo 23"/>
          <p:cNvSpPr/>
          <p:nvPr/>
        </p:nvSpPr>
        <p:spPr>
          <a:xfrm>
            <a:off x="6516216" y="5498036"/>
            <a:ext cx="1656184" cy="646331"/>
          </a:xfrm>
          <a:prstGeom prst="rect">
            <a:avLst/>
          </a:prstGeom>
          <a:noFill/>
          <a:ln>
            <a:solidFill>
              <a:schemeClr val="accent1"/>
            </a:solidFill>
          </a:ln>
        </p:spPr>
        <p:txBody>
          <a:bodyPr wrap="square">
            <a:spAutoFit/>
          </a:bodyPr>
          <a:lstStyle/>
          <a:p>
            <a:pPr algn="ctr"/>
            <a:r>
              <a:rPr lang="en-US" b="1" dirty="0">
                <a:solidFill>
                  <a:srgbClr val="002060"/>
                </a:solidFill>
              </a:rPr>
              <a:t>JAP - Strategic Theme 1 </a:t>
            </a:r>
            <a:endParaRPr lang="en-US" b="1" dirty="0">
              <a:solidFill>
                <a:srgbClr val="0070C0"/>
              </a:solidFill>
            </a:endParaRPr>
          </a:p>
        </p:txBody>
      </p:sp>
      <p:sp>
        <p:nvSpPr>
          <p:cNvPr id="29" name="Freccia a destra 28"/>
          <p:cNvSpPr/>
          <p:nvPr/>
        </p:nvSpPr>
        <p:spPr>
          <a:xfrm>
            <a:off x="6087231" y="5652886"/>
            <a:ext cx="344277" cy="32460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30" name="Rettangolo 29"/>
          <p:cNvSpPr/>
          <p:nvPr/>
        </p:nvSpPr>
        <p:spPr>
          <a:xfrm>
            <a:off x="852716" y="5493363"/>
            <a:ext cx="1703060" cy="697242"/>
          </a:xfrm>
          <a:prstGeom prst="rect">
            <a:avLst/>
          </a:prstGeom>
          <a:noFill/>
          <a:ln>
            <a:noFill/>
          </a:ln>
        </p:spPr>
        <p:txBody>
          <a:bodyPr wrap="square">
            <a:spAutoFit/>
          </a:bodyPr>
          <a:lstStyle/>
          <a:p>
            <a:pPr algn="ctr">
              <a:lnSpc>
                <a:spcPts val="1600"/>
              </a:lnSpc>
            </a:pPr>
            <a:r>
              <a:rPr lang="en-US" sz="2000" b="1" dirty="0">
                <a:solidFill>
                  <a:srgbClr val="0070C0"/>
                </a:solidFill>
                <a:effectLst>
                  <a:outerShdw blurRad="38100" dist="38100" dir="2700000" algn="tl">
                    <a:srgbClr val="000000">
                      <a:alpha val="43137"/>
                    </a:srgbClr>
                  </a:outerShdw>
                </a:effectLst>
              </a:rPr>
              <a:t>“SHARE MED” </a:t>
            </a:r>
            <a:r>
              <a:rPr lang="en-US" sz="1400" b="1" dirty="0">
                <a:solidFill>
                  <a:srgbClr val="0070C0"/>
                </a:solidFill>
              </a:rPr>
              <a:t>proposal H2020</a:t>
            </a:r>
          </a:p>
          <a:p>
            <a:pPr algn="ctr">
              <a:lnSpc>
                <a:spcPts val="1600"/>
              </a:lnSpc>
            </a:pPr>
            <a:r>
              <a:rPr lang="en-US" sz="1200" b="1" dirty="0">
                <a:solidFill>
                  <a:srgbClr val="0070C0"/>
                </a:solidFill>
              </a:rPr>
              <a:t>passed 1</a:t>
            </a:r>
            <a:r>
              <a:rPr lang="en-US" sz="1200" b="1" baseline="30000" dirty="0">
                <a:solidFill>
                  <a:srgbClr val="0070C0"/>
                </a:solidFill>
              </a:rPr>
              <a:t>st</a:t>
            </a:r>
            <a:r>
              <a:rPr lang="en-US" sz="1200" b="1" dirty="0">
                <a:solidFill>
                  <a:srgbClr val="0070C0"/>
                </a:solidFill>
              </a:rPr>
              <a:t> selection</a:t>
            </a:r>
          </a:p>
        </p:txBody>
      </p:sp>
      <p:sp>
        <p:nvSpPr>
          <p:cNvPr id="31" name="CasellaDiTesto 30"/>
          <p:cNvSpPr txBox="1"/>
          <p:nvPr/>
        </p:nvSpPr>
        <p:spPr>
          <a:xfrm rot="16200000">
            <a:off x="-1987254" y="3623646"/>
            <a:ext cx="4436984" cy="646331"/>
          </a:xfrm>
          <a:prstGeom prst="rect">
            <a:avLst/>
          </a:prstGeom>
          <a:solidFill>
            <a:schemeClr val="accent6">
              <a:lumMod val="40000"/>
              <a:lumOff val="60000"/>
            </a:schemeClr>
          </a:solidFill>
        </p:spPr>
        <p:txBody>
          <a:bodyPr wrap="none" rtlCol="0">
            <a:spAutoFit/>
          </a:bodyPr>
          <a:lstStyle/>
          <a:p>
            <a:r>
              <a:rPr lang="en-US" sz="3600" b="1" dirty="0">
                <a:ln w="22225">
                  <a:solidFill>
                    <a:schemeClr val="tx2"/>
                  </a:solidFill>
                  <a:prstDash val="solid"/>
                </a:ln>
                <a:solidFill>
                  <a:srgbClr val="FFFF00"/>
                </a:solidFill>
                <a:effectLst>
                  <a:outerShdw blurRad="38100" dist="38100" dir="2700000" algn="tl">
                    <a:srgbClr val="000000">
                      <a:alpha val="43137"/>
                    </a:srgbClr>
                  </a:outerShdw>
                </a:effectLst>
              </a:rPr>
              <a:t>Transnational projects</a:t>
            </a:r>
          </a:p>
        </p:txBody>
      </p:sp>
    </p:spTree>
    <p:extLst>
      <p:ext uri="{BB962C8B-B14F-4D97-AF65-F5344CB8AC3E}">
        <p14:creationId xmlns:p14="http://schemas.microsoft.com/office/powerpoint/2010/main" val="393637152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asellaDiTesto 4"/>
          <p:cNvSpPr txBox="1"/>
          <p:nvPr/>
        </p:nvSpPr>
        <p:spPr>
          <a:xfrm>
            <a:off x="755576" y="620688"/>
            <a:ext cx="7230954" cy="830997"/>
          </a:xfrm>
          <a:prstGeom prst="rect">
            <a:avLst/>
          </a:prstGeom>
          <a:noFill/>
        </p:spPr>
        <p:txBody>
          <a:bodyPr wrap="none" rtlCol="0">
            <a:spAutoFit/>
          </a:bodyPr>
          <a:lstStyle>
            <a:defPPr>
              <a:defRPr lang="it-IT"/>
            </a:defPPr>
            <a:lvl1pPr>
              <a:defRPr sz="2400" b="1">
                <a:solidFill>
                  <a:srgbClr val="002060"/>
                </a:solidFill>
                <a:effectLst>
                  <a:outerShdw blurRad="38100" dist="38100" dir="2700000" algn="tl">
                    <a:srgbClr val="000000">
                      <a:alpha val="43137"/>
                    </a:srgbClr>
                  </a:outerShdw>
                </a:effectLst>
              </a:defRPr>
            </a:lvl1pPr>
          </a:lstStyle>
          <a:p>
            <a:r>
              <a:rPr lang="en-GB" dirty="0"/>
              <a:t>Projects, funding and initiatives in synergy with the JAP</a:t>
            </a:r>
          </a:p>
          <a:p>
            <a:r>
              <a:rPr lang="en-GB" dirty="0"/>
              <a:t>(in which BC Members are involved)</a:t>
            </a:r>
          </a:p>
        </p:txBody>
      </p:sp>
      <p:sp>
        <p:nvSpPr>
          <p:cNvPr id="21" name="Rettangolo 20"/>
          <p:cNvSpPr/>
          <p:nvPr/>
        </p:nvSpPr>
        <p:spPr>
          <a:xfrm>
            <a:off x="6516216" y="5112898"/>
            <a:ext cx="1656184" cy="646331"/>
          </a:xfrm>
          <a:prstGeom prst="rect">
            <a:avLst/>
          </a:prstGeom>
          <a:noFill/>
          <a:ln>
            <a:solidFill>
              <a:schemeClr val="accent1"/>
            </a:solidFill>
          </a:ln>
        </p:spPr>
        <p:txBody>
          <a:bodyPr wrap="square">
            <a:spAutoFit/>
          </a:bodyPr>
          <a:lstStyle/>
          <a:p>
            <a:pPr algn="ctr"/>
            <a:r>
              <a:rPr lang="en-US" b="1" dirty="0">
                <a:solidFill>
                  <a:srgbClr val="002060"/>
                </a:solidFill>
              </a:rPr>
              <a:t>JAP - Strategic Themes 1 </a:t>
            </a:r>
            <a:r>
              <a:rPr lang="en-US" sz="1600" b="1" dirty="0">
                <a:solidFill>
                  <a:srgbClr val="002060"/>
                </a:solidFill>
              </a:rPr>
              <a:t>&amp;</a:t>
            </a:r>
            <a:r>
              <a:rPr lang="en-US" sz="1400" b="1" dirty="0">
                <a:solidFill>
                  <a:srgbClr val="002060"/>
                </a:solidFill>
              </a:rPr>
              <a:t> </a:t>
            </a:r>
            <a:r>
              <a:rPr lang="en-US" b="1" dirty="0">
                <a:solidFill>
                  <a:srgbClr val="002060"/>
                </a:solidFill>
              </a:rPr>
              <a:t>2</a:t>
            </a:r>
            <a:endParaRPr lang="en-US" b="1" dirty="0">
              <a:solidFill>
                <a:srgbClr val="0070C0"/>
              </a:solidFill>
            </a:endParaRPr>
          </a:p>
        </p:txBody>
      </p:sp>
      <p:sp>
        <p:nvSpPr>
          <p:cNvPr id="16" name="Rettangolo 15"/>
          <p:cNvSpPr/>
          <p:nvPr/>
        </p:nvSpPr>
        <p:spPr>
          <a:xfrm>
            <a:off x="2818408" y="4841458"/>
            <a:ext cx="3096344" cy="1169551"/>
          </a:xfrm>
          <a:prstGeom prst="rect">
            <a:avLst/>
          </a:prstGeom>
          <a:gradFill>
            <a:gsLst>
              <a:gs pos="0">
                <a:schemeClr val="accent1">
                  <a:tint val="66000"/>
                  <a:satMod val="160000"/>
                </a:schemeClr>
              </a:gs>
              <a:gs pos="50000">
                <a:schemeClr val="accent1">
                  <a:tint val="44500"/>
                  <a:satMod val="160000"/>
                </a:schemeClr>
              </a:gs>
              <a:gs pos="100000">
                <a:schemeClr val="accent1">
                  <a:tint val="23500"/>
                  <a:satMod val="160000"/>
                </a:schemeClr>
              </a:gs>
            </a:gsLst>
            <a:lin ang="10800000" scaled="1"/>
          </a:gradFill>
          <a:ln>
            <a:solidFill>
              <a:schemeClr val="accent1"/>
            </a:solidFill>
          </a:ln>
        </p:spPr>
        <p:txBody>
          <a:bodyPr wrap="square">
            <a:spAutoFit/>
          </a:bodyPr>
          <a:lstStyle/>
          <a:p>
            <a:pPr algn="ctr"/>
            <a:r>
              <a:rPr lang="en-US" sz="1400" dirty="0">
                <a:solidFill>
                  <a:srgbClr val="002060"/>
                </a:solidFill>
              </a:rPr>
              <a:t>Italian </a:t>
            </a:r>
            <a:r>
              <a:rPr lang="en-US" sz="1400" b="1" dirty="0">
                <a:solidFill>
                  <a:srgbClr val="002060"/>
                </a:solidFill>
              </a:rPr>
              <a:t>National Board on Coastal Erosion </a:t>
            </a:r>
            <a:r>
              <a:rPr lang="en-US" sz="1400" dirty="0">
                <a:solidFill>
                  <a:srgbClr val="002060"/>
                </a:solidFill>
              </a:rPr>
              <a:t>established by the MATTM and the 15 coastal Regions (2015). Guidelines on </a:t>
            </a:r>
            <a:r>
              <a:rPr lang="en-US" sz="1400" b="1" dirty="0">
                <a:solidFill>
                  <a:srgbClr val="002060"/>
                </a:solidFill>
              </a:rPr>
              <a:t>coastal erosion and CC adaptation</a:t>
            </a:r>
            <a:r>
              <a:rPr lang="en-US" sz="1400" dirty="0">
                <a:solidFill>
                  <a:srgbClr val="002060"/>
                </a:solidFill>
              </a:rPr>
              <a:t>, issued in 2016.</a:t>
            </a:r>
            <a:endParaRPr lang="en-US" sz="1400" dirty="0">
              <a:solidFill>
                <a:srgbClr val="0070C0"/>
              </a:solidFill>
            </a:endParaRPr>
          </a:p>
        </p:txBody>
      </p:sp>
      <p:sp>
        <p:nvSpPr>
          <p:cNvPr id="22" name="Freccia a destra 21"/>
          <p:cNvSpPr/>
          <p:nvPr/>
        </p:nvSpPr>
        <p:spPr>
          <a:xfrm>
            <a:off x="6055219" y="5256914"/>
            <a:ext cx="344277" cy="32460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grpSp>
        <p:nvGrpSpPr>
          <p:cNvPr id="12" name="Gruppo 11"/>
          <p:cNvGrpSpPr/>
          <p:nvPr/>
        </p:nvGrpSpPr>
        <p:grpSpPr>
          <a:xfrm>
            <a:off x="889707" y="3373590"/>
            <a:ext cx="1668664" cy="1004768"/>
            <a:chOff x="960047" y="4291673"/>
            <a:chExt cx="1668664" cy="1004768"/>
          </a:xfrm>
        </p:grpSpPr>
        <p:pic>
          <p:nvPicPr>
            <p:cNvPr id="35" name="Picture 5"/>
            <p:cNvPicPr>
              <a:picLocks noChangeAspect="1" noChangeArrowheads="1"/>
            </p:cNvPicPr>
            <p:nvPr/>
          </p:nvPicPr>
          <p:blipFill>
            <a:blip r:embed="rId2">
              <a:lum bright="6000"/>
            </a:blip>
            <a:srcRect/>
            <a:stretch>
              <a:fillRect/>
            </a:stretch>
          </p:blipFill>
          <p:spPr bwMode="auto">
            <a:xfrm>
              <a:off x="994438" y="4802888"/>
              <a:ext cx="1582155" cy="493553"/>
            </a:xfrm>
            <a:prstGeom prst="rect">
              <a:avLst/>
            </a:prstGeom>
            <a:noFill/>
            <a:ln w="9525">
              <a:noFill/>
              <a:miter lim="800000"/>
              <a:headEnd/>
              <a:tailEnd/>
            </a:ln>
          </p:spPr>
        </p:pic>
        <p:pic>
          <p:nvPicPr>
            <p:cNvPr id="36" name="Picture 4"/>
            <p:cNvPicPr>
              <a:picLocks noChangeAspect="1" noChangeArrowheads="1"/>
            </p:cNvPicPr>
            <p:nvPr/>
          </p:nvPicPr>
          <p:blipFill>
            <a:blip r:embed="rId3">
              <a:lum bright="6000"/>
            </a:blip>
            <a:srcRect/>
            <a:stretch>
              <a:fillRect/>
            </a:stretch>
          </p:blipFill>
          <p:spPr bwMode="auto">
            <a:xfrm>
              <a:off x="960047" y="4291673"/>
              <a:ext cx="1668664" cy="560075"/>
            </a:xfrm>
            <a:prstGeom prst="rect">
              <a:avLst/>
            </a:prstGeom>
            <a:noFill/>
            <a:ln w="9525">
              <a:noFill/>
              <a:miter lim="800000"/>
              <a:headEnd/>
              <a:tailEnd/>
            </a:ln>
          </p:spPr>
        </p:pic>
      </p:grpSp>
      <p:sp>
        <p:nvSpPr>
          <p:cNvPr id="37" name="Rettangolo 36"/>
          <p:cNvSpPr/>
          <p:nvPr/>
        </p:nvSpPr>
        <p:spPr>
          <a:xfrm>
            <a:off x="2843808" y="3522373"/>
            <a:ext cx="3096344" cy="738664"/>
          </a:xfrm>
          <a:prstGeom prst="rect">
            <a:avLst/>
          </a:prstGeom>
          <a:gradFill>
            <a:gsLst>
              <a:gs pos="0">
                <a:schemeClr val="accent1">
                  <a:tint val="66000"/>
                  <a:satMod val="160000"/>
                </a:schemeClr>
              </a:gs>
              <a:gs pos="50000">
                <a:schemeClr val="accent1">
                  <a:tint val="44500"/>
                  <a:satMod val="160000"/>
                </a:schemeClr>
              </a:gs>
              <a:gs pos="100000">
                <a:schemeClr val="accent1">
                  <a:tint val="23500"/>
                  <a:satMod val="160000"/>
                </a:schemeClr>
              </a:gs>
            </a:gsLst>
            <a:lin ang="10800000" scaled="1"/>
          </a:gradFill>
          <a:ln>
            <a:solidFill>
              <a:schemeClr val="accent1"/>
            </a:solidFill>
          </a:ln>
        </p:spPr>
        <p:txBody>
          <a:bodyPr wrap="square">
            <a:spAutoFit/>
          </a:bodyPr>
          <a:lstStyle/>
          <a:p>
            <a:pPr algn="ctr"/>
            <a:r>
              <a:rPr lang="en-US" sz="1400">
                <a:solidFill>
                  <a:srgbClr val="002060"/>
                </a:solidFill>
              </a:rPr>
              <a:t>Italian Flag project on </a:t>
            </a:r>
            <a:r>
              <a:rPr lang="en-US" sz="1400" b="1">
                <a:solidFill>
                  <a:srgbClr val="002060"/>
                </a:solidFill>
              </a:rPr>
              <a:t>marine and coastal Research</a:t>
            </a:r>
            <a:r>
              <a:rPr lang="en-US" sz="1400">
                <a:solidFill>
                  <a:srgbClr val="002060"/>
                </a:solidFill>
              </a:rPr>
              <a:t> promoted and financed by the MIUR (led by CNR)</a:t>
            </a:r>
            <a:endParaRPr lang="en-US" sz="1400" dirty="0">
              <a:solidFill>
                <a:srgbClr val="0070C0"/>
              </a:solidFill>
            </a:endParaRPr>
          </a:p>
        </p:txBody>
      </p:sp>
      <p:sp>
        <p:nvSpPr>
          <p:cNvPr id="39" name="Rettangolo 38"/>
          <p:cNvSpPr/>
          <p:nvPr/>
        </p:nvSpPr>
        <p:spPr>
          <a:xfrm>
            <a:off x="6516216" y="3539354"/>
            <a:ext cx="1656184" cy="646331"/>
          </a:xfrm>
          <a:prstGeom prst="rect">
            <a:avLst/>
          </a:prstGeom>
          <a:noFill/>
          <a:ln>
            <a:solidFill>
              <a:schemeClr val="accent1"/>
            </a:solidFill>
          </a:ln>
        </p:spPr>
        <p:txBody>
          <a:bodyPr wrap="square">
            <a:spAutoFit/>
          </a:bodyPr>
          <a:lstStyle/>
          <a:p>
            <a:pPr algn="ctr"/>
            <a:r>
              <a:rPr lang="en-US" b="1" dirty="0">
                <a:solidFill>
                  <a:srgbClr val="002060"/>
                </a:solidFill>
              </a:rPr>
              <a:t>JAP - Strategic Themes 1 </a:t>
            </a:r>
            <a:r>
              <a:rPr lang="en-US" sz="1600" b="1" dirty="0">
                <a:solidFill>
                  <a:srgbClr val="002060"/>
                </a:solidFill>
              </a:rPr>
              <a:t>&amp;</a:t>
            </a:r>
            <a:r>
              <a:rPr lang="en-US" b="1" dirty="0">
                <a:solidFill>
                  <a:srgbClr val="002060"/>
                </a:solidFill>
              </a:rPr>
              <a:t> 3</a:t>
            </a:r>
            <a:endParaRPr lang="en-US" b="1" dirty="0">
              <a:solidFill>
                <a:srgbClr val="0070C0"/>
              </a:solidFill>
            </a:endParaRPr>
          </a:p>
        </p:txBody>
      </p:sp>
      <p:sp>
        <p:nvSpPr>
          <p:cNvPr id="40" name="Freccia a destra 39"/>
          <p:cNvSpPr/>
          <p:nvPr/>
        </p:nvSpPr>
        <p:spPr>
          <a:xfrm>
            <a:off x="6087231" y="3701824"/>
            <a:ext cx="344277" cy="32460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pic>
        <p:nvPicPr>
          <p:cNvPr id="29"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043608" y="4816584"/>
            <a:ext cx="1188497" cy="120470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8" name="Rettangolo 37"/>
          <p:cNvSpPr/>
          <p:nvPr/>
        </p:nvSpPr>
        <p:spPr>
          <a:xfrm>
            <a:off x="2843808" y="1801346"/>
            <a:ext cx="3096344" cy="954107"/>
          </a:xfrm>
          <a:prstGeom prst="rect">
            <a:avLst/>
          </a:prstGeom>
          <a:gradFill>
            <a:gsLst>
              <a:gs pos="0">
                <a:schemeClr val="accent1">
                  <a:tint val="66000"/>
                  <a:satMod val="160000"/>
                </a:schemeClr>
              </a:gs>
              <a:gs pos="50000">
                <a:schemeClr val="accent1">
                  <a:tint val="44500"/>
                  <a:satMod val="160000"/>
                </a:schemeClr>
              </a:gs>
              <a:gs pos="100000">
                <a:schemeClr val="accent1">
                  <a:tint val="23500"/>
                  <a:satMod val="160000"/>
                </a:schemeClr>
              </a:gs>
            </a:gsLst>
            <a:lin ang="10800000" scaled="1"/>
          </a:gradFill>
          <a:ln>
            <a:solidFill>
              <a:schemeClr val="accent1"/>
            </a:solidFill>
          </a:ln>
        </p:spPr>
        <p:txBody>
          <a:bodyPr wrap="square">
            <a:spAutoFit/>
          </a:bodyPr>
          <a:lstStyle/>
          <a:p>
            <a:pPr algn="ctr"/>
            <a:r>
              <a:rPr lang="en-US" sz="1400" b="1">
                <a:solidFill>
                  <a:srgbClr val="002060"/>
                </a:solidFill>
              </a:rPr>
              <a:t>Blue Growth and job creation </a:t>
            </a:r>
            <a:r>
              <a:rPr lang="en-US" sz="1400">
                <a:solidFill>
                  <a:srgbClr val="002060"/>
                </a:solidFill>
              </a:rPr>
              <a:t>in the Mediterranean, initiative promoted by the EC DG R&amp;I and Ministries of Research in 9 Countries </a:t>
            </a:r>
            <a:endParaRPr lang="en-US" sz="1400" dirty="0">
              <a:solidFill>
                <a:srgbClr val="0070C0"/>
              </a:solidFill>
            </a:endParaRPr>
          </a:p>
        </p:txBody>
      </p:sp>
      <p:sp>
        <p:nvSpPr>
          <p:cNvPr id="41" name="Rettangolo 40"/>
          <p:cNvSpPr/>
          <p:nvPr/>
        </p:nvSpPr>
        <p:spPr>
          <a:xfrm>
            <a:off x="6516216" y="1962641"/>
            <a:ext cx="1656184" cy="646331"/>
          </a:xfrm>
          <a:prstGeom prst="rect">
            <a:avLst/>
          </a:prstGeom>
          <a:noFill/>
          <a:ln>
            <a:solidFill>
              <a:schemeClr val="accent1"/>
            </a:solidFill>
          </a:ln>
        </p:spPr>
        <p:txBody>
          <a:bodyPr wrap="square">
            <a:spAutoFit/>
          </a:bodyPr>
          <a:lstStyle/>
          <a:p>
            <a:pPr algn="ctr"/>
            <a:r>
              <a:rPr lang="en-US" b="1" dirty="0">
                <a:solidFill>
                  <a:srgbClr val="002060"/>
                </a:solidFill>
              </a:rPr>
              <a:t>JAP - Strategic Themes 1 </a:t>
            </a:r>
            <a:r>
              <a:rPr lang="en-US" sz="1600" b="1" dirty="0">
                <a:solidFill>
                  <a:srgbClr val="002060"/>
                </a:solidFill>
              </a:rPr>
              <a:t>&amp;</a:t>
            </a:r>
            <a:r>
              <a:rPr lang="en-US" b="1" dirty="0">
                <a:solidFill>
                  <a:srgbClr val="002060"/>
                </a:solidFill>
              </a:rPr>
              <a:t> 3</a:t>
            </a:r>
            <a:endParaRPr lang="en-US" b="1" dirty="0">
              <a:solidFill>
                <a:srgbClr val="0070C0"/>
              </a:solidFill>
            </a:endParaRPr>
          </a:p>
        </p:txBody>
      </p:sp>
      <p:sp>
        <p:nvSpPr>
          <p:cNvPr id="42" name="Freccia a destra 41"/>
          <p:cNvSpPr/>
          <p:nvPr/>
        </p:nvSpPr>
        <p:spPr>
          <a:xfrm>
            <a:off x="6087231" y="2117491"/>
            <a:ext cx="344277" cy="32460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grpSp>
        <p:nvGrpSpPr>
          <p:cNvPr id="6" name="Gruppo 5"/>
          <p:cNvGrpSpPr/>
          <p:nvPr/>
        </p:nvGrpSpPr>
        <p:grpSpPr>
          <a:xfrm>
            <a:off x="1043608" y="1962641"/>
            <a:ext cx="1368152" cy="692497"/>
            <a:chOff x="1043608" y="1962641"/>
            <a:chExt cx="1368152" cy="692497"/>
          </a:xfrm>
        </p:grpSpPr>
        <p:pic>
          <p:nvPicPr>
            <p:cNvPr id="2" name="Immagine 1"/>
            <p:cNvPicPr>
              <a:picLocks noChangeAspect="1"/>
            </p:cNvPicPr>
            <p:nvPr/>
          </p:nvPicPr>
          <p:blipFill>
            <a:blip r:embed="rId5"/>
            <a:stretch>
              <a:fillRect/>
            </a:stretch>
          </p:blipFill>
          <p:spPr>
            <a:xfrm>
              <a:off x="1043608" y="1962641"/>
              <a:ext cx="1368152" cy="395125"/>
            </a:xfrm>
            <a:prstGeom prst="rect">
              <a:avLst/>
            </a:prstGeom>
          </p:spPr>
        </p:pic>
        <p:sp>
          <p:nvSpPr>
            <p:cNvPr id="3" name="Rettangolo 2"/>
            <p:cNvSpPr/>
            <p:nvPr/>
          </p:nvSpPr>
          <p:spPr>
            <a:xfrm>
              <a:off x="1206096" y="2285806"/>
              <a:ext cx="1044481" cy="369332"/>
            </a:xfrm>
            <a:prstGeom prst="rect">
              <a:avLst/>
            </a:prstGeom>
          </p:spPr>
          <p:txBody>
            <a:bodyPr wrap="square">
              <a:spAutoFit/>
            </a:bodyPr>
            <a:lstStyle/>
            <a:p>
              <a:pPr algn="ctr"/>
              <a:r>
                <a:rPr lang="en-US" b="1" dirty="0">
                  <a:solidFill>
                    <a:srgbClr val="002060"/>
                  </a:solidFill>
                </a:rPr>
                <a:t>Initiative</a:t>
              </a:r>
              <a:endParaRPr lang="it-IT" dirty="0">
                <a:solidFill>
                  <a:srgbClr val="002060"/>
                </a:solidFill>
              </a:endParaRPr>
            </a:p>
          </p:txBody>
        </p:sp>
      </p:grpSp>
      <p:sp>
        <p:nvSpPr>
          <p:cNvPr id="19" name="CasellaDiTesto 18"/>
          <p:cNvSpPr txBox="1"/>
          <p:nvPr/>
        </p:nvSpPr>
        <p:spPr>
          <a:xfrm rot="16200000">
            <a:off x="-2166348" y="3568216"/>
            <a:ext cx="4835876" cy="646331"/>
          </a:xfrm>
          <a:prstGeom prst="rect">
            <a:avLst/>
          </a:prstGeom>
          <a:solidFill>
            <a:schemeClr val="accent6">
              <a:lumMod val="40000"/>
              <a:lumOff val="60000"/>
            </a:schemeClr>
          </a:solidFill>
        </p:spPr>
        <p:txBody>
          <a:bodyPr wrap="none" rtlCol="0">
            <a:spAutoFit/>
          </a:bodyPr>
          <a:lstStyle/>
          <a:p>
            <a:r>
              <a:rPr lang="en-US" sz="3600" b="1" dirty="0">
                <a:ln w="22225">
                  <a:solidFill>
                    <a:schemeClr val="tx2"/>
                  </a:solidFill>
                  <a:prstDash val="solid"/>
                </a:ln>
                <a:solidFill>
                  <a:srgbClr val="FFFF00"/>
                </a:solidFill>
                <a:effectLst>
                  <a:outerShdw blurRad="38100" dist="38100" dir="2700000" algn="tl">
                    <a:srgbClr val="000000">
                      <a:alpha val="43137"/>
                    </a:srgbClr>
                  </a:outerShdw>
                </a:effectLst>
              </a:rPr>
              <a:t>National / Transnational</a:t>
            </a:r>
          </a:p>
        </p:txBody>
      </p:sp>
      <p:sp>
        <p:nvSpPr>
          <p:cNvPr id="4" name="CasellaDiTesto 3"/>
          <p:cNvSpPr txBox="1"/>
          <p:nvPr/>
        </p:nvSpPr>
        <p:spPr>
          <a:xfrm>
            <a:off x="2987824" y="2708920"/>
            <a:ext cx="2848087" cy="307777"/>
          </a:xfrm>
          <a:prstGeom prst="rect">
            <a:avLst/>
          </a:prstGeom>
          <a:noFill/>
        </p:spPr>
        <p:txBody>
          <a:bodyPr wrap="none" rtlCol="0">
            <a:spAutoFit/>
          </a:bodyPr>
          <a:lstStyle/>
          <a:p>
            <a:r>
              <a:rPr lang="en-US" sz="1400" dirty="0">
                <a:solidFill>
                  <a:srgbClr val="C00000"/>
                </a:solidFill>
              </a:rPr>
              <a:t>next Event in Malta 18-19 April 2017</a:t>
            </a:r>
          </a:p>
        </p:txBody>
      </p:sp>
    </p:spTree>
    <p:extLst>
      <p:ext uri="{BB962C8B-B14F-4D97-AF65-F5344CB8AC3E}">
        <p14:creationId xmlns:p14="http://schemas.microsoft.com/office/powerpoint/2010/main" val="31382103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51" name="Gruppo 250"/>
          <p:cNvGrpSpPr/>
          <p:nvPr/>
        </p:nvGrpSpPr>
        <p:grpSpPr>
          <a:xfrm>
            <a:off x="92051" y="445509"/>
            <a:ext cx="9160469" cy="6151843"/>
            <a:chOff x="92051" y="445509"/>
            <a:chExt cx="9160469" cy="6151843"/>
          </a:xfrm>
        </p:grpSpPr>
        <p:pic>
          <p:nvPicPr>
            <p:cNvPr id="252" name="Picture 2"/>
            <p:cNvPicPr>
              <a:picLocks noChangeAspect="1" noChangeArrowheads="1"/>
            </p:cNvPicPr>
            <p:nvPr/>
          </p:nvPicPr>
          <p:blipFill rotWithShape="1">
            <a:blip r:embed="rId2">
              <a:extLst>
                <a:ext uri="{BEBA8EAE-BF5A-486C-A8C5-ECC9F3942E4B}">
                  <a14:imgProps xmlns:a14="http://schemas.microsoft.com/office/drawing/2010/main">
                    <a14:imgLayer r:embed="rId3">
                      <a14:imgEffect>
                        <a14:brightnessContrast bright="-4000"/>
                      </a14:imgEffect>
                    </a14:imgLayer>
                  </a14:imgProps>
                </a:ext>
                <a:ext uri="{28A0092B-C50C-407E-A947-70E740481C1C}">
                  <a14:useLocalDpi xmlns:a14="http://schemas.microsoft.com/office/drawing/2010/main" val="0"/>
                </a:ext>
              </a:extLst>
            </a:blip>
            <a:srcRect b="12604"/>
            <a:stretch/>
          </p:blipFill>
          <p:spPr bwMode="auto">
            <a:xfrm>
              <a:off x="5278255" y="4006286"/>
              <a:ext cx="3485662" cy="2591066"/>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nvGrpSpPr>
            <p:cNvPr id="253" name="Gruppo 252"/>
            <p:cNvGrpSpPr/>
            <p:nvPr/>
          </p:nvGrpSpPr>
          <p:grpSpPr>
            <a:xfrm>
              <a:off x="92051" y="445509"/>
              <a:ext cx="9160469" cy="6088709"/>
              <a:chOff x="92051" y="445509"/>
              <a:chExt cx="9094221" cy="6088709"/>
            </a:xfrm>
          </p:grpSpPr>
          <p:sp>
            <p:nvSpPr>
              <p:cNvPr id="254" name="Rettangolo 253"/>
              <p:cNvSpPr/>
              <p:nvPr/>
            </p:nvSpPr>
            <p:spPr>
              <a:xfrm>
                <a:off x="4803898" y="1153149"/>
                <a:ext cx="4247456" cy="3416320"/>
              </a:xfrm>
              <a:prstGeom prst="rect">
                <a:avLst/>
              </a:prstGeom>
            </p:spPr>
            <p:txBody>
              <a:bodyPr wrap="square">
                <a:spAutoFit/>
              </a:bodyPr>
              <a:lstStyle/>
              <a:p>
                <a:r>
                  <a:rPr lang="en-GB" sz="1200" dirty="0">
                    <a:solidFill>
                      <a:srgbClr val="002060"/>
                    </a:solidFill>
                    <a:latin typeface="+mn-lt"/>
                  </a:rPr>
                  <a:t>• </a:t>
                </a:r>
                <a:r>
                  <a:rPr lang="en-GB" sz="1200" b="1" dirty="0">
                    <a:solidFill>
                      <a:srgbClr val="002060"/>
                    </a:solidFill>
                    <a:latin typeface="+mn-lt"/>
                  </a:rPr>
                  <a:t>Increase cross-border cooperation </a:t>
                </a:r>
                <a:r>
                  <a:rPr lang="en-GB" sz="1200" dirty="0">
                    <a:solidFill>
                      <a:srgbClr val="002060"/>
                    </a:solidFill>
                    <a:latin typeface="+mn-lt"/>
                  </a:rPr>
                  <a:t>between EU countries, through the strengthening of the role and cooperation between </a:t>
                </a:r>
              </a:p>
              <a:p>
                <a:r>
                  <a:rPr lang="en-GB" sz="1200" dirty="0">
                    <a:solidFill>
                      <a:srgbClr val="002060"/>
                    </a:solidFill>
                    <a:latin typeface="+mn-lt"/>
                  </a:rPr>
                  <a:t>coastal Regions and Administrations</a:t>
                </a:r>
              </a:p>
              <a:p>
                <a:endParaRPr lang="en-GB" sz="1200" dirty="0">
                  <a:solidFill>
                    <a:srgbClr val="002060"/>
                  </a:solidFill>
                  <a:latin typeface="+mn-lt"/>
                </a:endParaRPr>
              </a:p>
              <a:p>
                <a:r>
                  <a:rPr lang="en-GB" sz="1200" dirty="0">
                    <a:solidFill>
                      <a:srgbClr val="002060"/>
                    </a:solidFill>
                    <a:latin typeface="+mn-lt"/>
                  </a:rPr>
                  <a:t>• </a:t>
                </a:r>
                <a:r>
                  <a:rPr lang="en-GB" sz="1200" b="1" dirty="0">
                    <a:solidFill>
                      <a:srgbClr val="002060"/>
                    </a:solidFill>
                    <a:latin typeface="+mn-lt"/>
                  </a:rPr>
                  <a:t>Increase coordination </a:t>
                </a:r>
                <a:r>
                  <a:rPr lang="en-GB" sz="1200" dirty="0">
                    <a:solidFill>
                      <a:srgbClr val="002060"/>
                    </a:solidFill>
                    <a:latin typeface="+mn-lt"/>
                  </a:rPr>
                  <a:t>between Administrations in each Country, vertical and horizontal</a:t>
                </a:r>
              </a:p>
              <a:p>
                <a:endParaRPr lang="en-GB" sz="1200" dirty="0">
                  <a:solidFill>
                    <a:srgbClr val="002060"/>
                  </a:solidFill>
                  <a:latin typeface="+mn-lt"/>
                </a:endParaRPr>
              </a:p>
              <a:p>
                <a:r>
                  <a:rPr lang="en-GB" sz="1200" dirty="0">
                    <a:solidFill>
                      <a:srgbClr val="002060"/>
                    </a:solidFill>
                    <a:latin typeface="+mn-lt"/>
                  </a:rPr>
                  <a:t>• </a:t>
                </a:r>
                <a:r>
                  <a:rPr lang="en-GB" sz="1200" b="1" dirty="0">
                    <a:solidFill>
                      <a:srgbClr val="002060"/>
                    </a:solidFill>
                    <a:latin typeface="+mn-lt"/>
                  </a:rPr>
                  <a:t>Protect the environment </a:t>
                </a:r>
                <a:r>
                  <a:rPr lang="en-GB" sz="1200" dirty="0">
                    <a:solidFill>
                      <a:srgbClr val="002060"/>
                    </a:solidFill>
                    <a:latin typeface="+mn-lt"/>
                  </a:rPr>
                  <a:t>through early identification of impacts and opportunities for multiple use of space</a:t>
                </a:r>
              </a:p>
              <a:p>
                <a:r>
                  <a:rPr lang="en-GB" sz="1200" dirty="0">
                    <a:solidFill>
                      <a:srgbClr val="002060"/>
                    </a:solidFill>
                    <a:latin typeface="+mn-lt"/>
                  </a:rPr>
                  <a:t> </a:t>
                </a:r>
              </a:p>
              <a:p>
                <a:r>
                  <a:rPr lang="en-GB" sz="1200" dirty="0">
                    <a:solidFill>
                      <a:srgbClr val="002060"/>
                    </a:solidFill>
                    <a:latin typeface="+mn-lt"/>
                  </a:rPr>
                  <a:t>• </a:t>
                </a:r>
                <a:r>
                  <a:rPr lang="en-GB" sz="1200" b="1" dirty="0">
                    <a:solidFill>
                      <a:srgbClr val="002060"/>
                    </a:solidFill>
                    <a:latin typeface="+mn-lt"/>
                  </a:rPr>
                  <a:t>Encourage investment in research and innovation </a:t>
                </a:r>
                <a:r>
                  <a:rPr lang="en-GB" sz="1200" dirty="0">
                    <a:solidFill>
                      <a:srgbClr val="002060"/>
                    </a:solidFill>
                    <a:latin typeface="+mn-lt"/>
                  </a:rPr>
                  <a:t>and new jobs creations in the field of coastal protection, coast -marine monitoring and adaptation to climate change</a:t>
                </a:r>
              </a:p>
              <a:p>
                <a:endParaRPr lang="en-GB" sz="1200" dirty="0">
                  <a:solidFill>
                    <a:srgbClr val="002060"/>
                  </a:solidFill>
                  <a:latin typeface="+mn-lt"/>
                </a:endParaRPr>
              </a:p>
              <a:p>
                <a:r>
                  <a:rPr lang="en-GB" sz="1200" dirty="0">
                    <a:solidFill>
                      <a:srgbClr val="002060"/>
                    </a:solidFill>
                    <a:latin typeface="+mn-lt"/>
                  </a:rPr>
                  <a:t>• </a:t>
                </a:r>
                <a:r>
                  <a:rPr lang="en-GB" sz="1200" b="1" dirty="0">
                    <a:solidFill>
                      <a:srgbClr val="002060"/>
                    </a:solidFill>
                    <a:latin typeface="+mn-lt"/>
                  </a:rPr>
                  <a:t>Encourage investment in interventions</a:t>
                </a:r>
              </a:p>
              <a:p>
                <a:r>
                  <a:rPr lang="en-GB" sz="1200" dirty="0">
                    <a:solidFill>
                      <a:srgbClr val="002060"/>
                    </a:solidFill>
                    <a:latin typeface="+mn-lt"/>
                  </a:rPr>
                  <a:t>for coast-marine environment protection,</a:t>
                </a:r>
              </a:p>
              <a:p>
                <a:r>
                  <a:rPr lang="en-GB" sz="1200" dirty="0">
                    <a:solidFill>
                      <a:srgbClr val="002060"/>
                    </a:solidFill>
                    <a:latin typeface="+mn-lt"/>
                  </a:rPr>
                  <a:t>creating  conditions for the safety and the </a:t>
                </a:r>
              </a:p>
              <a:p>
                <a:r>
                  <a:rPr lang="en-GB" sz="1200" dirty="0">
                    <a:solidFill>
                      <a:srgbClr val="002060"/>
                    </a:solidFill>
                    <a:latin typeface="+mn-lt"/>
                  </a:rPr>
                  <a:t>sustainable development in the Med space</a:t>
                </a:r>
              </a:p>
            </p:txBody>
          </p:sp>
          <p:sp>
            <p:nvSpPr>
              <p:cNvPr id="255" name="CasellaDiTesto 254"/>
              <p:cNvSpPr txBox="1"/>
              <p:nvPr/>
            </p:nvSpPr>
            <p:spPr>
              <a:xfrm>
                <a:off x="92051" y="445509"/>
                <a:ext cx="9094221" cy="461665"/>
              </a:xfrm>
              <a:prstGeom prst="rect">
                <a:avLst/>
              </a:prstGeom>
              <a:noFill/>
            </p:spPr>
            <p:txBody>
              <a:bodyPr wrap="none" rtlCol="0">
                <a:spAutoFit/>
              </a:bodyPr>
              <a:lstStyle/>
              <a:p>
                <a:r>
                  <a:rPr lang="en-GB" sz="2400" b="1" dirty="0">
                    <a:solidFill>
                      <a:srgbClr val="002060"/>
                    </a:solidFill>
                    <a:effectLst>
                      <a:outerShdw blurRad="38100" dist="38100" dir="2700000" algn="tl">
                        <a:srgbClr val="000000">
                          <a:alpha val="43137"/>
                        </a:srgbClr>
                      </a:outerShdw>
                    </a:effectLst>
                    <a:latin typeface="+mn-lt"/>
                  </a:rPr>
                  <a:t>BC - JOINT ACTION PLAN on Med coasts adaptation to climate change </a:t>
                </a:r>
              </a:p>
            </p:txBody>
          </p:sp>
          <p:sp>
            <p:nvSpPr>
              <p:cNvPr id="256" name="CasellaDiTesto 255"/>
              <p:cNvSpPr txBox="1"/>
              <p:nvPr/>
            </p:nvSpPr>
            <p:spPr>
              <a:xfrm>
                <a:off x="4801680" y="863458"/>
                <a:ext cx="4373067" cy="276999"/>
              </a:xfrm>
              <a:prstGeom prst="rect">
                <a:avLst/>
              </a:prstGeom>
              <a:noFill/>
            </p:spPr>
            <p:txBody>
              <a:bodyPr wrap="square" rtlCol="0">
                <a:spAutoFit/>
              </a:bodyPr>
              <a:lstStyle/>
              <a:p>
                <a:r>
                  <a:rPr lang="en-GB" sz="1200" b="1" i="1" dirty="0">
                    <a:solidFill>
                      <a:srgbClr val="0070C0"/>
                    </a:solidFill>
                    <a:latin typeface="+mn-lt"/>
                  </a:rPr>
                  <a:t>Developing conditions for the Blue Growth in the Mediterranean</a:t>
                </a:r>
              </a:p>
            </p:txBody>
          </p:sp>
          <p:grpSp>
            <p:nvGrpSpPr>
              <p:cNvPr id="257" name="Gruppo 256"/>
              <p:cNvGrpSpPr/>
              <p:nvPr/>
            </p:nvGrpSpPr>
            <p:grpSpPr>
              <a:xfrm>
                <a:off x="154347" y="840696"/>
                <a:ext cx="5036447" cy="5655698"/>
                <a:chOff x="154347" y="840696"/>
                <a:chExt cx="5036447" cy="5655698"/>
              </a:xfrm>
            </p:grpSpPr>
            <p:pic>
              <p:nvPicPr>
                <p:cNvPr id="285"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1520" y="1317180"/>
                  <a:ext cx="4464496" cy="449108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86" name="CasellaDiTesto 285"/>
                <p:cNvSpPr txBox="1"/>
                <p:nvPr/>
              </p:nvSpPr>
              <p:spPr>
                <a:xfrm>
                  <a:off x="154347" y="5788508"/>
                  <a:ext cx="4693657" cy="707886"/>
                </a:xfrm>
                <a:prstGeom prst="rect">
                  <a:avLst/>
                </a:prstGeom>
                <a:noFill/>
              </p:spPr>
              <p:txBody>
                <a:bodyPr wrap="none" rtlCol="0">
                  <a:spAutoFit/>
                </a:bodyPr>
                <a:lstStyle/>
                <a:p>
                  <a:r>
                    <a:rPr lang="en-GB" sz="1600" b="1" dirty="0">
                      <a:solidFill>
                        <a:schemeClr val="accent6">
                          <a:lumMod val="75000"/>
                        </a:schemeClr>
                      </a:solidFill>
                      <a:effectLst>
                        <a:outerShdw blurRad="38100" dist="38100" dir="2700000" algn="tl">
                          <a:srgbClr val="000000">
                            <a:alpha val="43137"/>
                          </a:srgbClr>
                        </a:outerShdw>
                      </a:effectLst>
                      <a:latin typeface="+mn-lt"/>
                    </a:rPr>
                    <a:t>&gt; Major Coastal projects </a:t>
                  </a:r>
                </a:p>
                <a:p>
                  <a:endParaRPr lang="en-GB" sz="800" b="1" dirty="0">
                    <a:solidFill>
                      <a:schemeClr val="accent6">
                        <a:lumMod val="75000"/>
                      </a:schemeClr>
                    </a:solidFill>
                    <a:effectLst>
                      <a:outerShdw blurRad="38100" dist="38100" dir="2700000" algn="tl">
                        <a:srgbClr val="000000">
                          <a:alpha val="43137"/>
                        </a:srgbClr>
                      </a:outerShdw>
                    </a:effectLst>
                    <a:latin typeface="+mn-lt"/>
                  </a:endParaRPr>
                </a:p>
                <a:p>
                  <a:r>
                    <a:rPr lang="en-GB" sz="1600" b="1" dirty="0">
                      <a:solidFill>
                        <a:schemeClr val="accent6">
                          <a:lumMod val="75000"/>
                        </a:schemeClr>
                      </a:solidFill>
                      <a:effectLst>
                        <a:outerShdw blurRad="38100" dist="38100" dir="2700000" algn="tl">
                          <a:srgbClr val="000000">
                            <a:alpha val="43137"/>
                          </a:srgbClr>
                        </a:outerShdw>
                      </a:effectLst>
                      <a:latin typeface="+mn-lt"/>
                    </a:rPr>
                    <a:t>&gt; Monitoring infrastructures and Management Plans </a:t>
                  </a:r>
                </a:p>
              </p:txBody>
            </p:sp>
            <p:sp>
              <p:nvSpPr>
                <p:cNvPr id="287" name="CasellaDiTesto 286"/>
                <p:cNvSpPr txBox="1"/>
                <p:nvPr/>
              </p:nvSpPr>
              <p:spPr>
                <a:xfrm>
                  <a:off x="198227" y="840696"/>
                  <a:ext cx="4698317" cy="784830"/>
                </a:xfrm>
                <a:prstGeom prst="rect">
                  <a:avLst/>
                </a:prstGeom>
                <a:noFill/>
              </p:spPr>
              <p:txBody>
                <a:bodyPr wrap="square" rtlCol="0">
                  <a:spAutoFit/>
                </a:bodyPr>
                <a:lstStyle/>
                <a:p>
                  <a:pPr>
                    <a:lnSpc>
                      <a:spcPts val="1800"/>
                    </a:lnSpc>
                  </a:pPr>
                  <a:r>
                    <a:rPr lang="en-GB" sz="1600" b="1" dirty="0">
                      <a:solidFill>
                        <a:srgbClr val="0070C0"/>
                      </a:solidFill>
                      <a:effectLst>
                        <a:outerShdw blurRad="38100" dist="38100" dir="2700000" algn="tl">
                          <a:srgbClr val="000000">
                            <a:alpha val="43137"/>
                          </a:srgbClr>
                        </a:outerShdw>
                      </a:effectLst>
                      <a:latin typeface="+mn-lt"/>
                    </a:rPr>
                    <a:t>Network, Studies, Integrated Planning</a:t>
                  </a:r>
                  <a:endParaRPr lang="en-GB" sz="800" b="1" dirty="0">
                    <a:solidFill>
                      <a:srgbClr val="0070C0"/>
                    </a:solidFill>
                    <a:effectLst>
                      <a:outerShdw blurRad="38100" dist="38100" dir="2700000" algn="tl">
                        <a:srgbClr val="000000">
                          <a:alpha val="43137"/>
                        </a:srgbClr>
                      </a:outerShdw>
                    </a:effectLst>
                    <a:latin typeface="+mn-lt"/>
                  </a:endParaRPr>
                </a:p>
                <a:p>
                  <a:pPr>
                    <a:lnSpc>
                      <a:spcPts val="1800"/>
                    </a:lnSpc>
                  </a:pPr>
                  <a:r>
                    <a:rPr lang="en-GB" sz="1600" b="1" dirty="0">
                      <a:solidFill>
                        <a:srgbClr val="0070C0"/>
                      </a:solidFill>
                      <a:effectLst>
                        <a:outerShdw blurRad="38100" dist="38100" dir="2700000" algn="tl">
                          <a:srgbClr val="000000">
                            <a:alpha val="43137"/>
                          </a:srgbClr>
                        </a:outerShdw>
                      </a:effectLst>
                      <a:latin typeface="+mn-lt"/>
                    </a:rPr>
                    <a:t>Research &amp; Innovation </a:t>
                  </a:r>
                  <a:br>
                    <a:rPr lang="en-GB" sz="1600" b="1" dirty="0">
                      <a:solidFill>
                        <a:srgbClr val="002060"/>
                      </a:solidFill>
                      <a:latin typeface="+mn-lt"/>
                    </a:rPr>
                  </a:br>
                  <a:endParaRPr lang="en-GB" sz="800" b="1" dirty="0">
                    <a:solidFill>
                      <a:srgbClr val="002060"/>
                    </a:solidFill>
                    <a:latin typeface="+mn-lt"/>
                  </a:endParaRPr>
                </a:p>
              </p:txBody>
            </p:sp>
            <p:cxnSp>
              <p:nvCxnSpPr>
                <p:cNvPr id="288" name="Connettore 1 40"/>
                <p:cNvCxnSpPr/>
                <p:nvPr/>
              </p:nvCxnSpPr>
              <p:spPr>
                <a:xfrm>
                  <a:off x="1759041" y="1763291"/>
                  <a:ext cx="662947" cy="0"/>
                </a:xfrm>
                <a:prstGeom prst="line">
                  <a:avLst/>
                </a:prstGeom>
                <a:ln w="25400">
                  <a:solidFill>
                    <a:srgbClr val="009644">
                      <a:alpha val="60000"/>
                    </a:srgbClr>
                  </a:solidFill>
                </a:ln>
              </p:spPr>
              <p:style>
                <a:lnRef idx="1">
                  <a:schemeClr val="accent1"/>
                </a:lnRef>
                <a:fillRef idx="0">
                  <a:schemeClr val="accent1"/>
                </a:fillRef>
                <a:effectRef idx="0">
                  <a:schemeClr val="accent1"/>
                </a:effectRef>
                <a:fontRef idx="minor">
                  <a:schemeClr val="tx1"/>
                </a:fontRef>
              </p:style>
            </p:cxnSp>
            <p:cxnSp>
              <p:nvCxnSpPr>
                <p:cNvPr id="289" name="Connettore 1 41"/>
                <p:cNvCxnSpPr/>
                <p:nvPr/>
              </p:nvCxnSpPr>
              <p:spPr>
                <a:xfrm>
                  <a:off x="1763688" y="2060848"/>
                  <a:ext cx="662947" cy="0"/>
                </a:xfrm>
                <a:prstGeom prst="line">
                  <a:avLst/>
                </a:prstGeom>
                <a:ln w="25400">
                  <a:solidFill>
                    <a:srgbClr val="009644">
                      <a:alpha val="60000"/>
                    </a:srgbClr>
                  </a:solidFill>
                </a:ln>
              </p:spPr>
              <p:style>
                <a:lnRef idx="1">
                  <a:schemeClr val="accent1"/>
                </a:lnRef>
                <a:fillRef idx="0">
                  <a:schemeClr val="accent1"/>
                </a:fillRef>
                <a:effectRef idx="0">
                  <a:schemeClr val="accent1"/>
                </a:effectRef>
                <a:fontRef idx="minor">
                  <a:schemeClr val="tx1"/>
                </a:fontRef>
              </p:style>
            </p:cxnSp>
            <p:cxnSp>
              <p:nvCxnSpPr>
                <p:cNvPr id="290" name="Connettore 1 42"/>
                <p:cNvCxnSpPr/>
                <p:nvPr/>
              </p:nvCxnSpPr>
              <p:spPr>
                <a:xfrm>
                  <a:off x="2224013" y="2361580"/>
                  <a:ext cx="662947" cy="0"/>
                </a:xfrm>
                <a:prstGeom prst="line">
                  <a:avLst/>
                </a:prstGeom>
                <a:ln w="25400">
                  <a:solidFill>
                    <a:srgbClr val="009644">
                      <a:alpha val="60000"/>
                    </a:srgbClr>
                  </a:solidFill>
                </a:ln>
              </p:spPr>
              <p:style>
                <a:lnRef idx="1">
                  <a:schemeClr val="accent1"/>
                </a:lnRef>
                <a:fillRef idx="0">
                  <a:schemeClr val="accent1"/>
                </a:fillRef>
                <a:effectRef idx="0">
                  <a:schemeClr val="accent1"/>
                </a:effectRef>
                <a:fontRef idx="minor">
                  <a:schemeClr val="tx1"/>
                </a:fontRef>
              </p:style>
            </p:cxnSp>
            <p:cxnSp>
              <p:nvCxnSpPr>
                <p:cNvPr id="291" name="Connettore 1 43"/>
                <p:cNvCxnSpPr/>
                <p:nvPr/>
              </p:nvCxnSpPr>
              <p:spPr>
                <a:xfrm>
                  <a:off x="2966845" y="2564904"/>
                  <a:ext cx="662947" cy="0"/>
                </a:xfrm>
                <a:prstGeom prst="line">
                  <a:avLst/>
                </a:prstGeom>
                <a:ln w="25400">
                  <a:solidFill>
                    <a:srgbClr val="009644">
                      <a:alpha val="60000"/>
                    </a:srgbClr>
                  </a:solidFill>
                </a:ln>
              </p:spPr>
              <p:style>
                <a:lnRef idx="1">
                  <a:schemeClr val="accent1"/>
                </a:lnRef>
                <a:fillRef idx="0">
                  <a:schemeClr val="accent1"/>
                </a:fillRef>
                <a:effectRef idx="0">
                  <a:schemeClr val="accent1"/>
                </a:effectRef>
                <a:fontRef idx="minor">
                  <a:schemeClr val="tx1"/>
                </a:fontRef>
              </p:style>
            </p:cxnSp>
            <p:cxnSp>
              <p:nvCxnSpPr>
                <p:cNvPr id="292" name="Connettore 1 44"/>
                <p:cNvCxnSpPr/>
                <p:nvPr/>
              </p:nvCxnSpPr>
              <p:spPr>
                <a:xfrm>
                  <a:off x="1776371" y="3150493"/>
                  <a:ext cx="662947" cy="0"/>
                </a:xfrm>
                <a:prstGeom prst="line">
                  <a:avLst/>
                </a:prstGeom>
                <a:ln w="25400">
                  <a:solidFill>
                    <a:srgbClr val="002060">
                      <a:alpha val="60000"/>
                    </a:srgbClr>
                  </a:solidFill>
                </a:ln>
              </p:spPr>
              <p:style>
                <a:lnRef idx="1">
                  <a:schemeClr val="accent1"/>
                </a:lnRef>
                <a:fillRef idx="0">
                  <a:schemeClr val="accent1"/>
                </a:fillRef>
                <a:effectRef idx="0">
                  <a:schemeClr val="accent1"/>
                </a:effectRef>
                <a:fontRef idx="minor">
                  <a:schemeClr val="tx1"/>
                </a:fontRef>
              </p:style>
            </p:cxnSp>
            <p:cxnSp>
              <p:nvCxnSpPr>
                <p:cNvPr id="293" name="Connettore 1 45"/>
                <p:cNvCxnSpPr/>
                <p:nvPr/>
              </p:nvCxnSpPr>
              <p:spPr>
                <a:xfrm>
                  <a:off x="1773936" y="3256409"/>
                  <a:ext cx="662947" cy="0"/>
                </a:xfrm>
                <a:prstGeom prst="line">
                  <a:avLst/>
                </a:prstGeom>
                <a:ln w="25400">
                  <a:solidFill>
                    <a:srgbClr val="002060">
                      <a:alpha val="60000"/>
                    </a:srgbClr>
                  </a:solidFill>
                </a:ln>
              </p:spPr>
              <p:style>
                <a:lnRef idx="1">
                  <a:schemeClr val="accent1"/>
                </a:lnRef>
                <a:fillRef idx="0">
                  <a:schemeClr val="accent1"/>
                </a:fillRef>
                <a:effectRef idx="0">
                  <a:schemeClr val="accent1"/>
                </a:effectRef>
                <a:fontRef idx="minor">
                  <a:schemeClr val="tx1"/>
                </a:fontRef>
              </p:style>
            </p:cxnSp>
            <p:cxnSp>
              <p:nvCxnSpPr>
                <p:cNvPr id="294" name="Connettore 1 46"/>
                <p:cNvCxnSpPr/>
                <p:nvPr/>
              </p:nvCxnSpPr>
              <p:spPr>
                <a:xfrm>
                  <a:off x="1868650" y="3886448"/>
                  <a:ext cx="662947" cy="0"/>
                </a:xfrm>
                <a:prstGeom prst="line">
                  <a:avLst/>
                </a:prstGeom>
                <a:ln w="25400">
                  <a:solidFill>
                    <a:srgbClr val="C00000">
                      <a:alpha val="60000"/>
                    </a:srgbClr>
                  </a:solidFill>
                </a:ln>
              </p:spPr>
              <p:style>
                <a:lnRef idx="1">
                  <a:schemeClr val="accent1"/>
                </a:lnRef>
                <a:fillRef idx="0">
                  <a:schemeClr val="accent1"/>
                </a:fillRef>
                <a:effectRef idx="0">
                  <a:schemeClr val="accent1"/>
                </a:effectRef>
                <a:fontRef idx="minor">
                  <a:schemeClr val="tx1"/>
                </a:fontRef>
              </p:style>
            </p:cxnSp>
            <p:cxnSp>
              <p:nvCxnSpPr>
                <p:cNvPr id="295" name="Connettore 1 47"/>
                <p:cNvCxnSpPr/>
                <p:nvPr/>
              </p:nvCxnSpPr>
              <p:spPr>
                <a:xfrm>
                  <a:off x="1763688" y="3460750"/>
                  <a:ext cx="662947" cy="0"/>
                </a:xfrm>
                <a:prstGeom prst="line">
                  <a:avLst/>
                </a:prstGeom>
                <a:ln w="25400">
                  <a:solidFill>
                    <a:srgbClr val="002060">
                      <a:alpha val="60000"/>
                    </a:srgbClr>
                  </a:solidFill>
                </a:ln>
              </p:spPr>
              <p:style>
                <a:lnRef idx="1">
                  <a:schemeClr val="accent1"/>
                </a:lnRef>
                <a:fillRef idx="0">
                  <a:schemeClr val="accent1"/>
                </a:fillRef>
                <a:effectRef idx="0">
                  <a:schemeClr val="accent1"/>
                </a:effectRef>
                <a:fontRef idx="minor">
                  <a:schemeClr val="tx1"/>
                </a:fontRef>
              </p:style>
            </p:cxnSp>
            <p:cxnSp>
              <p:nvCxnSpPr>
                <p:cNvPr id="296" name="Connettore 1 48"/>
                <p:cNvCxnSpPr/>
                <p:nvPr/>
              </p:nvCxnSpPr>
              <p:spPr>
                <a:xfrm>
                  <a:off x="1773935" y="4350246"/>
                  <a:ext cx="662947" cy="0"/>
                </a:xfrm>
                <a:prstGeom prst="line">
                  <a:avLst/>
                </a:prstGeom>
                <a:ln w="25400">
                  <a:solidFill>
                    <a:srgbClr val="C00000">
                      <a:alpha val="60000"/>
                    </a:srgbClr>
                  </a:solidFill>
                </a:ln>
              </p:spPr>
              <p:style>
                <a:lnRef idx="1">
                  <a:schemeClr val="accent1"/>
                </a:lnRef>
                <a:fillRef idx="0">
                  <a:schemeClr val="accent1"/>
                </a:fillRef>
                <a:effectRef idx="0">
                  <a:schemeClr val="accent1"/>
                </a:effectRef>
                <a:fontRef idx="minor">
                  <a:schemeClr val="tx1"/>
                </a:fontRef>
              </p:style>
            </p:cxnSp>
            <p:cxnSp>
              <p:nvCxnSpPr>
                <p:cNvPr id="297" name="Connettore 1 49"/>
                <p:cNvCxnSpPr/>
                <p:nvPr/>
              </p:nvCxnSpPr>
              <p:spPr>
                <a:xfrm>
                  <a:off x="1881055" y="4987776"/>
                  <a:ext cx="662947" cy="0"/>
                </a:xfrm>
                <a:prstGeom prst="line">
                  <a:avLst/>
                </a:prstGeom>
                <a:ln w="25400">
                  <a:solidFill>
                    <a:schemeClr val="accent6">
                      <a:lumMod val="75000"/>
                      <a:alpha val="60000"/>
                    </a:schemeClr>
                  </a:solidFill>
                </a:ln>
              </p:spPr>
              <p:style>
                <a:lnRef idx="1">
                  <a:schemeClr val="accent1"/>
                </a:lnRef>
                <a:fillRef idx="0">
                  <a:schemeClr val="accent1"/>
                </a:fillRef>
                <a:effectRef idx="0">
                  <a:schemeClr val="accent1"/>
                </a:effectRef>
                <a:fontRef idx="minor">
                  <a:schemeClr val="tx1"/>
                </a:fontRef>
              </p:style>
            </p:cxnSp>
            <p:cxnSp>
              <p:nvCxnSpPr>
                <p:cNvPr id="298" name="Connettore 1 50"/>
                <p:cNvCxnSpPr/>
                <p:nvPr/>
              </p:nvCxnSpPr>
              <p:spPr>
                <a:xfrm>
                  <a:off x="1867446" y="5288508"/>
                  <a:ext cx="662947" cy="0"/>
                </a:xfrm>
                <a:prstGeom prst="line">
                  <a:avLst/>
                </a:prstGeom>
                <a:ln w="25400">
                  <a:solidFill>
                    <a:schemeClr val="accent6">
                      <a:lumMod val="75000"/>
                      <a:alpha val="60000"/>
                    </a:schemeClr>
                  </a:solidFill>
                </a:ln>
              </p:spPr>
              <p:style>
                <a:lnRef idx="1">
                  <a:schemeClr val="accent1"/>
                </a:lnRef>
                <a:fillRef idx="0">
                  <a:schemeClr val="accent1"/>
                </a:fillRef>
                <a:effectRef idx="0">
                  <a:schemeClr val="accent1"/>
                </a:effectRef>
                <a:fontRef idx="minor">
                  <a:schemeClr val="tx1"/>
                </a:fontRef>
              </p:style>
            </p:cxnSp>
            <p:cxnSp>
              <p:nvCxnSpPr>
                <p:cNvPr id="299" name="Connettore 1 51"/>
                <p:cNvCxnSpPr/>
                <p:nvPr/>
              </p:nvCxnSpPr>
              <p:spPr>
                <a:xfrm>
                  <a:off x="2713492" y="5588665"/>
                  <a:ext cx="662947" cy="0"/>
                </a:xfrm>
                <a:prstGeom prst="line">
                  <a:avLst/>
                </a:prstGeom>
                <a:ln w="25400">
                  <a:solidFill>
                    <a:schemeClr val="accent6">
                      <a:lumMod val="75000"/>
                      <a:alpha val="60000"/>
                    </a:schemeClr>
                  </a:solidFill>
                </a:ln>
              </p:spPr>
              <p:style>
                <a:lnRef idx="1">
                  <a:schemeClr val="accent1"/>
                </a:lnRef>
                <a:fillRef idx="0">
                  <a:schemeClr val="accent1"/>
                </a:fillRef>
                <a:effectRef idx="0">
                  <a:schemeClr val="accent1"/>
                </a:effectRef>
                <a:fontRef idx="minor">
                  <a:schemeClr val="tx1"/>
                </a:fontRef>
              </p:style>
            </p:cxnSp>
            <p:sp>
              <p:nvSpPr>
                <p:cNvPr id="300" name="CasellaDiTesto 299"/>
                <p:cNvSpPr txBox="1"/>
                <p:nvPr/>
              </p:nvSpPr>
              <p:spPr>
                <a:xfrm>
                  <a:off x="300361" y="1570436"/>
                  <a:ext cx="1391320" cy="1118297"/>
                </a:xfrm>
                <a:prstGeom prst="rect">
                  <a:avLst/>
                </a:prstGeom>
                <a:solidFill>
                  <a:srgbClr val="9FF7B6"/>
                </a:solidFill>
                <a:effectLst>
                  <a:outerShdw blurRad="50800" dist="38100" dir="2700000" algn="tl" rotWithShape="0">
                    <a:prstClr val="black">
                      <a:alpha val="50000"/>
                    </a:prstClr>
                  </a:outerShdw>
                </a:effectLst>
              </p:spPr>
              <p:txBody>
                <a:bodyPr wrap="square" rtlCol="0">
                  <a:spAutoFit/>
                </a:bodyPr>
                <a:lstStyle/>
                <a:p>
                  <a:r>
                    <a:rPr lang="en-GB" sz="1100" b="1" dirty="0">
                      <a:solidFill>
                        <a:srgbClr val="009644"/>
                      </a:solidFill>
                    </a:rPr>
                    <a:t>Developing Knowledge, network-based monitoring and Data Management systems</a:t>
                  </a:r>
                </a:p>
              </p:txBody>
            </p:sp>
            <p:sp>
              <p:nvSpPr>
                <p:cNvPr id="301" name="CasellaDiTesto 300"/>
                <p:cNvSpPr txBox="1"/>
                <p:nvPr/>
              </p:nvSpPr>
              <p:spPr>
                <a:xfrm>
                  <a:off x="304478" y="2965603"/>
                  <a:ext cx="1387202" cy="553998"/>
                </a:xfrm>
                <a:prstGeom prst="rect">
                  <a:avLst/>
                </a:prstGeom>
                <a:solidFill>
                  <a:srgbClr val="C1C9FB"/>
                </a:solidFill>
                <a:effectLst>
                  <a:outerShdw blurRad="50800" dist="38100" dir="2700000" algn="tl" rotWithShape="0">
                    <a:prstClr val="black">
                      <a:alpha val="50000"/>
                    </a:prstClr>
                  </a:outerShdw>
                </a:effectLst>
              </p:spPr>
              <p:txBody>
                <a:bodyPr wrap="square" rtlCol="0">
                  <a:spAutoFit/>
                </a:bodyPr>
                <a:lstStyle/>
                <a:p>
                  <a:pPr>
                    <a:lnSpc>
                      <a:spcPts val="1200"/>
                    </a:lnSpc>
                  </a:pPr>
                  <a:r>
                    <a:rPr lang="en-GB" sz="1100" b="1" dirty="0">
                      <a:solidFill>
                        <a:srgbClr val="002060"/>
                      </a:solidFill>
                    </a:rPr>
                    <a:t>Sustainable use of strategic resources for the Blue Growth</a:t>
                  </a:r>
                </a:p>
              </p:txBody>
            </p:sp>
            <p:sp>
              <p:nvSpPr>
                <p:cNvPr id="302" name="CasellaDiTesto 301"/>
                <p:cNvSpPr txBox="1"/>
                <p:nvPr/>
              </p:nvSpPr>
              <p:spPr>
                <a:xfrm>
                  <a:off x="300361" y="3790092"/>
                  <a:ext cx="1387202" cy="810478"/>
                </a:xfrm>
                <a:prstGeom prst="rect">
                  <a:avLst/>
                </a:prstGeom>
                <a:solidFill>
                  <a:srgbClr val="FDCFD6"/>
                </a:solidFill>
                <a:effectLst>
                  <a:outerShdw blurRad="50800" dist="38100" dir="2700000" algn="tl" rotWithShape="0">
                    <a:prstClr val="black">
                      <a:alpha val="50000"/>
                    </a:prstClr>
                  </a:outerShdw>
                </a:effectLst>
              </p:spPr>
              <p:txBody>
                <a:bodyPr wrap="square" rtlCol="0">
                  <a:spAutoFit/>
                </a:bodyPr>
                <a:lstStyle/>
                <a:p>
                  <a:pPr>
                    <a:lnSpc>
                      <a:spcPts val="1200"/>
                    </a:lnSpc>
                  </a:pPr>
                  <a:r>
                    <a:rPr lang="en-GB" sz="1100" b="1" dirty="0">
                      <a:solidFill>
                        <a:srgbClr val="C00000"/>
                      </a:solidFill>
                    </a:rPr>
                    <a:t>Supporting Research Innovation Clusters and Implementation</a:t>
                  </a:r>
                </a:p>
                <a:p>
                  <a:pPr>
                    <a:lnSpc>
                      <a:spcPts val="1000"/>
                    </a:lnSpc>
                  </a:pPr>
                  <a:endParaRPr lang="en-GB" sz="1100" dirty="0"/>
                </a:p>
                <a:p>
                  <a:pPr>
                    <a:lnSpc>
                      <a:spcPts val="1000"/>
                    </a:lnSpc>
                  </a:pPr>
                  <a:endParaRPr lang="en-GB" sz="1100" dirty="0"/>
                </a:p>
              </p:txBody>
            </p:sp>
            <p:sp>
              <p:nvSpPr>
                <p:cNvPr id="303" name="CasellaDiTesto 302"/>
                <p:cNvSpPr txBox="1"/>
                <p:nvPr/>
              </p:nvSpPr>
              <p:spPr>
                <a:xfrm>
                  <a:off x="306835" y="4888210"/>
                  <a:ext cx="1387202" cy="861774"/>
                </a:xfrm>
                <a:prstGeom prst="rect">
                  <a:avLst/>
                </a:prstGeom>
                <a:solidFill>
                  <a:schemeClr val="accent6">
                    <a:lumMod val="60000"/>
                    <a:lumOff val="40000"/>
                  </a:schemeClr>
                </a:solidFill>
                <a:effectLst>
                  <a:outerShdw blurRad="50800" dist="38100" dir="2700000" algn="tl" rotWithShape="0">
                    <a:prstClr val="black">
                      <a:alpha val="50000"/>
                    </a:prstClr>
                  </a:outerShdw>
                </a:effectLst>
              </p:spPr>
              <p:txBody>
                <a:bodyPr wrap="square" rtlCol="0">
                  <a:spAutoFit/>
                </a:bodyPr>
                <a:lstStyle/>
                <a:p>
                  <a:pPr>
                    <a:lnSpc>
                      <a:spcPts val="1200"/>
                    </a:lnSpc>
                  </a:pPr>
                  <a:r>
                    <a:rPr lang="en-GB" sz="1100" b="1" dirty="0">
                      <a:solidFill>
                        <a:schemeClr val="accent6">
                          <a:lumMod val="75000"/>
                        </a:schemeClr>
                      </a:solidFill>
                    </a:rPr>
                    <a:t>Responding to the Challenge driven by Climate Change </a:t>
                  </a:r>
                  <a:r>
                    <a:rPr lang="en-GB" sz="1100" dirty="0">
                      <a:solidFill>
                        <a:schemeClr val="accent6">
                          <a:lumMod val="75000"/>
                        </a:schemeClr>
                      </a:solidFill>
                    </a:rPr>
                    <a:t>(Major Coastal Projects)</a:t>
                  </a:r>
                </a:p>
              </p:txBody>
            </p:sp>
            <p:cxnSp>
              <p:nvCxnSpPr>
                <p:cNvPr id="304" name="Connettore 1 57"/>
                <p:cNvCxnSpPr/>
                <p:nvPr/>
              </p:nvCxnSpPr>
              <p:spPr>
                <a:xfrm>
                  <a:off x="1759496" y="4571603"/>
                  <a:ext cx="662947" cy="0"/>
                </a:xfrm>
                <a:prstGeom prst="line">
                  <a:avLst/>
                </a:prstGeom>
                <a:ln w="25400">
                  <a:solidFill>
                    <a:srgbClr val="C00000">
                      <a:alpha val="60000"/>
                    </a:srgbClr>
                  </a:solidFill>
                </a:ln>
              </p:spPr>
              <p:style>
                <a:lnRef idx="1">
                  <a:schemeClr val="accent1"/>
                </a:lnRef>
                <a:fillRef idx="0">
                  <a:schemeClr val="accent1"/>
                </a:fillRef>
                <a:effectRef idx="0">
                  <a:schemeClr val="accent1"/>
                </a:effectRef>
                <a:fontRef idx="minor">
                  <a:schemeClr val="tx1"/>
                </a:fontRef>
              </p:style>
            </p:cxnSp>
            <p:sp>
              <p:nvSpPr>
                <p:cNvPr id="305" name="Freccia a destra 304"/>
                <p:cNvSpPr/>
                <p:nvPr/>
              </p:nvSpPr>
              <p:spPr>
                <a:xfrm>
                  <a:off x="2958546" y="5770670"/>
                  <a:ext cx="2232248" cy="487710"/>
                </a:xfrm>
                <a:prstGeom prst="rightArrow">
                  <a:avLst/>
                </a:prstGeom>
                <a:solidFill>
                  <a:schemeClr val="accent6">
                    <a:lumMod val="75000"/>
                    <a:alpha val="6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pSp>
          <p:sp>
            <p:nvSpPr>
              <p:cNvPr id="258" name="Rettangolo 257"/>
              <p:cNvSpPr/>
              <p:nvPr/>
            </p:nvSpPr>
            <p:spPr>
              <a:xfrm>
                <a:off x="300361" y="1357384"/>
                <a:ext cx="1387202" cy="167604"/>
              </a:xfrm>
              <a:prstGeom prst="rect">
                <a:avLst/>
              </a:prstGeom>
              <a:solidFill>
                <a:schemeClr val="accent5">
                  <a:lumMod val="20000"/>
                  <a:lumOff val="8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59" name="Rettangolo 258"/>
              <p:cNvSpPr/>
              <p:nvPr/>
            </p:nvSpPr>
            <p:spPr>
              <a:xfrm>
                <a:off x="310199" y="2765291"/>
                <a:ext cx="1387202" cy="167604"/>
              </a:xfrm>
              <a:prstGeom prst="rect">
                <a:avLst/>
              </a:prstGeom>
              <a:solidFill>
                <a:schemeClr val="accent5">
                  <a:lumMod val="20000"/>
                  <a:lumOff val="8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60" name="Rettangolo 259"/>
              <p:cNvSpPr/>
              <p:nvPr/>
            </p:nvSpPr>
            <p:spPr>
              <a:xfrm>
                <a:off x="321375" y="3574238"/>
                <a:ext cx="1387202" cy="167604"/>
              </a:xfrm>
              <a:prstGeom prst="rect">
                <a:avLst/>
              </a:prstGeom>
              <a:solidFill>
                <a:schemeClr val="accent5">
                  <a:lumMod val="20000"/>
                  <a:lumOff val="8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61" name="Rettangolo 260"/>
              <p:cNvSpPr/>
              <p:nvPr/>
            </p:nvSpPr>
            <p:spPr>
              <a:xfrm>
                <a:off x="305918" y="4685130"/>
                <a:ext cx="1387202" cy="167604"/>
              </a:xfrm>
              <a:prstGeom prst="rect">
                <a:avLst/>
              </a:prstGeom>
              <a:solidFill>
                <a:schemeClr val="accent5">
                  <a:lumMod val="20000"/>
                  <a:lumOff val="8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62" name="CasellaDiTesto 261"/>
              <p:cNvSpPr txBox="1"/>
              <p:nvPr/>
            </p:nvSpPr>
            <p:spPr>
              <a:xfrm>
                <a:off x="300361" y="1350732"/>
                <a:ext cx="1399372" cy="215444"/>
              </a:xfrm>
              <a:prstGeom prst="rect">
                <a:avLst/>
              </a:prstGeom>
              <a:solidFill>
                <a:srgbClr val="9FF7B6"/>
              </a:solidFill>
              <a:effectLst>
                <a:outerShdw blurRad="50800" dist="38100" dir="2700000" algn="tl" rotWithShape="0">
                  <a:prstClr val="black">
                    <a:alpha val="40000"/>
                  </a:prstClr>
                </a:outerShdw>
              </a:effectLst>
            </p:spPr>
            <p:txBody>
              <a:bodyPr wrap="square" rtlCol="0">
                <a:spAutoFit/>
              </a:bodyPr>
              <a:lstStyle/>
              <a:p>
                <a:r>
                  <a:rPr lang="en-GB" sz="800" b="1" dirty="0"/>
                  <a:t>Strategic Theme 1</a:t>
                </a:r>
              </a:p>
            </p:txBody>
          </p:sp>
          <p:sp>
            <p:nvSpPr>
              <p:cNvPr id="263" name="CasellaDiTesto 262"/>
              <p:cNvSpPr txBox="1"/>
              <p:nvPr/>
            </p:nvSpPr>
            <p:spPr>
              <a:xfrm>
                <a:off x="300361" y="2741753"/>
                <a:ext cx="1402302" cy="215444"/>
              </a:xfrm>
              <a:prstGeom prst="rect">
                <a:avLst/>
              </a:prstGeom>
              <a:solidFill>
                <a:srgbClr val="C1C9FB"/>
              </a:solidFill>
            </p:spPr>
            <p:txBody>
              <a:bodyPr wrap="square" rtlCol="0">
                <a:spAutoFit/>
              </a:bodyPr>
              <a:lstStyle/>
              <a:p>
                <a:r>
                  <a:rPr lang="en-GB" sz="800" b="1" dirty="0"/>
                  <a:t>Strategic Theme 2</a:t>
                </a:r>
              </a:p>
            </p:txBody>
          </p:sp>
          <p:sp>
            <p:nvSpPr>
              <p:cNvPr id="264" name="CasellaDiTesto 263"/>
              <p:cNvSpPr txBox="1"/>
              <p:nvPr/>
            </p:nvSpPr>
            <p:spPr>
              <a:xfrm>
                <a:off x="300362" y="3566220"/>
                <a:ext cx="1391320" cy="215444"/>
              </a:xfrm>
              <a:prstGeom prst="rect">
                <a:avLst/>
              </a:prstGeom>
              <a:solidFill>
                <a:srgbClr val="FDCFD6"/>
              </a:solidFill>
              <a:effectLst>
                <a:outerShdw blurRad="50800" dist="38100" dir="2700000" algn="tl" rotWithShape="0">
                  <a:prstClr val="black">
                    <a:alpha val="40000"/>
                  </a:prstClr>
                </a:outerShdw>
              </a:effectLst>
            </p:spPr>
            <p:txBody>
              <a:bodyPr wrap="square" rtlCol="0">
                <a:spAutoFit/>
              </a:bodyPr>
              <a:lstStyle/>
              <a:p>
                <a:r>
                  <a:rPr lang="en-GB" sz="800" b="1" dirty="0"/>
                  <a:t>Strategic Theme 3</a:t>
                </a:r>
              </a:p>
            </p:txBody>
          </p:sp>
          <p:sp>
            <p:nvSpPr>
              <p:cNvPr id="265" name="CasellaDiTesto 264"/>
              <p:cNvSpPr txBox="1"/>
              <p:nvPr/>
            </p:nvSpPr>
            <p:spPr>
              <a:xfrm>
                <a:off x="307728" y="4661087"/>
                <a:ext cx="1392898" cy="215444"/>
              </a:xfrm>
              <a:prstGeom prst="rect">
                <a:avLst/>
              </a:prstGeom>
              <a:solidFill>
                <a:schemeClr val="accent6">
                  <a:lumMod val="60000"/>
                  <a:lumOff val="40000"/>
                </a:schemeClr>
              </a:solidFill>
              <a:effectLst>
                <a:outerShdw blurRad="50800" dist="38100" dir="2700000" algn="tl" rotWithShape="0">
                  <a:prstClr val="black">
                    <a:alpha val="40000"/>
                  </a:prstClr>
                </a:outerShdw>
              </a:effectLst>
            </p:spPr>
            <p:txBody>
              <a:bodyPr wrap="square" rtlCol="0">
                <a:spAutoFit/>
              </a:bodyPr>
              <a:lstStyle/>
              <a:p>
                <a:r>
                  <a:rPr lang="en-GB" sz="800" b="1" dirty="0"/>
                  <a:t>Strategic Theme 4</a:t>
                </a:r>
              </a:p>
            </p:txBody>
          </p:sp>
          <p:sp>
            <p:nvSpPr>
              <p:cNvPr id="266" name="CasellaDiTesto 265"/>
              <p:cNvSpPr txBox="1"/>
              <p:nvPr/>
            </p:nvSpPr>
            <p:spPr>
              <a:xfrm>
                <a:off x="1733945" y="1579429"/>
                <a:ext cx="2972546" cy="300082"/>
              </a:xfrm>
              <a:prstGeom prst="rect">
                <a:avLst/>
              </a:prstGeom>
              <a:solidFill>
                <a:schemeClr val="bg1"/>
              </a:solidFill>
            </p:spPr>
            <p:txBody>
              <a:bodyPr wrap="square" rtlCol="0">
                <a:spAutoFit/>
              </a:bodyPr>
              <a:lstStyle/>
              <a:p>
                <a:pPr>
                  <a:lnSpc>
                    <a:spcPct val="150000"/>
                  </a:lnSpc>
                </a:pPr>
                <a:r>
                  <a:rPr lang="en-GB" sz="900" b="1" dirty="0"/>
                  <a:t>1.1 Build a network of coastal Observatories</a:t>
                </a:r>
              </a:p>
            </p:txBody>
          </p:sp>
          <p:sp>
            <p:nvSpPr>
              <p:cNvPr id="267" name="CasellaDiTesto 266"/>
              <p:cNvSpPr txBox="1"/>
              <p:nvPr/>
            </p:nvSpPr>
            <p:spPr>
              <a:xfrm>
                <a:off x="1729780" y="1837650"/>
                <a:ext cx="3058244" cy="300082"/>
              </a:xfrm>
              <a:prstGeom prst="rect">
                <a:avLst/>
              </a:prstGeom>
              <a:solidFill>
                <a:schemeClr val="bg1"/>
              </a:solidFill>
            </p:spPr>
            <p:txBody>
              <a:bodyPr wrap="square" rtlCol="0">
                <a:spAutoFit/>
              </a:bodyPr>
              <a:lstStyle/>
              <a:p>
                <a:pPr>
                  <a:lnSpc>
                    <a:spcPct val="150000"/>
                  </a:lnSpc>
                </a:pPr>
                <a:r>
                  <a:rPr lang="en-GB" sz="900" b="1" dirty="0"/>
                  <a:t>1.2 Survey erosion status and flood hazards on Med coasts</a:t>
                </a:r>
              </a:p>
            </p:txBody>
          </p:sp>
          <p:sp>
            <p:nvSpPr>
              <p:cNvPr id="268" name="Rettangolo 267"/>
              <p:cNvSpPr/>
              <p:nvPr/>
            </p:nvSpPr>
            <p:spPr>
              <a:xfrm>
                <a:off x="188058" y="868565"/>
                <a:ext cx="4527958" cy="3784571"/>
              </a:xfrm>
              <a:prstGeom prst="rect">
                <a:avLst/>
              </a:prstGeom>
              <a:noFill/>
              <a:ln>
                <a:solidFill>
                  <a:schemeClr val="tx2">
                    <a:lumMod val="60000"/>
                    <a:lumOff val="40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69" name="CasellaDiTesto 268"/>
              <p:cNvSpPr txBox="1"/>
              <p:nvPr/>
            </p:nvSpPr>
            <p:spPr>
              <a:xfrm>
                <a:off x="1728789" y="2138863"/>
                <a:ext cx="2958652" cy="300082"/>
              </a:xfrm>
              <a:prstGeom prst="rect">
                <a:avLst/>
              </a:prstGeom>
              <a:solidFill>
                <a:schemeClr val="bg1"/>
              </a:solidFill>
            </p:spPr>
            <p:txBody>
              <a:bodyPr wrap="square" rtlCol="0">
                <a:spAutoFit/>
              </a:bodyPr>
              <a:lstStyle/>
              <a:p>
                <a:pPr>
                  <a:lnSpc>
                    <a:spcPct val="150000"/>
                  </a:lnSpc>
                </a:pPr>
                <a:r>
                  <a:rPr lang="en-GB" sz="900" b="1" dirty="0"/>
                  <a:t>1.3 Research on coastal and off-shore sediments stocks</a:t>
                </a:r>
              </a:p>
            </p:txBody>
          </p:sp>
          <p:sp>
            <p:nvSpPr>
              <p:cNvPr id="270" name="CasellaDiTesto 269"/>
              <p:cNvSpPr txBox="1"/>
              <p:nvPr/>
            </p:nvSpPr>
            <p:spPr>
              <a:xfrm>
                <a:off x="1728789" y="2440448"/>
                <a:ext cx="2968177" cy="300082"/>
              </a:xfrm>
              <a:prstGeom prst="rect">
                <a:avLst/>
              </a:prstGeom>
              <a:solidFill>
                <a:schemeClr val="bg1"/>
              </a:solidFill>
            </p:spPr>
            <p:txBody>
              <a:bodyPr wrap="square" rtlCol="0">
                <a:spAutoFit/>
              </a:bodyPr>
              <a:lstStyle/>
              <a:p>
                <a:pPr>
                  <a:lnSpc>
                    <a:spcPct val="150000"/>
                  </a:lnSpc>
                </a:pPr>
                <a:r>
                  <a:rPr lang="en-GB" sz="900" b="1" dirty="0"/>
                  <a:t>1.4 Build a Med Interoperable SDI for coastal data</a:t>
                </a:r>
              </a:p>
            </p:txBody>
          </p:sp>
          <p:sp>
            <p:nvSpPr>
              <p:cNvPr id="271" name="CasellaDiTesto 270"/>
              <p:cNvSpPr txBox="1"/>
              <p:nvPr/>
            </p:nvSpPr>
            <p:spPr>
              <a:xfrm>
                <a:off x="1733369" y="2954029"/>
                <a:ext cx="2957660" cy="300082"/>
              </a:xfrm>
              <a:prstGeom prst="rect">
                <a:avLst/>
              </a:prstGeom>
              <a:solidFill>
                <a:schemeClr val="bg1"/>
              </a:solidFill>
            </p:spPr>
            <p:txBody>
              <a:bodyPr wrap="square" rtlCol="0">
                <a:spAutoFit/>
              </a:bodyPr>
              <a:lstStyle/>
              <a:p>
                <a:pPr>
                  <a:lnSpc>
                    <a:spcPct val="150000"/>
                  </a:lnSpc>
                </a:pPr>
                <a:r>
                  <a:rPr lang="en-GB" sz="900" b="1" dirty="0"/>
                  <a:t>2.1 Governance and sustainable use of the coastal spaces</a:t>
                </a:r>
              </a:p>
            </p:txBody>
          </p:sp>
          <p:sp>
            <p:nvSpPr>
              <p:cNvPr id="272" name="CasellaDiTesto 271"/>
              <p:cNvSpPr txBox="1"/>
              <p:nvPr/>
            </p:nvSpPr>
            <p:spPr>
              <a:xfrm>
                <a:off x="1733369" y="3246253"/>
                <a:ext cx="2957660" cy="300082"/>
              </a:xfrm>
              <a:prstGeom prst="rect">
                <a:avLst/>
              </a:prstGeom>
              <a:solidFill>
                <a:schemeClr val="bg1"/>
              </a:solidFill>
            </p:spPr>
            <p:txBody>
              <a:bodyPr wrap="square" rtlCol="0">
                <a:spAutoFit/>
              </a:bodyPr>
              <a:lstStyle/>
              <a:p>
                <a:pPr>
                  <a:lnSpc>
                    <a:spcPct val="150000"/>
                  </a:lnSpc>
                </a:pPr>
                <a:r>
                  <a:rPr lang="en-GB" sz="900" b="1" dirty="0"/>
                  <a:t>2.2 Promote the sustainable use of sediments stocks </a:t>
                </a:r>
              </a:p>
            </p:txBody>
          </p:sp>
          <p:sp>
            <p:nvSpPr>
              <p:cNvPr id="273" name="CasellaDiTesto 272"/>
              <p:cNvSpPr txBox="1"/>
              <p:nvPr/>
            </p:nvSpPr>
            <p:spPr>
              <a:xfrm>
                <a:off x="1729780" y="3796114"/>
                <a:ext cx="2967186" cy="300082"/>
              </a:xfrm>
              <a:prstGeom prst="rect">
                <a:avLst/>
              </a:prstGeom>
              <a:solidFill>
                <a:schemeClr val="bg1"/>
              </a:solidFill>
            </p:spPr>
            <p:txBody>
              <a:bodyPr wrap="square" rtlCol="0">
                <a:spAutoFit/>
              </a:bodyPr>
              <a:lstStyle/>
              <a:p>
                <a:pPr>
                  <a:lnSpc>
                    <a:spcPct val="150000"/>
                  </a:lnSpc>
                </a:pPr>
                <a:r>
                  <a:rPr lang="en-GB" sz="900" b="1" dirty="0"/>
                  <a:t>3.1 Foster project clustering initiatives</a:t>
                </a:r>
              </a:p>
            </p:txBody>
          </p:sp>
          <p:sp>
            <p:nvSpPr>
              <p:cNvPr id="274" name="CasellaDiTesto 273"/>
              <p:cNvSpPr txBox="1"/>
              <p:nvPr/>
            </p:nvSpPr>
            <p:spPr>
              <a:xfrm>
                <a:off x="1729781" y="4084201"/>
                <a:ext cx="2967186" cy="300082"/>
              </a:xfrm>
              <a:prstGeom prst="rect">
                <a:avLst/>
              </a:prstGeom>
              <a:solidFill>
                <a:schemeClr val="bg1"/>
              </a:solidFill>
            </p:spPr>
            <p:txBody>
              <a:bodyPr wrap="square" rtlCol="0">
                <a:spAutoFit/>
              </a:bodyPr>
              <a:lstStyle/>
              <a:p>
                <a:pPr>
                  <a:lnSpc>
                    <a:spcPct val="150000"/>
                  </a:lnSpc>
                </a:pPr>
                <a:r>
                  <a:rPr lang="en-GB" sz="900" b="1" dirty="0"/>
                  <a:t>3.2 Foster innovation in coastal protection and adaptation</a:t>
                </a:r>
              </a:p>
            </p:txBody>
          </p:sp>
          <p:sp>
            <p:nvSpPr>
              <p:cNvPr id="275" name="CasellaDiTesto 274"/>
              <p:cNvSpPr txBox="1"/>
              <p:nvPr/>
            </p:nvSpPr>
            <p:spPr>
              <a:xfrm>
                <a:off x="1739306" y="4346175"/>
                <a:ext cx="2948136" cy="300082"/>
              </a:xfrm>
              <a:prstGeom prst="rect">
                <a:avLst/>
              </a:prstGeom>
              <a:solidFill>
                <a:schemeClr val="bg1"/>
              </a:solidFill>
            </p:spPr>
            <p:txBody>
              <a:bodyPr wrap="square" rtlCol="0">
                <a:spAutoFit/>
              </a:bodyPr>
              <a:lstStyle/>
              <a:p>
                <a:pPr>
                  <a:lnSpc>
                    <a:spcPct val="150000"/>
                  </a:lnSpc>
                </a:pPr>
                <a:r>
                  <a:rPr lang="en-GB" sz="900" b="1" dirty="0"/>
                  <a:t>3.3 Interaction with EU Research Program (H2020)</a:t>
                </a:r>
              </a:p>
            </p:txBody>
          </p:sp>
          <p:sp>
            <p:nvSpPr>
              <p:cNvPr id="276" name="Rettangolo 275"/>
              <p:cNvSpPr/>
              <p:nvPr/>
            </p:nvSpPr>
            <p:spPr>
              <a:xfrm>
                <a:off x="188058" y="4653136"/>
                <a:ext cx="4527958" cy="1881082"/>
              </a:xfrm>
              <a:prstGeom prst="rect">
                <a:avLst/>
              </a:prstGeom>
              <a:noFill/>
              <a:ln>
                <a:solidFill>
                  <a:schemeClr val="accent6">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77" name="CasellaDiTesto 276"/>
              <p:cNvSpPr txBox="1"/>
              <p:nvPr/>
            </p:nvSpPr>
            <p:spPr>
              <a:xfrm>
                <a:off x="1710730" y="4869268"/>
                <a:ext cx="2976711" cy="278602"/>
              </a:xfrm>
              <a:prstGeom prst="rect">
                <a:avLst/>
              </a:prstGeom>
              <a:solidFill>
                <a:schemeClr val="bg1"/>
              </a:solidFill>
            </p:spPr>
            <p:txBody>
              <a:bodyPr wrap="square" rtlCol="0">
                <a:spAutoFit/>
              </a:bodyPr>
              <a:lstStyle/>
              <a:p>
                <a:pPr>
                  <a:lnSpc>
                    <a:spcPct val="150000"/>
                  </a:lnSpc>
                </a:pPr>
                <a:r>
                  <a:rPr lang="en-GB" sz="900" b="1" dirty="0"/>
                  <a:t>4.1 Supporting the design of structural coastal works </a:t>
                </a:r>
              </a:p>
            </p:txBody>
          </p:sp>
          <p:sp>
            <p:nvSpPr>
              <p:cNvPr id="278" name="CasellaDiTesto 277"/>
              <p:cNvSpPr txBox="1"/>
              <p:nvPr/>
            </p:nvSpPr>
            <p:spPr>
              <a:xfrm>
                <a:off x="1710730" y="5136024"/>
                <a:ext cx="2976711" cy="369332"/>
              </a:xfrm>
              <a:prstGeom prst="rect">
                <a:avLst/>
              </a:prstGeom>
              <a:solidFill>
                <a:schemeClr val="bg1"/>
              </a:solidFill>
            </p:spPr>
            <p:txBody>
              <a:bodyPr wrap="square" rtlCol="0">
                <a:spAutoFit/>
              </a:bodyPr>
              <a:lstStyle/>
              <a:p>
                <a:r>
                  <a:rPr lang="en-GB" sz="900" b="1" dirty="0"/>
                  <a:t>4.2 Foster adaptive management solutions and structural works to enhance the resilience of coastal systems</a:t>
                </a:r>
              </a:p>
            </p:txBody>
          </p:sp>
          <p:sp>
            <p:nvSpPr>
              <p:cNvPr id="279" name="CasellaDiTesto 278"/>
              <p:cNvSpPr txBox="1"/>
              <p:nvPr/>
            </p:nvSpPr>
            <p:spPr>
              <a:xfrm>
                <a:off x="1720255" y="5460858"/>
                <a:ext cx="2976711" cy="300082"/>
              </a:xfrm>
              <a:prstGeom prst="rect">
                <a:avLst/>
              </a:prstGeom>
              <a:solidFill>
                <a:schemeClr val="bg1"/>
              </a:solidFill>
            </p:spPr>
            <p:txBody>
              <a:bodyPr wrap="square" rtlCol="0">
                <a:spAutoFit/>
              </a:bodyPr>
              <a:lstStyle/>
              <a:p>
                <a:pPr>
                  <a:lnSpc>
                    <a:spcPct val="150000"/>
                  </a:lnSpc>
                </a:pPr>
                <a:r>
                  <a:rPr lang="en-GB" sz="900" b="1" dirty="0"/>
                  <a:t>4.3 Individuation, access, efficient use of funding sources  </a:t>
                </a:r>
              </a:p>
            </p:txBody>
          </p:sp>
          <p:sp>
            <p:nvSpPr>
              <p:cNvPr id="280" name="CasellaDiTesto 279"/>
              <p:cNvSpPr txBox="1"/>
              <p:nvPr/>
            </p:nvSpPr>
            <p:spPr>
              <a:xfrm>
                <a:off x="1731862" y="2748852"/>
                <a:ext cx="2966340" cy="215444"/>
              </a:xfrm>
              <a:prstGeom prst="rect">
                <a:avLst/>
              </a:prstGeom>
              <a:solidFill>
                <a:srgbClr val="C1C9FB"/>
              </a:solidFill>
              <a:effectLst>
                <a:outerShdw blurRad="50800" dist="38100" dir="2700000" algn="tl" rotWithShape="0">
                  <a:prstClr val="black">
                    <a:alpha val="40000"/>
                  </a:prstClr>
                </a:outerShdw>
              </a:effectLst>
            </p:spPr>
            <p:txBody>
              <a:bodyPr wrap="square" rtlCol="0">
                <a:spAutoFit/>
              </a:bodyPr>
              <a:lstStyle/>
              <a:p>
                <a:r>
                  <a:rPr lang="en-GB" sz="800" b="1" dirty="0"/>
                  <a:t>Joint Actions</a:t>
                </a:r>
              </a:p>
            </p:txBody>
          </p:sp>
          <p:sp>
            <p:nvSpPr>
              <p:cNvPr id="281" name="CasellaDiTesto 280"/>
              <p:cNvSpPr txBox="1"/>
              <p:nvPr/>
            </p:nvSpPr>
            <p:spPr>
              <a:xfrm>
                <a:off x="1734956" y="1354992"/>
                <a:ext cx="2969184" cy="215444"/>
              </a:xfrm>
              <a:prstGeom prst="rect">
                <a:avLst/>
              </a:prstGeom>
              <a:solidFill>
                <a:srgbClr val="9FF7B6"/>
              </a:solidFill>
              <a:effectLst>
                <a:outerShdw blurRad="50800" dist="38100" dir="2700000" algn="tl" rotWithShape="0">
                  <a:prstClr val="black">
                    <a:alpha val="40000"/>
                  </a:prstClr>
                </a:outerShdw>
              </a:effectLst>
            </p:spPr>
            <p:txBody>
              <a:bodyPr wrap="square" rtlCol="0">
                <a:spAutoFit/>
              </a:bodyPr>
              <a:lstStyle/>
              <a:p>
                <a:r>
                  <a:rPr lang="en-GB" sz="800" b="1" dirty="0"/>
                  <a:t>Joint Actions </a:t>
                </a:r>
              </a:p>
            </p:txBody>
          </p:sp>
          <p:sp>
            <p:nvSpPr>
              <p:cNvPr id="282" name="CasellaDiTesto 281"/>
              <p:cNvSpPr txBox="1"/>
              <p:nvPr/>
            </p:nvSpPr>
            <p:spPr>
              <a:xfrm>
                <a:off x="1733246" y="4666828"/>
                <a:ext cx="2969184" cy="215444"/>
              </a:xfrm>
              <a:prstGeom prst="rect">
                <a:avLst/>
              </a:prstGeom>
              <a:solidFill>
                <a:schemeClr val="accent6">
                  <a:lumMod val="60000"/>
                  <a:lumOff val="40000"/>
                </a:schemeClr>
              </a:solidFill>
              <a:effectLst>
                <a:outerShdw blurRad="50800" dist="38100" dir="2700000" algn="tl" rotWithShape="0">
                  <a:prstClr val="black">
                    <a:alpha val="40000"/>
                  </a:prstClr>
                </a:outerShdw>
              </a:effectLst>
            </p:spPr>
            <p:txBody>
              <a:bodyPr wrap="square" rtlCol="0">
                <a:spAutoFit/>
              </a:bodyPr>
              <a:lstStyle/>
              <a:p>
                <a:r>
                  <a:rPr lang="en-GB" sz="800" b="1" dirty="0"/>
                  <a:t>Joint Actions</a:t>
                </a:r>
              </a:p>
            </p:txBody>
          </p:sp>
          <p:sp>
            <p:nvSpPr>
              <p:cNvPr id="283" name="Freccia a destra 282"/>
              <p:cNvSpPr/>
              <p:nvPr/>
            </p:nvSpPr>
            <p:spPr>
              <a:xfrm rot="5400000">
                <a:off x="3939369" y="980797"/>
                <a:ext cx="712170" cy="487710"/>
              </a:xfrm>
              <a:prstGeom prst="rightArrow">
                <a:avLst/>
              </a:prstGeom>
              <a:solidFill>
                <a:schemeClr val="tx2">
                  <a:lumMod val="60000"/>
                  <a:lumOff val="40000"/>
                  <a:alpha val="4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rgbClr val="00B050"/>
                  </a:solidFill>
                </a:endParaRPr>
              </a:p>
            </p:txBody>
          </p:sp>
          <p:sp>
            <p:nvSpPr>
              <p:cNvPr id="284" name="CasellaDiTesto 283"/>
              <p:cNvSpPr txBox="1"/>
              <p:nvPr/>
            </p:nvSpPr>
            <p:spPr>
              <a:xfrm>
                <a:off x="1737358" y="3559565"/>
                <a:ext cx="2960844" cy="215444"/>
              </a:xfrm>
              <a:prstGeom prst="rect">
                <a:avLst/>
              </a:prstGeom>
              <a:solidFill>
                <a:srgbClr val="FDCFD6"/>
              </a:solidFill>
              <a:effectLst>
                <a:outerShdw blurRad="50800" dist="38100" dir="2700000" algn="tl" rotWithShape="0">
                  <a:prstClr val="black">
                    <a:alpha val="40000"/>
                  </a:prstClr>
                </a:outerShdw>
              </a:effectLst>
            </p:spPr>
            <p:txBody>
              <a:bodyPr wrap="square" rtlCol="0">
                <a:spAutoFit/>
              </a:bodyPr>
              <a:lstStyle/>
              <a:p>
                <a:r>
                  <a:rPr lang="en-GB" sz="800" b="1" dirty="0"/>
                  <a:t>Joint Actions</a:t>
                </a:r>
              </a:p>
            </p:txBody>
          </p:sp>
        </p:grpSp>
      </p:grpSp>
      <p:sp>
        <p:nvSpPr>
          <p:cNvPr id="306" name="CasellaDiTesto 305"/>
          <p:cNvSpPr txBox="1"/>
          <p:nvPr/>
        </p:nvSpPr>
        <p:spPr>
          <a:xfrm rot="19233433">
            <a:off x="1725466" y="2874190"/>
            <a:ext cx="3361754" cy="769441"/>
          </a:xfrm>
          <a:prstGeom prst="rect">
            <a:avLst/>
          </a:prstGeom>
          <a:noFill/>
        </p:spPr>
        <p:txBody>
          <a:bodyPr wrap="none" rtlCol="0">
            <a:spAutoFit/>
          </a:bodyPr>
          <a:lstStyle/>
          <a:p>
            <a:r>
              <a:rPr lang="en-US" sz="4400" b="1" dirty="0">
                <a:ln w="22225">
                  <a:solidFill>
                    <a:schemeClr val="tx2"/>
                  </a:solidFill>
                  <a:prstDash val="solid"/>
                </a:ln>
                <a:solidFill>
                  <a:srgbClr val="FFFF00"/>
                </a:solidFill>
                <a:effectLst>
                  <a:outerShdw blurRad="38100" dist="38100" dir="2700000" algn="tl">
                    <a:srgbClr val="000000">
                      <a:alpha val="43137"/>
                    </a:srgbClr>
                  </a:outerShdw>
                </a:effectLst>
              </a:rPr>
              <a:t>Transnational</a:t>
            </a:r>
          </a:p>
        </p:txBody>
      </p:sp>
      <p:sp>
        <p:nvSpPr>
          <p:cNvPr id="307" name="CasellaDiTesto 306"/>
          <p:cNvSpPr txBox="1"/>
          <p:nvPr/>
        </p:nvSpPr>
        <p:spPr>
          <a:xfrm rot="19233433">
            <a:off x="2468220" y="5134382"/>
            <a:ext cx="1375569" cy="769441"/>
          </a:xfrm>
          <a:prstGeom prst="rect">
            <a:avLst/>
          </a:prstGeom>
          <a:noFill/>
        </p:spPr>
        <p:txBody>
          <a:bodyPr wrap="none" rtlCol="0">
            <a:spAutoFit/>
          </a:bodyPr>
          <a:lstStyle/>
          <a:p>
            <a:r>
              <a:rPr lang="en-US" sz="4400" b="1" dirty="0">
                <a:ln w="22225">
                  <a:solidFill>
                    <a:schemeClr val="tx2"/>
                  </a:solidFill>
                  <a:prstDash val="solid"/>
                </a:ln>
                <a:solidFill>
                  <a:srgbClr val="FFFF00"/>
                </a:solidFill>
                <a:effectLst>
                  <a:outerShdw blurRad="38100" dist="38100" dir="2700000" algn="tl">
                    <a:srgbClr val="000000">
                      <a:alpha val="43137"/>
                    </a:srgbClr>
                  </a:outerShdw>
                </a:effectLst>
              </a:rPr>
              <a:t>Local</a:t>
            </a:r>
          </a:p>
        </p:txBody>
      </p:sp>
      <p:sp>
        <p:nvSpPr>
          <p:cNvPr id="8" name="Rettangolo 7"/>
          <p:cNvSpPr/>
          <p:nvPr/>
        </p:nvSpPr>
        <p:spPr>
          <a:xfrm>
            <a:off x="179512" y="836194"/>
            <a:ext cx="4586313" cy="3803369"/>
          </a:xfrm>
          <a:prstGeom prst="rect">
            <a:avLst/>
          </a:prstGeom>
          <a:solidFill>
            <a:schemeClr val="bg1">
              <a:lumMod val="85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2" name="Rettangolo 1"/>
          <p:cNvSpPr/>
          <p:nvPr/>
        </p:nvSpPr>
        <p:spPr>
          <a:xfrm>
            <a:off x="191963" y="865599"/>
            <a:ext cx="4572000" cy="738664"/>
          </a:xfrm>
          <a:prstGeom prst="rect">
            <a:avLst/>
          </a:prstGeom>
          <a:solidFill>
            <a:srgbClr val="FFFF00">
              <a:alpha val="34000"/>
            </a:srgbClr>
          </a:solidFill>
        </p:spPr>
        <p:txBody>
          <a:bodyPr>
            <a:spAutoFit/>
          </a:bodyPr>
          <a:lstStyle/>
          <a:p>
            <a:pPr algn="ctr"/>
            <a:endParaRPr lang="it-IT" sz="1400" dirty="0">
              <a:hlinkClick r:id="rId5"/>
            </a:endParaRPr>
          </a:p>
          <a:p>
            <a:pPr algn="ctr"/>
            <a:r>
              <a:rPr lang="it-IT" sz="1400" b="1" dirty="0">
                <a:hlinkClick r:id="rId5"/>
              </a:rPr>
              <a:t>http://www.bolognacharter.eu/the-joint-action-plan/</a:t>
            </a:r>
            <a:endParaRPr lang="it-IT" sz="1400" b="1" dirty="0"/>
          </a:p>
          <a:p>
            <a:pPr algn="ctr"/>
            <a:r>
              <a:rPr lang="it-IT" sz="1400" dirty="0"/>
              <a:t> </a:t>
            </a:r>
          </a:p>
        </p:txBody>
      </p:sp>
    </p:spTree>
    <p:extLst>
      <p:ext uri="{BB962C8B-B14F-4D97-AF65-F5344CB8AC3E}">
        <p14:creationId xmlns:p14="http://schemas.microsoft.com/office/powerpoint/2010/main" val="146071195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 name="Rettangolo 61"/>
          <p:cNvSpPr/>
          <p:nvPr/>
        </p:nvSpPr>
        <p:spPr>
          <a:xfrm>
            <a:off x="790638" y="6074132"/>
            <a:ext cx="7885818" cy="523220"/>
          </a:xfrm>
          <a:prstGeom prst="rect">
            <a:avLst/>
          </a:prstGeom>
          <a:solidFill>
            <a:schemeClr val="accent3">
              <a:lumMod val="60000"/>
              <a:lumOff val="40000"/>
            </a:schemeClr>
          </a:solidFill>
        </p:spPr>
        <p:txBody>
          <a:bodyPr wrap="square">
            <a:spAutoFit/>
          </a:bodyPr>
          <a:lstStyle/>
          <a:p>
            <a:r>
              <a:rPr lang="en-US" sz="1400" b="1" dirty="0">
                <a:solidFill>
                  <a:srgbClr val="0000C0"/>
                </a:solidFill>
                <a:effectLst>
                  <a:outerShdw blurRad="38100" dist="38100" dir="2700000" algn="tl">
                    <a:srgbClr val="000000">
                      <a:alpha val="43137"/>
                    </a:srgbClr>
                  </a:outerShdw>
                </a:effectLst>
              </a:rPr>
              <a:t>Possible MC Projects and/or Monitoring infrastructures </a:t>
            </a:r>
          </a:p>
          <a:p>
            <a:r>
              <a:rPr lang="en-US" sz="1400" dirty="0">
                <a:solidFill>
                  <a:srgbClr val="0000C0"/>
                </a:solidFill>
                <a:effectLst>
                  <a:outerShdw blurRad="38100" dist="38100" dir="2700000" algn="tl">
                    <a:srgbClr val="000000">
                      <a:alpha val="43137"/>
                    </a:srgbClr>
                  </a:outerShdw>
                </a:effectLst>
              </a:rPr>
              <a:t>by South &amp; East Med Countries and Regions to be possibly included in the JAP revision ongoing (Rev_2017) </a:t>
            </a:r>
            <a:endParaRPr lang="it-IT" sz="1400" b="1" dirty="0">
              <a:solidFill>
                <a:srgbClr val="0000C0"/>
              </a:solidFill>
              <a:effectLst>
                <a:outerShdw blurRad="38100" dist="38100" dir="2700000" algn="tl">
                  <a:srgbClr val="000000">
                    <a:alpha val="43137"/>
                  </a:srgbClr>
                </a:outerShdw>
              </a:effectLst>
            </a:endParaRPr>
          </a:p>
        </p:txBody>
      </p:sp>
      <p:sp>
        <p:nvSpPr>
          <p:cNvPr id="45" name="CasellaDiTesto 44"/>
          <p:cNvSpPr txBox="1"/>
          <p:nvPr/>
        </p:nvSpPr>
        <p:spPr>
          <a:xfrm rot="16200000">
            <a:off x="-1559429" y="3600998"/>
            <a:ext cx="3603294" cy="646331"/>
          </a:xfrm>
          <a:prstGeom prst="rect">
            <a:avLst/>
          </a:prstGeom>
          <a:solidFill>
            <a:schemeClr val="accent6">
              <a:lumMod val="40000"/>
              <a:lumOff val="60000"/>
            </a:schemeClr>
          </a:solidFill>
        </p:spPr>
        <p:txBody>
          <a:bodyPr wrap="none" rtlCol="0">
            <a:spAutoFit/>
          </a:bodyPr>
          <a:lstStyle/>
          <a:p>
            <a:r>
              <a:rPr lang="en-US" sz="3600" b="1" dirty="0">
                <a:ln w="22225">
                  <a:solidFill>
                    <a:schemeClr val="tx2"/>
                  </a:solidFill>
                  <a:prstDash val="solid"/>
                </a:ln>
                <a:solidFill>
                  <a:srgbClr val="FFFF00"/>
                </a:solidFill>
                <a:effectLst>
                  <a:outerShdw blurRad="38100" dist="38100" dir="2700000" algn="tl">
                    <a:srgbClr val="000000">
                      <a:alpha val="43137"/>
                    </a:srgbClr>
                  </a:outerShdw>
                </a:effectLst>
              </a:rPr>
              <a:t>Local investments</a:t>
            </a:r>
          </a:p>
        </p:txBody>
      </p:sp>
      <p:pic>
        <p:nvPicPr>
          <p:cNvPr id="61" name="Picture 6"/>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527323" y="4406892"/>
            <a:ext cx="1290154" cy="1822729"/>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nvGrpSpPr>
          <p:cNvPr id="34" name="Gruppo 33"/>
          <p:cNvGrpSpPr/>
          <p:nvPr/>
        </p:nvGrpSpPr>
        <p:grpSpPr>
          <a:xfrm>
            <a:off x="827584" y="2465769"/>
            <a:ext cx="5624067" cy="3094271"/>
            <a:chOff x="873677" y="2249164"/>
            <a:chExt cx="5624067" cy="3094271"/>
          </a:xfrm>
        </p:grpSpPr>
        <p:sp>
          <p:nvSpPr>
            <p:cNvPr id="30" name="Rettangolo 29"/>
            <p:cNvSpPr/>
            <p:nvPr/>
          </p:nvSpPr>
          <p:spPr>
            <a:xfrm>
              <a:off x="899592" y="3015424"/>
              <a:ext cx="5514112" cy="159697"/>
            </a:xfrm>
            <a:prstGeom prst="rect">
              <a:avLst/>
            </a:prstGeom>
            <a:solidFill>
              <a:srgbClr val="FFC000">
                <a:alpha val="5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3" name="Rettangolo 12"/>
            <p:cNvSpPr/>
            <p:nvPr/>
          </p:nvSpPr>
          <p:spPr>
            <a:xfrm>
              <a:off x="873677" y="2618440"/>
              <a:ext cx="4778443" cy="174260"/>
            </a:xfrm>
            <a:prstGeom prst="rect">
              <a:avLst/>
            </a:prstGeom>
            <a:solidFill>
              <a:srgbClr val="FFC000">
                <a:alpha val="5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4" name="Rettangolo 13"/>
            <p:cNvSpPr/>
            <p:nvPr/>
          </p:nvSpPr>
          <p:spPr>
            <a:xfrm>
              <a:off x="898142" y="3392056"/>
              <a:ext cx="5599602" cy="174260"/>
            </a:xfrm>
            <a:prstGeom prst="rect">
              <a:avLst/>
            </a:prstGeom>
            <a:solidFill>
              <a:srgbClr val="FFC000">
                <a:alpha val="5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5" name="Rettangolo 14"/>
            <p:cNvSpPr/>
            <p:nvPr/>
          </p:nvSpPr>
          <p:spPr>
            <a:xfrm>
              <a:off x="875209" y="2249164"/>
              <a:ext cx="4344863" cy="174260"/>
            </a:xfrm>
            <a:prstGeom prst="rect">
              <a:avLst/>
            </a:prstGeom>
            <a:solidFill>
              <a:srgbClr val="FFC000">
                <a:alpha val="5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6" name="Rettangolo 15"/>
            <p:cNvSpPr/>
            <p:nvPr/>
          </p:nvSpPr>
          <p:spPr>
            <a:xfrm>
              <a:off x="899592" y="4780560"/>
              <a:ext cx="4349055" cy="174260"/>
            </a:xfrm>
            <a:prstGeom prst="rect">
              <a:avLst/>
            </a:prstGeom>
            <a:solidFill>
              <a:srgbClr val="FFC000">
                <a:alpha val="5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7" name="Rettangolo 16"/>
            <p:cNvSpPr/>
            <p:nvPr/>
          </p:nvSpPr>
          <p:spPr>
            <a:xfrm>
              <a:off x="899592" y="5169175"/>
              <a:ext cx="5141143" cy="174260"/>
            </a:xfrm>
            <a:prstGeom prst="rect">
              <a:avLst/>
            </a:prstGeom>
            <a:solidFill>
              <a:srgbClr val="FFC000">
                <a:alpha val="5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grpSp>
      <p:sp>
        <p:nvSpPr>
          <p:cNvPr id="21" name="Rettangolo 20"/>
          <p:cNvSpPr/>
          <p:nvPr/>
        </p:nvSpPr>
        <p:spPr>
          <a:xfrm>
            <a:off x="790640" y="1557373"/>
            <a:ext cx="7992888" cy="4632037"/>
          </a:xfrm>
          <a:prstGeom prst="rect">
            <a:avLst/>
          </a:prstGeom>
        </p:spPr>
        <p:txBody>
          <a:bodyPr wrap="square">
            <a:spAutoFit/>
          </a:bodyPr>
          <a:lstStyle/>
          <a:p>
            <a:pPr>
              <a:lnSpc>
                <a:spcPts val="1500"/>
              </a:lnSpc>
              <a:spcAft>
                <a:spcPts val="600"/>
              </a:spcAft>
            </a:pPr>
            <a:r>
              <a:rPr lang="en-US" sz="1400" b="1" dirty="0">
                <a:solidFill>
                  <a:schemeClr val="accent6">
                    <a:lumMod val="75000"/>
                  </a:schemeClr>
                </a:solidFill>
                <a:effectLst>
                  <a:outerShdw blurRad="38100" dist="38100" dir="2700000" algn="tl">
                    <a:srgbClr val="000000">
                      <a:alpha val="25000"/>
                    </a:srgbClr>
                  </a:outerShdw>
                </a:effectLst>
              </a:rPr>
              <a:t>MAJOR COASTAL PROJECTS </a:t>
            </a:r>
            <a:r>
              <a:rPr lang="en-US" sz="1400" dirty="0">
                <a:solidFill>
                  <a:schemeClr val="accent6">
                    <a:lumMod val="75000"/>
                  </a:schemeClr>
                </a:solidFill>
              </a:rPr>
              <a:t>(overall about </a:t>
            </a:r>
            <a:r>
              <a:rPr lang="en-US" sz="1400" b="1" dirty="0">
                <a:solidFill>
                  <a:schemeClr val="accent6">
                    <a:lumMod val="75000"/>
                  </a:schemeClr>
                </a:solidFill>
              </a:rPr>
              <a:t>495 M€ </a:t>
            </a:r>
            <a:r>
              <a:rPr lang="en-US" sz="1400" dirty="0">
                <a:solidFill>
                  <a:schemeClr val="accent6">
                    <a:lumMod val="75000"/>
                  </a:schemeClr>
                </a:solidFill>
              </a:rPr>
              <a:t>of investments needs)	</a:t>
            </a:r>
          </a:p>
          <a:p>
            <a:pPr marL="171450" indent="-171450">
              <a:lnSpc>
                <a:spcPts val="1500"/>
              </a:lnSpc>
              <a:buClr>
                <a:schemeClr val="accent6">
                  <a:lumMod val="75000"/>
                </a:schemeClr>
              </a:buClr>
              <a:buSzPct val="130000"/>
              <a:buFont typeface="Wingdings" panose="05000000000000000000" pitchFamily="2" charset="2"/>
              <a:buChar char="§"/>
            </a:pPr>
            <a:r>
              <a:rPr lang="en-US" sz="1000" dirty="0" err="1">
                <a:solidFill>
                  <a:srgbClr val="002060"/>
                </a:solidFill>
              </a:rPr>
              <a:t>Larnaca</a:t>
            </a:r>
            <a:r>
              <a:rPr lang="en-US" sz="1000" dirty="0">
                <a:solidFill>
                  <a:srgbClr val="002060"/>
                </a:solidFill>
              </a:rPr>
              <a:t> North Coastal Redevelopment Project </a:t>
            </a:r>
            <a:r>
              <a:rPr lang="en-US" sz="1000" b="1" dirty="0">
                <a:solidFill>
                  <a:srgbClr val="002060"/>
                </a:solidFill>
              </a:rPr>
              <a:t>(CYPRUS- 01)</a:t>
            </a:r>
          </a:p>
          <a:p>
            <a:pPr marL="171450" indent="-171450">
              <a:lnSpc>
                <a:spcPts val="1500"/>
              </a:lnSpc>
              <a:buClr>
                <a:schemeClr val="accent6">
                  <a:lumMod val="75000"/>
                </a:schemeClr>
              </a:buClr>
              <a:buSzPct val="130000"/>
              <a:buFont typeface="Wingdings" panose="05000000000000000000" pitchFamily="2" charset="2"/>
              <a:buChar char="§"/>
            </a:pPr>
            <a:r>
              <a:rPr lang="en-US" sz="1000" dirty="0">
                <a:solidFill>
                  <a:srgbClr val="002060"/>
                </a:solidFill>
              </a:rPr>
              <a:t>Protection du Lido de </a:t>
            </a:r>
            <a:r>
              <a:rPr lang="en-US" sz="1000" dirty="0" err="1">
                <a:solidFill>
                  <a:srgbClr val="002060"/>
                </a:solidFill>
              </a:rPr>
              <a:t>Maguelone</a:t>
            </a:r>
            <a:r>
              <a:rPr lang="en-US" sz="1000" dirty="0">
                <a:solidFill>
                  <a:srgbClr val="002060"/>
                </a:solidFill>
              </a:rPr>
              <a:t> à </a:t>
            </a:r>
            <a:r>
              <a:rPr lang="en-US" sz="1000" dirty="0" err="1">
                <a:solidFill>
                  <a:srgbClr val="002060"/>
                </a:solidFill>
              </a:rPr>
              <a:t>Frontignan</a:t>
            </a:r>
            <a:r>
              <a:rPr lang="en-US" sz="1000" dirty="0">
                <a:solidFill>
                  <a:srgbClr val="002060"/>
                </a:solidFill>
              </a:rPr>
              <a:t> </a:t>
            </a:r>
            <a:r>
              <a:rPr lang="en-US" sz="1000" b="1" dirty="0">
                <a:solidFill>
                  <a:srgbClr val="002060"/>
                </a:solidFill>
              </a:rPr>
              <a:t>(Herault-02)</a:t>
            </a:r>
          </a:p>
          <a:p>
            <a:pPr marL="171450" indent="-171450">
              <a:lnSpc>
                <a:spcPts val="1500"/>
              </a:lnSpc>
              <a:buClr>
                <a:schemeClr val="accent6">
                  <a:lumMod val="75000"/>
                </a:schemeClr>
              </a:buClr>
              <a:buSzPct val="130000"/>
              <a:buFont typeface="Wingdings" panose="05000000000000000000" pitchFamily="2" charset="2"/>
              <a:buChar char="§"/>
            </a:pPr>
            <a:r>
              <a:rPr lang="en-US" sz="1000" dirty="0" err="1">
                <a:solidFill>
                  <a:srgbClr val="002060"/>
                </a:solidFill>
              </a:rPr>
              <a:t>Fanari</a:t>
            </a:r>
            <a:r>
              <a:rPr lang="en-US" sz="1000" dirty="0">
                <a:solidFill>
                  <a:srgbClr val="002060"/>
                </a:solidFill>
              </a:rPr>
              <a:t> beach rehabilitation, East Macedonia-Thrace / Greece </a:t>
            </a:r>
            <a:r>
              <a:rPr lang="en-US" sz="1000" b="1" dirty="0">
                <a:solidFill>
                  <a:srgbClr val="002060"/>
                </a:solidFill>
              </a:rPr>
              <a:t>(REMTH-01</a:t>
            </a:r>
            <a:r>
              <a:rPr lang="en-US" sz="1000" dirty="0">
                <a:solidFill>
                  <a:srgbClr val="002060"/>
                </a:solidFill>
              </a:rPr>
              <a:t>)</a:t>
            </a:r>
          </a:p>
          <a:p>
            <a:pPr marL="171450" indent="-171450">
              <a:lnSpc>
                <a:spcPts val="1500"/>
              </a:lnSpc>
              <a:buClr>
                <a:schemeClr val="accent6">
                  <a:lumMod val="75000"/>
                </a:schemeClr>
              </a:buClr>
              <a:buSzPct val="130000"/>
              <a:buFont typeface="Wingdings" panose="05000000000000000000" pitchFamily="2" charset="2"/>
              <a:buChar char="§"/>
            </a:pPr>
            <a:r>
              <a:rPr lang="en-US" sz="1000" dirty="0">
                <a:solidFill>
                  <a:srgbClr val="002060"/>
                </a:solidFill>
              </a:rPr>
              <a:t>Restoration of </a:t>
            </a:r>
            <a:r>
              <a:rPr lang="en-US" sz="1000" dirty="0" err="1">
                <a:solidFill>
                  <a:srgbClr val="002060"/>
                </a:solidFill>
              </a:rPr>
              <a:t>Kaštela</a:t>
            </a:r>
            <a:r>
              <a:rPr lang="en-US" sz="1000" dirty="0">
                <a:solidFill>
                  <a:srgbClr val="002060"/>
                </a:solidFill>
              </a:rPr>
              <a:t> Bay Coastline, Split-Dalmatia/Croatia  </a:t>
            </a:r>
            <a:r>
              <a:rPr lang="en-US" sz="1000" b="1" dirty="0">
                <a:solidFill>
                  <a:srgbClr val="002060"/>
                </a:solidFill>
              </a:rPr>
              <a:t>(Split-Dalmatia-01)</a:t>
            </a:r>
          </a:p>
          <a:p>
            <a:pPr marL="171450" indent="-171450">
              <a:lnSpc>
                <a:spcPts val="1500"/>
              </a:lnSpc>
              <a:buClr>
                <a:schemeClr val="accent6">
                  <a:lumMod val="75000"/>
                </a:schemeClr>
              </a:buClr>
              <a:buSzPct val="130000"/>
              <a:buFont typeface="Wingdings" panose="05000000000000000000" pitchFamily="2" charset="2"/>
              <a:buChar char="§"/>
            </a:pPr>
            <a:r>
              <a:rPr lang="en-US" sz="1000" dirty="0" err="1">
                <a:solidFill>
                  <a:srgbClr val="002060"/>
                </a:solidFill>
              </a:rPr>
              <a:t>Linenas</a:t>
            </a:r>
            <a:r>
              <a:rPr lang="en-US" sz="1000" dirty="0">
                <a:solidFill>
                  <a:srgbClr val="002060"/>
                </a:solidFill>
              </a:rPr>
              <a:t> </a:t>
            </a:r>
            <a:r>
              <a:rPr lang="en-US" sz="1000" dirty="0" err="1">
                <a:solidFill>
                  <a:srgbClr val="002060"/>
                </a:solidFill>
              </a:rPr>
              <a:t>Hersonisou</a:t>
            </a:r>
            <a:r>
              <a:rPr lang="en-US" sz="1000" dirty="0">
                <a:solidFill>
                  <a:srgbClr val="002060"/>
                </a:solidFill>
              </a:rPr>
              <a:t> coastal defense and renovation project, Crete / Greece </a:t>
            </a:r>
            <a:r>
              <a:rPr lang="en-US" sz="1000" b="1" dirty="0">
                <a:solidFill>
                  <a:srgbClr val="002060"/>
                </a:solidFill>
              </a:rPr>
              <a:t>(DAC-01)</a:t>
            </a:r>
          </a:p>
          <a:p>
            <a:pPr marL="171450" indent="-171450">
              <a:lnSpc>
                <a:spcPts val="1500"/>
              </a:lnSpc>
              <a:buClr>
                <a:schemeClr val="accent6">
                  <a:lumMod val="75000"/>
                </a:schemeClr>
              </a:buClr>
              <a:buSzPct val="130000"/>
              <a:buFont typeface="Wingdings" panose="05000000000000000000" pitchFamily="2" charset="2"/>
              <a:buChar char="§"/>
            </a:pPr>
            <a:r>
              <a:rPr lang="en-US" sz="1000" dirty="0" err="1">
                <a:solidFill>
                  <a:srgbClr val="002060"/>
                </a:solidFill>
              </a:rPr>
              <a:t>Recupero</a:t>
            </a:r>
            <a:r>
              <a:rPr lang="en-US" sz="1000" dirty="0">
                <a:solidFill>
                  <a:srgbClr val="002060"/>
                </a:solidFill>
              </a:rPr>
              <a:t> </a:t>
            </a:r>
            <a:r>
              <a:rPr lang="en-US" sz="1000" dirty="0" err="1">
                <a:solidFill>
                  <a:srgbClr val="002060"/>
                </a:solidFill>
              </a:rPr>
              <a:t>litorale</a:t>
            </a:r>
            <a:r>
              <a:rPr lang="en-US" sz="1000" dirty="0">
                <a:solidFill>
                  <a:srgbClr val="002060"/>
                </a:solidFill>
              </a:rPr>
              <a:t> </a:t>
            </a:r>
            <a:r>
              <a:rPr lang="en-US" sz="1000" dirty="0" err="1">
                <a:solidFill>
                  <a:srgbClr val="002060"/>
                </a:solidFill>
              </a:rPr>
              <a:t>tra</a:t>
            </a:r>
            <a:r>
              <a:rPr lang="en-US" sz="1000" dirty="0">
                <a:solidFill>
                  <a:srgbClr val="002060"/>
                </a:solidFill>
              </a:rPr>
              <a:t> </a:t>
            </a:r>
            <a:r>
              <a:rPr lang="en-US" sz="1000" dirty="0" err="1">
                <a:solidFill>
                  <a:srgbClr val="002060"/>
                </a:solidFill>
              </a:rPr>
              <a:t>Albenga</a:t>
            </a:r>
            <a:r>
              <a:rPr lang="en-US" sz="1000" dirty="0">
                <a:solidFill>
                  <a:srgbClr val="002060"/>
                </a:solidFill>
              </a:rPr>
              <a:t> e </a:t>
            </a:r>
            <a:r>
              <a:rPr lang="en-US" sz="1000" dirty="0" err="1">
                <a:solidFill>
                  <a:srgbClr val="002060"/>
                </a:solidFill>
              </a:rPr>
              <a:t>Ceriale</a:t>
            </a:r>
            <a:r>
              <a:rPr lang="en-US" sz="1000" dirty="0">
                <a:solidFill>
                  <a:srgbClr val="002060"/>
                </a:solidFill>
              </a:rPr>
              <a:t> /</a:t>
            </a:r>
            <a:r>
              <a:rPr lang="en-US" sz="1000" dirty="0" err="1">
                <a:solidFill>
                  <a:srgbClr val="002060"/>
                </a:solidFill>
              </a:rPr>
              <a:t>Regione</a:t>
            </a:r>
            <a:r>
              <a:rPr lang="en-US" sz="1000" dirty="0">
                <a:solidFill>
                  <a:srgbClr val="002060"/>
                </a:solidFill>
              </a:rPr>
              <a:t> Liguria – </a:t>
            </a:r>
            <a:r>
              <a:rPr lang="en-US" sz="1000" dirty="0" err="1">
                <a:solidFill>
                  <a:srgbClr val="002060"/>
                </a:solidFill>
              </a:rPr>
              <a:t>Provincia</a:t>
            </a:r>
            <a:r>
              <a:rPr lang="en-US" sz="1000" dirty="0">
                <a:solidFill>
                  <a:srgbClr val="002060"/>
                </a:solidFill>
              </a:rPr>
              <a:t> Savona </a:t>
            </a:r>
            <a:r>
              <a:rPr lang="en-US" sz="1000" b="1" dirty="0">
                <a:solidFill>
                  <a:srgbClr val="002060"/>
                </a:solidFill>
              </a:rPr>
              <a:t>(Liguria-01)</a:t>
            </a:r>
          </a:p>
          <a:p>
            <a:pPr marL="171450" indent="-171450">
              <a:lnSpc>
                <a:spcPts val="1500"/>
              </a:lnSpc>
              <a:buClr>
                <a:schemeClr val="accent6">
                  <a:lumMod val="75000"/>
                </a:schemeClr>
              </a:buClr>
              <a:buSzPct val="130000"/>
              <a:buFont typeface="Wingdings" panose="05000000000000000000" pitchFamily="2" charset="2"/>
              <a:buChar char="§"/>
            </a:pPr>
            <a:r>
              <a:rPr lang="en-US" sz="1000" dirty="0">
                <a:solidFill>
                  <a:srgbClr val="002060"/>
                </a:solidFill>
              </a:rPr>
              <a:t>Beach nourishment of sandy coasts in </a:t>
            </a:r>
            <a:r>
              <a:rPr lang="en-US" sz="1000" dirty="0" err="1">
                <a:solidFill>
                  <a:srgbClr val="002060"/>
                </a:solidFill>
              </a:rPr>
              <a:t>Herault</a:t>
            </a:r>
            <a:r>
              <a:rPr lang="en-US" sz="1000" dirty="0">
                <a:solidFill>
                  <a:srgbClr val="002060"/>
                </a:solidFill>
              </a:rPr>
              <a:t> </a:t>
            </a:r>
            <a:r>
              <a:rPr lang="en-US" sz="1000" dirty="0" err="1">
                <a:solidFill>
                  <a:srgbClr val="002060"/>
                </a:solidFill>
              </a:rPr>
              <a:t>Departement</a:t>
            </a:r>
            <a:r>
              <a:rPr lang="en-US" sz="1000" dirty="0">
                <a:solidFill>
                  <a:srgbClr val="002060"/>
                </a:solidFill>
              </a:rPr>
              <a:t> / South of France </a:t>
            </a:r>
            <a:r>
              <a:rPr lang="en-US" sz="1000" b="1" dirty="0">
                <a:solidFill>
                  <a:srgbClr val="002060"/>
                </a:solidFill>
              </a:rPr>
              <a:t>(Herault-01)</a:t>
            </a:r>
          </a:p>
          <a:p>
            <a:pPr marL="171450" indent="-171450">
              <a:lnSpc>
                <a:spcPts val="1500"/>
              </a:lnSpc>
              <a:buClr>
                <a:schemeClr val="accent6">
                  <a:lumMod val="75000"/>
                </a:schemeClr>
              </a:buClr>
              <a:buSzPct val="130000"/>
              <a:buFont typeface="Wingdings" panose="05000000000000000000" pitchFamily="2" charset="2"/>
              <a:buChar char="§"/>
            </a:pPr>
            <a:r>
              <a:rPr lang="en-US" sz="1000" dirty="0">
                <a:solidFill>
                  <a:srgbClr val="002060"/>
                </a:solidFill>
              </a:rPr>
              <a:t>Tiber Major Project: environmental restoration of Tiber river course and mouth coastal area </a:t>
            </a:r>
            <a:r>
              <a:rPr lang="en-US" sz="1000" b="1" dirty="0">
                <a:solidFill>
                  <a:srgbClr val="002060"/>
                </a:solidFill>
              </a:rPr>
              <a:t>(Lazio-01)</a:t>
            </a:r>
          </a:p>
          <a:p>
            <a:pPr marL="171450" indent="-171450">
              <a:lnSpc>
                <a:spcPts val="1500"/>
              </a:lnSpc>
              <a:buClr>
                <a:schemeClr val="accent6">
                  <a:lumMod val="75000"/>
                </a:schemeClr>
              </a:buClr>
              <a:buSzPct val="130000"/>
              <a:buFont typeface="Wingdings" panose="05000000000000000000" pitchFamily="2" charset="2"/>
              <a:buChar char="§"/>
            </a:pPr>
            <a:r>
              <a:rPr lang="en-US" sz="1000" dirty="0">
                <a:solidFill>
                  <a:srgbClr val="002060"/>
                </a:solidFill>
              </a:rPr>
              <a:t>Protection and restoration of the area Foce Reno – </a:t>
            </a:r>
            <a:r>
              <a:rPr lang="en-US" sz="1000" dirty="0" err="1">
                <a:solidFill>
                  <a:srgbClr val="002060"/>
                </a:solidFill>
              </a:rPr>
              <a:t>Bellocchio</a:t>
            </a:r>
            <a:r>
              <a:rPr lang="en-US" sz="1000" dirty="0">
                <a:solidFill>
                  <a:srgbClr val="002060"/>
                </a:solidFill>
              </a:rPr>
              <a:t> – Lido </a:t>
            </a:r>
            <a:r>
              <a:rPr lang="en-US" sz="1000" dirty="0" err="1">
                <a:solidFill>
                  <a:srgbClr val="002060"/>
                </a:solidFill>
              </a:rPr>
              <a:t>Spina</a:t>
            </a:r>
            <a:r>
              <a:rPr lang="en-US" sz="1000" dirty="0">
                <a:solidFill>
                  <a:srgbClr val="002060"/>
                </a:solidFill>
              </a:rPr>
              <a:t>, Emilia-Romagna  </a:t>
            </a:r>
            <a:r>
              <a:rPr lang="en-US" sz="1000" b="1" dirty="0">
                <a:solidFill>
                  <a:srgbClr val="002060"/>
                </a:solidFill>
              </a:rPr>
              <a:t>(RER-01)</a:t>
            </a:r>
          </a:p>
          <a:p>
            <a:pPr marL="171450" indent="-171450">
              <a:lnSpc>
                <a:spcPts val="1500"/>
              </a:lnSpc>
              <a:buClr>
                <a:schemeClr val="accent6">
                  <a:lumMod val="75000"/>
                </a:schemeClr>
              </a:buClr>
              <a:buSzPct val="130000"/>
              <a:buFont typeface="Wingdings" panose="05000000000000000000" pitchFamily="2" charset="2"/>
              <a:buChar char="§"/>
            </a:pPr>
            <a:r>
              <a:rPr lang="en-US" sz="1000" dirty="0">
                <a:solidFill>
                  <a:srgbClr val="002060"/>
                </a:solidFill>
              </a:rPr>
              <a:t>Extraordinary nourishment intervention on Emilia-Romagna coast with off-shore sand deposits </a:t>
            </a:r>
            <a:r>
              <a:rPr lang="en-US" sz="1000" b="1" dirty="0">
                <a:solidFill>
                  <a:srgbClr val="002060"/>
                </a:solidFill>
              </a:rPr>
              <a:t>(RER-02)</a:t>
            </a:r>
          </a:p>
          <a:p>
            <a:pPr marL="171450" indent="-171450">
              <a:lnSpc>
                <a:spcPts val="1500"/>
              </a:lnSpc>
              <a:buClr>
                <a:schemeClr val="accent6">
                  <a:lumMod val="75000"/>
                </a:schemeClr>
              </a:buClr>
              <a:buSzPct val="130000"/>
              <a:buFont typeface="Wingdings" panose="05000000000000000000" pitchFamily="2" charset="2"/>
              <a:buChar char="§"/>
            </a:pPr>
            <a:r>
              <a:rPr lang="en-US" sz="1000" dirty="0">
                <a:solidFill>
                  <a:srgbClr val="002060"/>
                </a:solidFill>
              </a:rPr>
              <a:t>Exploitation of deep-waters sand deposits for beach nourishments along the Valencian coast / Spain </a:t>
            </a:r>
            <a:r>
              <a:rPr lang="en-US" sz="1000" b="1" dirty="0">
                <a:solidFill>
                  <a:srgbClr val="002060"/>
                </a:solidFill>
              </a:rPr>
              <a:t>(Valencia-02)</a:t>
            </a:r>
          </a:p>
          <a:p>
            <a:pPr marL="171450" indent="-171450">
              <a:lnSpc>
                <a:spcPts val="1500"/>
              </a:lnSpc>
              <a:buClr>
                <a:schemeClr val="accent6">
                  <a:lumMod val="75000"/>
                </a:schemeClr>
              </a:buClr>
              <a:buSzPct val="130000"/>
              <a:buFont typeface="Wingdings" panose="05000000000000000000" pitchFamily="2" charset="2"/>
              <a:buChar char="§"/>
            </a:pPr>
            <a:r>
              <a:rPr lang="en-US" sz="1000" dirty="0">
                <a:solidFill>
                  <a:srgbClr val="002060"/>
                </a:solidFill>
              </a:rPr>
              <a:t>Development and implementation of the shoreline management plan for the northern coast of Valencia / Spain </a:t>
            </a:r>
            <a:r>
              <a:rPr lang="en-US" sz="1000" b="1" dirty="0">
                <a:solidFill>
                  <a:srgbClr val="002060"/>
                </a:solidFill>
              </a:rPr>
              <a:t>(Valencia-01)</a:t>
            </a:r>
          </a:p>
          <a:p>
            <a:pPr marL="171450" indent="-171450">
              <a:lnSpc>
                <a:spcPts val="1500"/>
              </a:lnSpc>
              <a:buClr>
                <a:schemeClr val="accent6">
                  <a:lumMod val="75000"/>
                </a:schemeClr>
              </a:buClr>
              <a:buSzPct val="130000"/>
              <a:buFont typeface="Wingdings" panose="05000000000000000000" pitchFamily="2" charset="2"/>
              <a:buChar char="§"/>
            </a:pPr>
            <a:r>
              <a:rPr lang="en-US" sz="1000" dirty="0">
                <a:solidFill>
                  <a:srgbClr val="002060"/>
                </a:solidFill>
              </a:rPr>
              <a:t>Other Major Coastal Projects…</a:t>
            </a:r>
          </a:p>
          <a:p>
            <a:endParaRPr lang="en-US" sz="1100" dirty="0">
              <a:solidFill>
                <a:srgbClr val="002060"/>
              </a:solidFill>
            </a:endParaRPr>
          </a:p>
          <a:p>
            <a:pPr>
              <a:spcAft>
                <a:spcPts val="600"/>
              </a:spcAft>
            </a:pPr>
            <a:r>
              <a:rPr lang="en-US" sz="1400" b="1" dirty="0">
                <a:solidFill>
                  <a:schemeClr val="accent6">
                    <a:lumMod val="75000"/>
                  </a:schemeClr>
                </a:solidFill>
                <a:effectLst>
                  <a:outerShdw blurRad="38100" dist="38100" dir="2700000" algn="tl">
                    <a:srgbClr val="000000">
                      <a:alpha val="30000"/>
                    </a:srgbClr>
                  </a:outerShdw>
                </a:effectLst>
              </a:rPr>
              <a:t>Monitoring infrastructures and Management Plans projects</a:t>
            </a:r>
            <a:r>
              <a:rPr lang="en-US" sz="1400" dirty="0">
                <a:solidFill>
                  <a:schemeClr val="accent6">
                    <a:lumMod val="75000"/>
                  </a:schemeClr>
                </a:solidFill>
                <a:effectLst>
                  <a:outerShdw blurRad="38100" dist="38100" dir="2700000" algn="tl">
                    <a:srgbClr val="000000">
                      <a:alpha val="30000"/>
                    </a:srgbClr>
                  </a:outerShdw>
                </a:effectLst>
              </a:rPr>
              <a:t> </a:t>
            </a:r>
            <a:r>
              <a:rPr lang="en-US" sz="1400" dirty="0">
                <a:solidFill>
                  <a:schemeClr val="accent6">
                    <a:lumMod val="75000"/>
                  </a:schemeClr>
                </a:solidFill>
              </a:rPr>
              <a:t>(overall about </a:t>
            </a:r>
            <a:r>
              <a:rPr lang="en-US" sz="1400" b="1" dirty="0">
                <a:solidFill>
                  <a:schemeClr val="accent6">
                    <a:lumMod val="75000"/>
                  </a:schemeClr>
                </a:solidFill>
              </a:rPr>
              <a:t>5 M€</a:t>
            </a:r>
            <a:r>
              <a:rPr lang="en-US" sz="1400" dirty="0">
                <a:solidFill>
                  <a:schemeClr val="accent6">
                    <a:lumMod val="75000"/>
                  </a:schemeClr>
                </a:solidFill>
              </a:rPr>
              <a:t>)</a:t>
            </a:r>
          </a:p>
          <a:p>
            <a:pPr marL="171450" indent="-171450">
              <a:lnSpc>
                <a:spcPts val="1500"/>
              </a:lnSpc>
              <a:buClr>
                <a:schemeClr val="accent6">
                  <a:lumMod val="75000"/>
                </a:schemeClr>
              </a:buClr>
              <a:buSzPct val="160000"/>
              <a:buFont typeface="Arial" panose="020B0604020202020204" pitchFamily="34" charset="0"/>
              <a:buChar char="•"/>
            </a:pPr>
            <a:r>
              <a:rPr lang="en-US" sz="1000" dirty="0">
                <a:solidFill>
                  <a:srgbClr val="002060"/>
                </a:solidFill>
              </a:rPr>
              <a:t>ICZM Plan for the Dubrovnik-Neretva County / Croatia </a:t>
            </a:r>
            <a:r>
              <a:rPr lang="en-US" sz="1000" b="1" dirty="0">
                <a:solidFill>
                  <a:srgbClr val="002060"/>
                </a:solidFill>
              </a:rPr>
              <a:t>(DNC-M01)</a:t>
            </a:r>
          </a:p>
          <a:p>
            <a:pPr marL="171450" indent="-171450">
              <a:lnSpc>
                <a:spcPts val="1500"/>
              </a:lnSpc>
              <a:buClr>
                <a:schemeClr val="accent6">
                  <a:lumMod val="75000"/>
                </a:schemeClr>
              </a:buClr>
              <a:buSzPct val="160000"/>
              <a:buFont typeface="Arial" panose="020B0604020202020204" pitchFamily="34" charset="0"/>
              <a:buChar char="•"/>
            </a:pPr>
            <a:r>
              <a:rPr lang="en-US" sz="1000" dirty="0">
                <a:solidFill>
                  <a:srgbClr val="002060"/>
                </a:solidFill>
              </a:rPr>
              <a:t>The XIOM: a regional coastal observatory for the Catalan coast </a:t>
            </a:r>
            <a:r>
              <a:rPr lang="en-US" sz="1000" b="1" dirty="0">
                <a:solidFill>
                  <a:srgbClr val="002060"/>
                </a:solidFill>
              </a:rPr>
              <a:t>(Catalunya-M01)</a:t>
            </a:r>
          </a:p>
          <a:p>
            <a:pPr marL="171450" indent="-171450">
              <a:lnSpc>
                <a:spcPts val="1500"/>
              </a:lnSpc>
              <a:buClr>
                <a:schemeClr val="accent6">
                  <a:lumMod val="75000"/>
                </a:schemeClr>
              </a:buClr>
              <a:buSzPct val="160000"/>
              <a:buFont typeface="Arial" panose="020B0604020202020204" pitchFamily="34" charset="0"/>
              <a:buChar char="•"/>
            </a:pPr>
            <a:r>
              <a:rPr lang="en-US" sz="1000" dirty="0">
                <a:solidFill>
                  <a:srgbClr val="002060"/>
                </a:solidFill>
              </a:rPr>
              <a:t>Region of East Macedonia and Thrace Coastal Management Master Plan </a:t>
            </a:r>
            <a:r>
              <a:rPr lang="en-US" sz="1000" b="1" dirty="0">
                <a:solidFill>
                  <a:srgbClr val="002060"/>
                </a:solidFill>
              </a:rPr>
              <a:t>(REMTH-M01)</a:t>
            </a:r>
          </a:p>
          <a:p>
            <a:pPr marL="171450" indent="-171450">
              <a:lnSpc>
                <a:spcPts val="1500"/>
              </a:lnSpc>
              <a:buClr>
                <a:schemeClr val="accent6">
                  <a:lumMod val="75000"/>
                </a:schemeClr>
              </a:buClr>
              <a:buSzPct val="160000"/>
              <a:buFont typeface="Arial" panose="020B0604020202020204" pitchFamily="34" charset="0"/>
              <a:buChar char="•"/>
            </a:pPr>
            <a:r>
              <a:rPr lang="en-US" sz="1000" dirty="0">
                <a:solidFill>
                  <a:srgbClr val="002060"/>
                </a:solidFill>
              </a:rPr>
              <a:t>Towards a sustainable management and protection of the </a:t>
            </a:r>
            <a:r>
              <a:rPr lang="en-US" sz="1000" dirty="0" err="1">
                <a:solidFill>
                  <a:srgbClr val="002060"/>
                </a:solidFill>
              </a:rPr>
              <a:t>Tordera</a:t>
            </a:r>
            <a:r>
              <a:rPr lang="en-US" sz="1000" dirty="0">
                <a:solidFill>
                  <a:srgbClr val="002060"/>
                </a:solidFill>
              </a:rPr>
              <a:t> Delta coast </a:t>
            </a:r>
            <a:r>
              <a:rPr lang="en-US" sz="1000" b="1" dirty="0">
                <a:solidFill>
                  <a:srgbClr val="002060"/>
                </a:solidFill>
              </a:rPr>
              <a:t>(Catalunya-M02)</a:t>
            </a:r>
          </a:p>
          <a:p>
            <a:pPr marL="171450" indent="-171450">
              <a:lnSpc>
                <a:spcPts val="1500"/>
              </a:lnSpc>
              <a:buClr>
                <a:schemeClr val="accent6">
                  <a:lumMod val="75000"/>
                </a:schemeClr>
              </a:buClr>
              <a:buSzPct val="160000"/>
              <a:buFont typeface="Arial" panose="020B0604020202020204" pitchFamily="34" charset="0"/>
              <a:buChar char="•"/>
            </a:pPr>
            <a:r>
              <a:rPr lang="en-US" sz="1000" dirty="0">
                <a:solidFill>
                  <a:srgbClr val="002060"/>
                </a:solidFill>
              </a:rPr>
              <a:t>Crete Integrated Coastal Zone Management Master Plan, Observatory implementation </a:t>
            </a:r>
            <a:r>
              <a:rPr lang="en-US" sz="1000" b="1" dirty="0">
                <a:solidFill>
                  <a:srgbClr val="002060"/>
                </a:solidFill>
              </a:rPr>
              <a:t>(DAC-M01)</a:t>
            </a:r>
          </a:p>
          <a:p>
            <a:pPr marL="171450" indent="-171450">
              <a:lnSpc>
                <a:spcPts val="1500"/>
              </a:lnSpc>
              <a:buClr>
                <a:schemeClr val="accent6">
                  <a:lumMod val="75000"/>
                </a:schemeClr>
              </a:buClr>
              <a:buSzPct val="160000"/>
              <a:buFont typeface="Arial" panose="020B0604020202020204" pitchFamily="34" charset="0"/>
              <a:buChar char="•"/>
            </a:pPr>
            <a:r>
              <a:rPr lang="en-US" sz="1000" dirty="0">
                <a:solidFill>
                  <a:srgbClr val="002060"/>
                </a:solidFill>
              </a:rPr>
              <a:t>Common Implementation of tools for enhancing the integration among ICZM, MSP, MSFD in the Puglia Region </a:t>
            </a:r>
            <a:r>
              <a:rPr lang="en-US" sz="1000" b="1" dirty="0">
                <a:solidFill>
                  <a:srgbClr val="002060"/>
                </a:solidFill>
              </a:rPr>
              <a:t>(Puglia-M01</a:t>
            </a:r>
            <a:r>
              <a:rPr lang="en-US" sz="1000" dirty="0">
                <a:solidFill>
                  <a:srgbClr val="002060"/>
                </a:solidFill>
              </a:rPr>
              <a:t>)</a:t>
            </a:r>
          </a:p>
        </p:txBody>
      </p:sp>
      <p:sp>
        <p:nvSpPr>
          <p:cNvPr id="22" name="CasellaDiTesto 21"/>
          <p:cNvSpPr txBox="1"/>
          <p:nvPr/>
        </p:nvSpPr>
        <p:spPr>
          <a:xfrm>
            <a:off x="243569" y="620688"/>
            <a:ext cx="6115905" cy="954107"/>
          </a:xfrm>
          <a:prstGeom prst="rect">
            <a:avLst/>
          </a:prstGeom>
          <a:noFill/>
        </p:spPr>
        <p:txBody>
          <a:bodyPr wrap="none" rtlCol="0">
            <a:spAutoFit/>
          </a:bodyPr>
          <a:lstStyle/>
          <a:p>
            <a:r>
              <a:rPr lang="en-GB" sz="2400" b="1" dirty="0">
                <a:solidFill>
                  <a:srgbClr val="002060"/>
                </a:solidFill>
                <a:effectLst>
                  <a:outerShdw blurRad="38100" dist="38100" dir="2700000" algn="tl">
                    <a:srgbClr val="000000">
                      <a:alpha val="43137"/>
                    </a:srgbClr>
                  </a:outerShdw>
                </a:effectLst>
              </a:rPr>
              <a:t>The JOINT ACTION PLAN </a:t>
            </a:r>
            <a:r>
              <a:rPr lang="en-GB" sz="2400" b="1" u="sng" dirty="0">
                <a:solidFill>
                  <a:srgbClr val="002060"/>
                </a:solidFill>
                <a:effectLst>
                  <a:outerShdw blurRad="38100" dist="38100" dir="2700000" algn="tl">
                    <a:srgbClr val="000000">
                      <a:alpha val="43137"/>
                    </a:srgbClr>
                  </a:outerShdw>
                </a:effectLst>
              </a:rPr>
              <a:t>infrastructural</a:t>
            </a:r>
            <a:r>
              <a:rPr lang="en-GB" sz="2400" b="1" dirty="0">
                <a:solidFill>
                  <a:srgbClr val="002060"/>
                </a:solidFill>
                <a:effectLst>
                  <a:outerShdw blurRad="38100" dist="38100" dir="2700000" algn="tl">
                    <a:srgbClr val="000000">
                      <a:alpha val="43137"/>
                    </a:srgbClr>
                  </a:outerShdw>
                </a:effectLst>
              </a:rPr>
              <a:t> part</a:t>
            </a:r>
          </a:p>
          <a:p>
            <a:r>
              <a:rPr lang="en-GB" dirty="0">
                <a:solidFill>
                  <a:srgbClr val="002060"/>
                </a:solidFill>
              </a:rPr>
              <a:t>Major Coastal Projects and Monitoring / Management projects </a:t>
            </a:r>
          </a:p>
          <a:p>
            <a:r>
              <a:rPr lang="en-GB" sz="1400" dirty="0">
                <a:solidFill>
                  <a:srgbClr val="002060"/>
                </a:solidFill>
              </a:rPr>
              <a:t>(already included in Rev_2015)</a:t>
            </a:r>
          </a:p>
        </p:txBody>
      </p:sp>
      <p:sp>
        <p:nvSpPr>
          <p:cNvPr id="23" name="CasellaDiTesto 22"/>
          <p:cNvSpPr txBox="1"/>
          <p:nvPr/>
        </p:nvSpPr>
        <p:spPr>
          <a:xfrm>
            <a:off x="7371802" y="4520817"/>
            <a:ext cx="1584176" cy="738664"/>
          </a:xfrm>
          <a:prstGeom prst="rect">
            <a:avLst/>
          </a:prstGeom>
          <a:noFill/>
        </p:spPr>
        <p:txBody>
          <a:bodyPr wrap="square" rtlCol="0">
            <a:spAutoFit/>
          </a:bodyPr>
          <a:lstStyle/>
          <a:p>
            <a:pPr algn="ctr"/>
            <a:r>
              <a:rPr lang="en-GB" sz="1400" b="1" dirty="0">
                <a:solidFill>
                  <a:srgbClr val="820000"/>
                </a:solidFill>
                <a:effectLst>
                  <a:outerShdw blurRad="38100" dist="38100" dir="2700000" algn="tl">
                    <a:srgbClr val="000000">
                      <a:alpha val="43137"/>
                    </a:srgbClr>
                  </a:outerShdw>
                </a:effectLst>
              </a:rPr>
              <a:t>about 500 M€ </a:t>
            </a:r>
          </a:p>
          <a:p>
            <a:pPr algn="ctr"/>
            <a:r>
              <a:rPr lang="en-GB" sz="1400" b="1" dirty="0">
                <a:solidFill>
                  <a:srgbClr val="820000"/>
                </a:solidFill>
                <a:effectLst>
                  <a:outerShdw blurRad="38100" dist="38100" dir="2700000" algn="tl">
                    <a:srgbClr val="000000">
                      <a:alpha val="43137"/>
                    </a:srgbClr>
                  </a:outerShdw>
                </a:effectLst>
              </a:rPr>
              <a:t>in 6-7 years </a:t>
            </a:r>
          </a:p>
          <a:p>
            <a:pPr algn="ctr"/>
            <a:r>
              <a:rPr lang="en-GB" sz="1400" b="1" dirty="0">
                <a:solidFill>
                  <a:srgbClr val="820000"/>
                </a:solidFill>
                <a:effectLst>
                  <a:outerShdw blurRad="38100" dist="38100" dir="2700000" algn="tl">
                    <a:srgbClr val="000000">
                      <a:alpha val="43137"/>
                    </a:srgbClr>
                  </a:outerShdw>
                </a:effectLst>
              </a:rPr>
              <a:t>2015-2022 </a:t>
            </a:r>
          </a:p>
        </p:txBody>
      </p:sp>
      <p:sp>
        <p:nvSpPr>
          <p:cNvPr id="24" name="Ovale 23"/>
          <p:cNvSpPr/>
          <p:nvPr/>
        </p:nvSpPr>
        <p:spPr>
          <a:xfrm>
            <a:off x="7380312" y="4404510"/>
            <a:ext cx="1584176" cy="1795639"/>
          </a:xfrm>
          <a:prstGeom prst="ellipse">
            <a:avLst/>
          </a:prstGeom>
          <a:noFill/>
          <a:ln>
            <a:solidFill>
              <a:srgbClr val="82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25" name="CasellaDiTesto 24"/>
          <p:cNvSpPr txBox="1"/>
          <p:nvPr/>
        </p:nvSpPr>
        <p:spPr>
          <a:xfrm>
            <a:off x="7380312" y="5415305"/>
            <a:ext cx="1584176" cy="738664"/>
          </a:xfrm>
          <a:prstGeom prst="rect">
            <a:avLst/>
          </a:prstGeom>
          <a:noFill/>
        </p:spPr>
        <p:txBody>
          <a:bodyPr wrap="square" rtlCol="0">
            <a:spAutoFit/>
          </a:bodyPr>
          <a:lstStyle/>
          <a:p>
            <a:pPr algn="ctr"/>
            <a:r>
              <a:rPr lang="en-GB" sz="1400" b="1" dirty="0">
                <a:solidFill>
                  <a:srgbClr val="820000"/>
                </a:solidFill>
                <a:effectLst>
                  <a:outerShdw blurRad="38100" dist="38100" dir="2700000" algn="tl">
                    <a:srgbClr val="000000">
                      <a:alpha val="43137"/>
                    </a:srgbClr>
                  </a:outerShdw>
                </a:effectLst>
              </a:rPr>
              <a:t>for coastal interventions </a:t>
            </a:r>
          </a:p>
          <a:p>
            <a:pPr algn="ctr"/>
            <a:r>
              <a:rPr lang="en-GB" sz="1400" b="1" dirty="0">
                <a:solidFill>
                  <a:srgbClr val="820000"/>
                </a:solidFill>
                <a:effectLst>
                  <a:outerShdw blurRad="38100" dist="38100" dir="2700000" algn="tl">
                    <a:srgbClr val="000000">
                      <a:alpha val="43137"/>
                    </a:srgbClr>
                  </a:outerShdw>
                </a:effectLst>
              </a:rPr>
              <a:t>1</a:t>
            </a:r>
            <a:r>
              <a:rPr lang="en-GB" sz="1400" b="1" baseline="30000" dirty="0">
                <a:solidFill>
                  <a:srgbClr val="820000"/>
                </a:solidFill>
                <a:effectLst>
                  <a:outerShdw blurRad="38100" dist="38100" dir="2700000" algn="tl">
                    <a:srgbClr val="000000">
                      <a:alpha val="43137"/>
                    </a:srgbClr>
                  </a:outerShdw>
                </a:effectLst>
              </a:rPr>
              <a:t>st</a:t>
            </a:r>
            <a:r>
              <a:rPr lang="en-GB" sz="1400" b="1" dirty="0">
                <a:solidFill>
                  <a:srgbClr val="820000"/>
                </a:solidFill>
                <a:effectLst>
                  <a:outerShdw blurRad="38100" dist="38100" dir="2700000" algn="tl">
                    <a:srgbClr val="000000">
                      <a:alpha val="43137"/>
                    </a:srgbClr>
                  </a:outerShdw>
                </a:effectLst>
              </a:rPr>
              <a:t>  phase  </a:t>
            </a:r>
          </a:p>
        </p:txBody>
      </p:sp>
      <p:sp>
        <p:nvSpPr>
          <p:cNvPr id="26" name="Rettangolo 25"/>
          <p:cNvSpPr/>
          <p:nvPr/>
        </p:nvSpPr>
        <p:spPr>
          <a:xfrm>
            <a:off x="539552" y="1631830"/>
            <a:ext cx="144016" cy="144016"/>
          </a:xfrm>
          <a:prstGeom prst="rect">
            <a:avLst/>
          </a:prstGeom>
          <a:solidFill>
            <a:schemeClr val="accent6">
              <a:lumMod val="7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27" name="Ovale 26"/>
          <p:cNvSpPr/>
          <p:nvPr/>
        </p:nvSpPr>
        <p:spPr>
          <a:xfrm>
            <a:off x="523566" y="4554001"/>
            <a:ext cx="160002" cy="159040"/>
          </a:xfrm>
          <a:prstGeom prst="ellipse">
            <a:avLst/>
          </a:prstGeom>
          <a:solidFill>
            <a:schemeClr val="accent6">
              <a:lumMod val="7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dirty="0"/>
          </a:p>
        </p:txBody>
      </p:sp>
      <p:sp>
        <p:nvSpPr>
          <p:cNvPr id="29" name="Rettangolo arrotondato 28"/>
          <p:cNvSpPr/>
          <p:nvPr/>
        </p:nvSpPr>
        <p:spPr>
          <a:xfrm>
            <a:off x="5292080" y="1831704"/>
            <a:ext cx="3634905" cy="440481"/>
          </a:xfrm>
          <a:prstGeom prst="roundRect">
            <a:avLst/>
          </a:prstGeom>
          <a:solidFill>
            <a:srgbClr val="FFC000">
              <a:alpha val="50000"/>
            </a:srgb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p>
        </p:txBody>
      </p:sp>
      <p:sp>
        <p:nvSpPr>
          <p:cNvPr id="8" name="CasellaDiTesto 7"/>
          <p:cNvSpPr txBox="1"/>
          <p:nvPr/>
        </p:nvSpPr>
        <p:spPr>
          <a:xfrm>
            <a:off x="5292081" y="1805826"/>
            <a:ext cx="3491448" cy="461665"/>
          </a:xfrm>
          <a:prstGeom prst="rect">
            <a:avLst/>
          </a:prstGeom>
          <a:noFill/>
        </p:spPr>
        <p:txBody>
          <a:bodyPr wrap="square" rtlCol="0">
            <a:spAutoFit/>
          </a:bodyPr>
          <a:lstStyle/>
          <a:p>
            <a:r>
              <a:rPr lang="en-US" sz="1200" b="1" dirty="0"/>
              <a:t>Funded, in development phase</a:t>
            </a:r>
            <a:r>
              <a:rPr lang="en-US" sz="1200" dirty="0"/>
              <a:t>: defined Master plan on coastal works, road network, town planning zones</a:t>
            </a:r>
          </a:p>
        </p:txBody>
      </p:sp>
      <p:cxnSp>
        <p:nvCxnSpPr>
          <p:cNvPr id="31" name="Connettore 1 30"/>
          <p:cNvCxnSpPr>
            <a:cxnSpLocks/>
          </p:cNvCxnSpPr>
          <p:nvPr/>
        </p:nvCxnSpPr>
        <p:spPr>
          <a:xfrm flipH="1">
            <a:off x="5141763" y="2284332"/>
            <a:ext cx="236104" cy="189042"/>
          </a:xfrm>
          <a:prstGeom prst="line">
            <a:avLst/>
          </a:prstGeom>
          <a:ln w="25400">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sp>
        <p:nvSpPr>
          <p:cNvPr id="35" name="Rettangolo arrotondato 34"/>
          <p:cNvSpPr/>
          <p:nvPr/>
        </p:nvSpPr>
        <p:spPr>
          <a:xfrm>
            <a:off x="6013364" y="2358072"/>
            <a:ext cx="2904944" cy="440921"/>
          </a:xfrm>
          <a:prstGeom prst="roundRect">
            <a:avLst/>
          </a:prstGeom>
          <a:solidFill>
            <a:srgbClr val="FFC000">
              <a:alpha val="50000"/>
            </a:srgb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CasellaDiTesto 35"/>
          <p:cNvSpPr txBox="1"/>
          <p:nvPr/>
        </p:nvSpPr>
        <p:spPr>
          <a:xfrm>
            <a:off x="6013364" y="2340225"/>
            <a:ext cx="2808640" cy="461665"/>
          </a:xfrm>
          <a:prstGeom prst="rect">
            <a:avLst/>
          </a:prstGeom>
          <a:noFill/>
        </p:spPr>
        <p:txBody>
          <a:bodyPr wrap="square" rtlCol="0">
            <a:spAutoFit/>
          </a:bodyPr>
          <a:lstStyle/>
          <a:p>
            <a:r>
              <a:rPr lang="en-US" sz="1200" b="1"/>
              <a:t>Agreement signed  </a:t>
            </a:r>
            <a:r>
              <a:rPr lang="en-US" sz="1200"/>
              <a:t>Between the Province and 7 Municipalities</a:t>
            </a:r>
          </a:p>
        </p:txBody>
      </p:sp>
      <p:cxnSp>
        <p:nvCxnSpPr>
          <p:cNvPr id="43" name="Connettore 1 42"/>
          <p:cNvCxnSpPr>
            <a:cxnSpLocks/>
            <a:stCxn id="36" idx="1"/>
          </p:cNvCxnSpPr>
          <p:nvPr/>
        </p:nvCxnSpPr>
        <p:spPr>
          <a:xfrm flipH="1">
            <a:off x="5618604" y="2571058"/>
            <a:ext cx="394760" cy="332018"/>
          </a:xfrm>
          <a:prstGeom prst="line">
            <a:avLst/>
          </a:prstGeom>
          <a:ln w="25400">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sp>
        <p:nvSpPr>
          <p:cNvPr id="46" name="Rettangolo arrotondato 45"/>
          <p:cNvSpPr/>
          <p:nvPr/>
        </p:nvSpPr>
        <p:spPr>
          <a:xfrm>
            <a:off x="6750123" y="3368339"/>
            <a:ext cx="2153510" cy="439718"/>
          </a:xfrm>
          <a:prstGeom prst="roundRect">
            <a:avLst/>
          </a:prstGeom>
          <a:solidFill>
            <a:srgbClr val="FFC000">
              <a:alpha val="50000"/>
            </a:srgb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CasellaDiTesto 46"/>
          <p:cNvSpPr txBox="1"/>
          <p:nvPr/>
        </p:nvSpPr>
        <p:spPr>
          <a:xfrm>
            <a:off x="6729731" y="3347313"/>
            <a:ext cx="2197253" cy="461665"/>
          </a:xfrm>
          <a:prstGeom prst="rect">
            <a:avLst/>
          </a:prstGeom>
          <a:noFill/>
        </p:spPr>
        <p:txBody>
          <a:bodyPr wrap="square" rtlCol="0">
            <a:spAutoFit/>
          </a:bodyPr>
          <a:lstStyle/>
          <a:p>
            <a:r>
              <a:rPr lang="en-US" sz="1200" b="1" dirty="0"/>
              <a:t>Funded Ministry &amp; Region </a:t>
            </a:r>
            <a:r>
              <a:rPr lang="en-US" sz="1200" dirty="0"/>
              <a:t> with a total of </a:t>
            </a:r>
            <a:r>
              <a:rPr lang="en-US" sz="1200" b="1" dirty="0"/>
              <a:t>20 </a:t>
            </a:r>
            <a:r>
              <a:rPr lang="en-US" sz="1200" b="1" dirty="0" err="1"/>
              <a:t>Mln</a:t>
            </a:r>
            <a:r>
              <a:rPr lang="en-US" sz="1200" b="1" dirty="0"/>
              <a:t> € </a:t>
            </a:r>
            <a:r>
              <a:rPr lang="en-US" sz="1200" dirty="0"/>
              <a:t>- Completed</a:t>
            </a:r>
          </a:p>
        </p:txBody>
      </p:sp>
      <p:cxnSp>
        <p:nvCxnSpPr>
          <p:cNvPr id="48" name="Connettore 1 47"/>
          <p:cNvCxnSpPr>
            <a:cxnSpLocks/>
          </p:cNvCxnSpPr>
          <p:nvPr/>
        </p:nvCxnSpPr>
        <p:spPr>
          <a:xfrm flipH="1">
            <a:off x="6450938" y="3481624"/>
            <a:ext cx="299185" cy="241419"/>
          </a:xfrm>
          <a:prstGeom prst="line">
            <a:avLst/>
          </a:prstGeom>
          <a:ln w="25400">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sp>
        <p:nvSpPr>
          <p:cNvPr id="53" name="Rettangolo arrotondato 52"/>
          <p:cNvSpPr/>
          <p:nvPr/>
        </p:nvSpPr>
        <p:spPr>
          <a:xfrm>
            <a:off x="5508104" y="4781025"/>
            <a:ext cx="1719450" cy="422719"/>
          </a:xfrm>
          <a:prstGeom prst="roundRect">
            <a:avLst/>
          </a:prstGeom>
          <a:solidFill>
            <a:srgbClr val="FFC000">
              <a:alpha val="50000"/>
            </a:srgb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CasellaDiTesto 53"/>
          <p:cNvSpPr txBox="1"/>
          <p:nvPr/>
        </p:nvSpPr>
        <p:spPr>
          <a:xfrm>
            <a:off x="5484680" y="4753433"/>
            <a:ext cx="1642664" cy="461665"/>
          </a:xfrm>
          <a:prstGeom prst="rect">
            <a:avLst/>
          </a:prstGeom>
          <a:noFill/>
        </p:spPr>
        <p:txBody>
          <a:bodyPr wrap="square" rtlCol="0">
            <a:spAutoFit/>
          </a:bodyPr>
          <a:lstStyle/>
          <a:p>
            <a:r>
              <a:rPr lang="en-US" sz="1200" b="1" dirty="0"/>
              <a:t>Funded by Region </a:t>
            </a:r>
            <a:r>
              <a:rPr lang="en-US" sz="1200" dirty="0"/>
              <a:t>in development phase</a:t>
            </a:r>
          </a:p>
        </p:txBody>
      </p:sp>
      <p:cxnSp>
        <p:nvCxnSpPr>
          <p:cNvPr id="55" name="Connettore 1 54"/>
          <p:cNvCxnSpPr>
            <a:cxnSpLocks/>
          </p:cNvCxnSpPr>
          <p:nvPr/>
        </p:nvCxnSpPr>
        <p:spPr>
          <a:xfrm flipH="1">
            <a:off x="6012880" y="5203744"/>
            <a:ext cx="455568" cy="184885"/>
          </a:xfrm>
          <a:prstGeom prst="line">
            <a:avLst/>
          </a:prstGeom>
          <a:ln w="25400">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cxnSp>
        <p:nvCxnSpPr>
          <p:cNvPr id="59" name="Connettore 1 58"/>
          <p:cNvCxnSpPr>
            <a:cxnSpLocks/>
          </p:cNvCxnSpPr>
          <p:nvPr/>
        </p:nvCxnSpPr>
        <p:spPr>
          <a:xfrm flipH="1">
            <a:off x="5231563" y="4886070"/>
            <a:ext cx="280230" cy="154564"/>
          </a:xfrm>
          <a:prstGeom prst="line">
            <a:avLst/>
          </a:prstGeom>
          <a:ln w="25400">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sp>
        <p:nvSpPr>
          <p:cNvPr id="32" name="Rettangolo arrotondato 34"/>
          <p:cNvSpPr/>
          <p:nvPr/>
        </p:nvSpPr>
        <p:spPr>
          <a:xfrm>
            <a:off x="6420524" y="2883768"/>
            <a:ext cx="2483109" cy="395624"/>
          </a:xfrm>
          <a:prstGeom prst="roundRect">
            <a:avLst/>
          </a:prstGeom>
          <a:solidFill>
            <a:srgbClr val="FFC000">
              <a:alpha val="50000"/>
            </a:srgb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CasellaDiTesto 37"/>
          <p:cNvSpPr txBox="1"/>
          <p:nvPr/>
        </p:nvSpPr>
        <p:spPr>
          <a:xfrm>
            <a:off x="6409144" y="2843557"/>
            <a:ext cx="2599640" cy="461665"/>
          </a:xfrm>
          <a:prstGeom prst="rect">
            <a:avLst/>
          </a:prstGeom>
          <a:noFill/>
        </p:spPr>
        <p:txBody>
          <a:bodyPr wrap="square" rtlCol="0">
            <a:spAutoFit/>
          </a:bodyPr>
          <a:lstStyle/>
          <a:p>
            <a:r>
              <a:rPr lang="en-US" sz="1200" b="1" dirty="0"/>
              <a:t>Funded by the Region </a:t>
            </a:r>
            <a:r>
              <a:rPr lang="en-US" sz="1200" dirty="0"/>
              <a:t>with a total budget of </a:t>
            </a:r>
            <a:r>
              <a:rPr lang="en-US" sz="1200" b="1" dirty="0"/>
              <a:t>4,8 </a:t>
            </a:r>
            <a:r>
              <a:rPr lang="en-US" sz="1200" b="1" dirty="0" err="1"/>
              <a:t>Mln</a:t>
            </a:r>
            <a:r>
              <a:rPr lang="en-US" sz="1200" b="1" dirty="0"/>
              <a:t> € </a:t>
            </a:r>
            <a:r>
              <a:rPr lang="en-US" sz="1200" dirty="0"/>
              <a:t>-Executive project</a:t>
            </a:r>
          </a:p>
        </p:txBody>
      </p:sp>
      <p:cxnSp>
        <p:nvCxnSpPr>
          <p:cNvPr id="60" name="Connettore 1 47"/>
          <p:cNvCxnSpPr>
            <a:cxnSpLocks/>
          </p:cNvCxnSpPr>
          <p:nvPr/>
        </p:nvCxnSpPr>
        <p:spPr>
          <a:xfrm flipH="1">
            <a:off x="6160568" y="2999846"/>
            <a:ext cx="267086" cy="205765"/>
          </a:xfrm>
          <a:prstGeom prst="line">
            <a:avLst/>
          </a:prstGeom>
          <a:ln w="25400">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sp>
        <p:nvSpPr>
          <p:cNvPr id="63" name="Rettangolo 62"/>
          <p:cNvSpPr/>
          <p:nvPr/>
        </p:nvSpPr>
        <p:spPr>
          <a:xfrm>
            <a:off x="580130" y="6165229"/>
            <a:ext cx="144016" cy="144016"/>
          </a:xfrm>
          <a:prstGeom prst="rect">
            <a:avLst/>
          </a:prstGeom>
          <a:solidFill>
            <a:srgbClr val="0000C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64" name="Ovale 63"/>
          <p:cNvSpPr/>
          <p:nvPr/>
        </p:nvSpPr>
        <p:spPr>
          <a:xfrm>
            <a:off x="572854" y="6340233"/>
            <a:ext cx="160002" cy="159040"/>
          </a:xfrm>
          <a:prstGeom prst="ellipse">
            <a:avLst/>
          </a:prstGeom>
          <a:solidFill>
            <a:srgbClr val="0000C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dirty="0"/>
          </a:p>
        </p:txBody>
      </p:sp>
      <p:sp>
        <p:nvSpPr>
          <p:cNvPr id="2" name="Rettangolo 1"/>
          <p:cNvSpPr/>
          <p:nvPr/>
        </p:nvSpPr>
        <p:spPr>
          <a:xfrm>
            <a:off x="7671754" y="1586878"/>
            <a:ext cx="1325940" cy="276999"/>
          </a:xfrm>
          <a:prstGeom prst="rect">
            <a:avLst/>
          </a:prstGeom>
        </p:spPr>
        <p:txBody>
          <a:bodyPr wrap="none">
            <a:spAutoFit/>
          </a:bodyPr>
          <a:lstStyle/>
          <a:p>
            <a:r>
              <a:rPr lang="en-US" sz="1200" b="1" dirty="0">
                <a:solidFill>
                  <a:schemeClr val="accent6">
                    <a:lumMod val="75000"/>
                  </a:schemeClr>
                </a:solidFill>
              </a:rPr>
              <a:t>updates end 2016</a:t>
            </a:r>
            <a:endParaRPr lang="it-IT" sz="1200" b="1" dirty="0"/>
          </a:p>
        </p:txBody>
      </p:sp>
      <p:sp>
        <p:nvSpPr>
          <p:cNvPr id="40" name="Rettangolo 39"/>
          <p:cNvSpPr/>
          <p:nvPr/>
        </p:nvSpPr>
        <p:spPr>
          <a:xfrm>
            <a:off x="6833986" y="622429"/>
            <a:ext cx="1656184" cy="646331"/>
          </a:xfrm>
          <a:prstGeom prst="rect">
            <a:avLst/>
          </a:prstGeom>
          <a:noFill/>
          <a:ln>
            <a:solidFill>
              <a:schemeClr val="accent1"/>
            </a:solidFill>
          </a:ln>
        </p:spPr>
        <p:txBody>
          <a:bodyPr wrap="square">
            <a:spAutoFit/>
          </a:bodyPr>
          <a:lstStyle/>
          <a:p>
            <a:pPr algn="ctr"/>
            <a:r>
              <a:rPr lang="en-US" b="1" dirty="0">
                <a:solidFill>
                  <a:srgbClr val="002060"/>
                </a:solidFill>
              </a:rPr>
              <a:t>JAP - Strategic Theme 4</a:t>
            </a:r>
            <a:endParaRPr lang="en-US" b="1" dirty="0">
              <a:solidFill>
                <a:srgbClr val="0070C0"/>
              </a:solidFill>
            </a:endParaRPr>
          </a:p>
        </p:txBody>
      </p:sp>
      <p:sp>
        <p:nvSpPr>
          <p:cNvPr id="41" name="Freccia a destra 40"/>
          <p:cNvSpPr/>
          <p:nvPr/>
        </p:nvSpPr>
        <p:spPr>
          <a:xfrm>
            <a:off x="6243947" y="728131"/>
            <a:ext cx="344277" cy="32460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Tree>
    <p:extLst>
      <p:ext uri="{BB962C8B-B14F-4D97-AF65-F5344CB8AC3E}">
        <p14:creationId xmlns:p14="http://schemas.microsoft.com/office/powerpoint/2010/main" val="10710636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2"/>
                                        </p:tgtEl>
                                        <p:attrNameLst>
                                          <p:attrName>style.visibility</p:attrName>
                                        </p:attrNameLst>
                                      </p:cBhvr>
                                      <p:to>
                                        <p:strVal val="visible"/>
                                      </p:to>
                                    </p:set>
                                    <p:animEffect transition="in" filter="fade">
                                      <p:cBhvr>
                                        <p:cTn id="7" dur="500"/>
                                        <p:tgtEl>
                                          <p:spTgt spid="6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3"/>
                                        </p:tgtEl>
                                        <p:attrNameLst>
                                          <p:attrName>style.visibility</p:attrName>
                                        </p:attrNameLst>
                                      </p:cBhvr>
                                      <p:to>
                                        <p:strVal val="visible"/>
                                      </p:to>
                                    </p:set>
                                    <p:animEffect transition="in" filter="fade">
                                      <p:cBhvr>
                                        <p:cTn id="10" dur="500"/>
                                        <p:tgtEl>
                                          <p:spTgt spid="63"/>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64"/>
                                        </p:tgtEl>
                                        <p:attrNameLst>
                                          <p:attrName>style.visibility</p:attrName>
                                        </p:attrNameLst>
                                      </p:cBhvr>
                                      <p:to>
                                        <p:strVal val="visible"/>
                                      </p:to>
                                    </p:set>
                                    <p:animEffect transition="in" filter="fade">
                                      <p:cBhvr>
                                        <p:cTn id="13" dur="500"/>
                                        <p:tgtEl>
                                          <p:spTgt spid="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 grpId="0" animBg="1"/>
      <p:bldP spid="63" grpId="0" animBg="1"/>
      <p:bldP spid="64"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Users\marasmi_c\Desktop\mississippi-gulf-coast-nature-tourism-travel-ecowanderlust.jpg"/>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b="15227"/>
          <a:stretch/>
        </p:blipFill>
        <p:spPr bwMode="auto">
          <a:xfrm>
            <a:off x="763023" y="1988840"/>
            <a:ext cx="4464496" cy="2523113"/>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sp>
        <p:nvSpPr>
          <p:cNvPr id="5" name="CasellaDiTesto 4"/>
          <p:cNvSpPr txBox="1"/>
          <p:nvPr/>
        </p:nvSpPr>
        <p:spPr>
          <a:xfrm>
            <a:off x="655519" y="4725144"/>
            <a:ext cx="4572000" cy="923330"/>
          </a:xfrm>
          <a:prstGeom prst="rect">
            <a:avLst/>
          </a:prstGeom>
          <a:noFill/>
        </p:spPr>
        <p:txBody>
          <a:bodyPr wrap="square" rtlCol="0">
            <a:spAutoFit/>
          </a:bodyPr>
          <a:lstStyle/>
          <a:p>
            <a:r>
              <a:rPr lang="en-US" b="1" dirty="0">
                <a:solidFill>
                  <a:srgbClr val="002060"/>
                </a:solidFill>
              </a:rPr>
              <a:t>Modular Project: </a:t>
            </a:r>
            <a:r>
              <a:rPr lang="en-US" dirty="0">
                <a:solidFill>
                  <a:srgbClr val="002060"/>
                </a:solidFill>
              </a:rPr>
              <a:t>M1+M2 (Studying + Testing)</a:t>
            </a:r>
            <a:endParaRPr lang="en-US" b="1" dirty="0">
              <a:solidFill>
                <a:srgbClr val="002060"/>
              </a:solidFill>
            </a:endParaRPr>
          </a:p>
          <a:p>
            <a:r>
              <a:rPr lang="en-US" b="1" dirty="0">
                <a:solidFill>
                  <a:srgbClr val="002060"/>
                </a:solidFill>
              </a:rPr>
              <a:t>Duration</a:t>
            </a:r>
            <a:r>
              <a:rPr lang="en-US" dirty="0">
                <a:solidFill>
                  <a:srgbClr val="002060"/>
                </a:solidFill>
              </a:rPr>
              <a:t>: November 2016 &gt; October 2019</a:t>
            </a:r>
          </a:p>
          <a:p>
            <a:r>
              <a:rPr lang="en-US" b="1" dirty="0">
                <a:solidFill>
                  <a:srgbClr val="002060"/>
                </a:solidFill>
              </a:rPr>
              <a:t>Budget</a:t>
            </a:r>
            <a:r>
              <a:rPr lang="en-US" dirty="0">
                <a:solidFill>
                  <a:srgbClr val="002060"/>
                </a:solidFill>
              </a:rPr>
              <a:t>: 3 Millions €</a:t>
            </a:r>
          </a:p>
        </p:txBody>
      </p:sp>
      <p:pic>
        <p:nvPicPr>
          <p:cNvPr id="6" name="Immagine 5"/>
          <p:cNvPicPr>
            <a:picLocks noChangeAspect="1"/>
          </p:cNvPicPr>
          <p:nvPr/>
        </p:nvPicPr>
        <p:blipFill>
          <a:blip r:embed="rId3">
            <a:lum contrast="25000"/>
          </a:blip>
          <a:stretch>
            <a:fillRect/>
          </a:stretch>
        </p:blipFill>
        <p:spPr>
          <a:xfrm>
            <a:off x="5638800" y="1844824"/>
            <a:ext cx="3314469" cy="4419600"/>
          </a:xfrm>
          <a:prstGeom prst="roundRect">
            <a:avLst>
              <a:gd name="adj" fmla="val 8594"/>
            </a:avLst>
          </a:prstGeom>
          <a:solidFill>
            <a:srgbClr val="FFFFFF">
              <a:shade val="85000"/>
            </a:srgbClr>
          </a:solidFill>
          <a:ln>
            <a:noFill/>
          </a:ln>
          <a:effectLst>
            <a:outerShdw blurRad="50800" dist="38100" dir="2700000" algn="tl" rotWithShape="0">
              <a:prstClr val="black">
                <a:alpha val="40000"/>
              </a:prstClr>
            </a:outerShdw>
            <a:reflection blurRad="12700" stA="38000" endPos="28000" dist="5000" dir="5400000" sy="-100000" algn="bl" rotWithShape="0"/>
          </a:effectLst>
        </p:spPr>
      </p:pic>
      <p:pic>
        <p:nvPicPr>
          <p:cNvPr id="11"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23528" y="829216"/>
            <a:ext cx="2077529" cy="84937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pic>
      <p:sp>
        <p:nvSpPr>
          <p:cNvPr id="12" name="CasellaDiTesto 11"/>
          <p:cNvSpPr txBox="1"/>
          <p:nvPr/>
        </p:nvSpPr>
        <p:spPr>
          <a:xfrm>
            <a:off x="2432780" y="783050"/>
            <a:ext cx="6685524" cy="1015663"/>
          </a:xfrm>
          <a:prstGeom prst="rect">
            <a:avLst/>
          </a:prstGeom>
          <a:noFill/>
        </p:spPr>
        <p:txBody>
          <a:bodyPr wrap="square" rtlCol="0">
            <a:spAutoFit/>
          </a:bodyPr>
          <a:lstStyle/>
          <a:p>
            <a:r>
              <a:rPr lang="en-US" dirty="0">
                <a:solidFill>
                  <a:srgbClr val="002060"/>
                </a:solidFill>
              </a:rPr>
              <a:t>Promoting the </a:t>
            </a:r>
            <a:r>
              <a:rPr lang="en-US" b="1" dirty="0">
                <a:solidFill>
                  <a:srgbClr val="002060"/>
                </a:solidFill>
              </a:rPr>
              <a:t>co-evolution </a:t>
            </a:r>
            <a:r>
              <a:rPr lang="en-US" dirty="0">
                <a:solidFill>
                  <a:srgbClr val="002060"/>
                </a:solidFill>
              </a:rPr>
              <a:t>of </a:t>
            </a:r>
            <a:r>
              <a:rPr lang="en-US" b="1" dirty="0">
                <a:solidFill>
                  <a:srgbClr val="002060"/>
                </a:solidFill>
              </a:rPr>
              <a:t>human activities</a:t>
            </a:r>
            <a:r>
              <a:rPr lang="en-US" dirty="0">
                <a:solidFill>
                  <a:srgbClr val="002060"/>
                </a:solidFill>
              </a:rPr>
              <a:t> and </a:t>
            </a:r>
            <a:r>
              <a:rPr lang="en-US" b="1" dirty="0">
                <a:solidFill>
                  <a:srgbClr val="002060"/>
                </a:solidFill>
              </a:rPr>
              <a:t>natural systems</a:t>
            </a:r>
          </a:p>
          <a:p>
            <a:r>
              <a:rPr lang="en-US" dirty="0">
                <a:solidFill>
                  <a:srgbClr val="002060"/>
                </a:solidFill>
              </a:rPr>
              <a:t>for the development of sustainable coastal and maritime tourism in the Mediterranean</a:t>
            </a:r>
            <a:endParaRPr lang="it-IT" dirty="0">
              <a:solidFill>
                <a:srgbClr val="002060"/>
              </a:solidFill>
            </a:endParaRPr>
          </a:p>
        </p:txBody>
      </p:sp>
      <p:sp>
        <p:nvSpPr>
          <p:cNvPr id="14" name="CasellaDiTesto 13"/>
          <p:cNvSpPr txBox="1"/>
          <p:nvPr/>
        </p:nvSpPr>
        <p:spPr>
          <a:xfrm>
            <a:off x="628742" y="5712894"/>
            <a:ext cx="2925825" cy="923330"/>
          </a:xfrm>
          <a:prstGeom prst="rect">
            <a:avLst/>
          </a:prstGeom>
          <a:noFill/>
        </p:spPr>
        <p:txBody>
          <a:bodyPr wrap="square" rtlCol="0">
            <a:spAutoFit/>
          </a:bodyPr>
          <a:lstStyle/>
          <a:p>
            <a:r>
              <a:rPr lang="en-US" b="1" dirty="0">
                <a:solidFill>
                  <a:srgbClr val="002060"/>
                </a:solidFill>
                <a:effectLst>
                  <a:outerShdw blurRad="38100" dist="38100" dir="2700000" algn="tl">
                    <a:srgbClr val="000000">
                      <a:alpha val="43137"/>
                    </a:srgbClr>
                  </a:outerShdw>
                </a:effectLst>
                <a:highlight>
                  <a:srgbClr val="00FFFF"/>
                </a:highlight>
              </a:rPr>
              <a:t>WP1</a:t>
            </a:r>
            <a:r>
              <a:rPr lang="en-US" b="1" dirty="0">
                <a:solidFill>
                  <a:srgbClr val="002060"/>
                </a:solidFill>
              </a:rPr>
              <a:t> Management: </a:t>
            </a:r>
            <a:r>
              <a:rPr lang="en-US" dirty="0">
                <a:solidFill>
                  <a:srgbClr val="002060"/>
                </a:solidFill>
              </a:rPr>
              <a:t>REMTH</a:t>
            </a:r>
          </a:p>
          <a:p>
            <a:r>
              <a:rPr lang="en-US" b="1" dirty="0">
                <a:solidFill>
                  <a:srgbClr val="002060"/>
                </a:solidFill>
                <a:effectLst>
                  <a:outerShdw blurRad="38100" dist="38100" dir="2700000" algn="tl">
                    <a:srgbClr val="000000">
                      <a:alpha val="43137"/>
                    </a:srgbClr>
                  </a:outerShdw>
                </a:effectLst>
                <a:highlight>
                  <a:srgbClr val="C1C9FB"/>
                </a:highlight>
              </a:rPr>
              <a:t>WP2</a:t>
            </a:r>
            <a:r>
              <a:rPr lang="en-US" b="1" dirty="0">
                <a:solidFill>
                  <a:srgbClr val="002060"/>
                </a:solidFill>
              </a:rPr>
              <a:t> Communication: </a:t>
            </a:r>
            <a:r>
              <a:rPr lang="en-US" dirty="0">
                <a:solidFill>
                  <a:srgbClr val="002060"/>
                </a:solidFill>
              </a:rPr>
              <a:t>CPMR</a:t>
            </a:r>
          </a:p>
          <a:p>
            <a:r>
              <a:rPr lang="en-US" b="1" dirty="0">
                <a:solidFill>
                  <a:srgbClr val="002060"/>
                </a:solidFill>
                <a:effectLst>
                  <a:outerShdw blurRad="38100" dist="38100" dir="2700000" algn="tl">
                    <a:srgbClr val="000000">
                      <a:alpha val="43137"/>
                    </a:srgbClr>
                  </a:outerShdw>
                </a:effectLst>
                <a:highlight>
                  <a:srgbClr val="FF99CC"/>
                </a:highlight>
              </a:rPr>
              <a:t>WP3</a:t>
            </a:r>
            <a:r>
              <a:rPr lang="en-US" b="1" dirty="0">
                <a:solidFill>
                  <a:srgbClr val="002060"/>
                </a:solidFill>
              </a:rPr>
              <a:t> Studying</a:t>
            </a:r>
            <a:r>
              <a:rPr lang="en-US" dirty="0">
                <a:solidFill>
                  <a:srgbClr val="002060"/>
                </a:solidFill>
              </a:rPr>
              <a:t>: ISMAR-CNR</a:t>
            </a:r>
          </a:p>
        </p:txBody>
      </p:sp>
      <p:pic>
        <p:nvPicPr>
          <p:cNvPr id="15" name="Image 1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748464" y="6455518"/>
            <a:ext cx="285850" cy="285850"/>
          </a:xfrm>
          <a:prstGeom prst="rect">
            <a:avLst/>
          </a:prstGeom>
        </p:spPr>
      </p:pic>
      <p:sp>
        <p:nvSpPr>
          <p:cNvPr id="16" name="CasellaDiTesto 15"/>
          <p:cNvSpPr txBox="1"/>
          <p:nvPr/>
        </p:nvSpPr>
        <p:spPr>
          <a:xfrm>
            <a:off x="3468607" y="5992822"/>
            <a:ext cx="2925825" cy="646331"/>
          </a:xfrm>
          <a:prstGeom prst="rect">
            <a:avLst/>
          </a:prstGeom>
          <a:noFill/>
        </p:spPr>
        <p:txBody>
          <a:bodyPr wrap="square" rtlCol="0">
            <a:spAutoFit/>
          </a:bodyPr>
          <a:lstStyle/>
          <a:p>
            <a:r>
              <a:rPr lang="en-US" b="1" dirty="0">
                <a:solidFill>
                  <a:srgbClr val="002060"/>
                </a:solidFill>
                <a:effectLst>
                  <a:outerShdw blurRad="38100" dist="38100" dir="2700000" algn="tl">
                    <a:srgbClr val="000000">
                      <a:alpha val="43137"/>
                    </a:srgbClr>
                  </a:outerShdw>
                </a:effectLst>
                <a:highlight>
                  <a:srgbClr val="9FF7B6"/>
                </a:highlight>
              </a:rPr>
              <a:t>WP4</a:t>
            </a:r>
            <a:r>
              <a:rPr lang="en-US" b="1" dirty="0">
                <a:solidFill>
                  <a:srgbClr val="002060"/>
                </a:solidFill>
              </a:rPr>
              <a:t> Testing: </a:t>
            </a:r>
            <a:r>
              <a:rPr lang="en-US" dirty="0">
                <a:solidFill>
                  <a:srgbClr val="002060"/>
                </a:solidFill>
              </a:rPr>
              <a:t>RER</a:t>
            </a:r>
          </a:p>
          <a:p>
            <a:r>
              <a:rPr lang="en-US" b="1" dirty="0">
                <a:solidFill>
                  <a:srgbClr val="002060"/>
                </a:solidFill>
                <a:effectLst>
                  <a:outerShdw blurRad="38100" dist="38100" dir="2700000" algn="tl">
                    <a:srgbClr val="000000">
                      <a:alpha val="43137"/>
                    </a:srgbClr>
                  </a:outerShdw>
                </a:effectLst>
                <a:highlight>
                  <a:srgbClr val="008080"/>
                </a:highlight>
              </a:rPr>
              <a:t>WP5</a:t>
            </a:r>
            <a:r>
              <a:rPr lang="en-US" b="1" dirty="0">
                <a:solidFill>
                  <a:srgbClr val="002060"/>
                </a:solidFill>
              </a:rPr>
              <a:t> Transferring: </a:t>
            </a:r>
            <a:r>
              <a:rPr lang="en-US" dirty="0">
                <a:solidFill>
                  <a:srgbClr val="002060"/>
                </a:solidFill>
              </a:rPr>
              <a:t>PAP/RAC</a:t>
            </a:r>
          </a:p>
        </p:txBody>
      </p:sp>
      <p:sp>
        <p:nvSpPr>
          <p:cNvPr id="10" name="CasellaDiTesto 9"/>
          <p:cNvSpPr txBox="1"/>
          <p:nvPr/>
        </p:nvSpPr>
        <p:spPr>
          <a:xfrm rot="16200000">
            <a:off x="-1969711" y="3571237"/>
            <a:ext cx="4387189" cy="646331"/>
          </a:xfrm>
          <a:prstGeom prst="rect">
            <a:avLst/>
          </a:prstGeom>
          <a:solidFill>
            <a:schemeClr val="accent6">
              <a:lumMod val="40000"/>
              <a:lumOff val="60000"/>
            </a:schemeClr>
          </a:solidFill>
        </p:spPr>
        <p:txBody>
          <a:bodyPr wrap="square" rtlCol="0">
            <a:spAutoFit/>
          </a:bodyPr>
          <a:lstStyle/>
          <a:p>
            <a:r>
              <a:rPr lang="en-US" sz="3600" b="1" dirty="0">
                <a:ln w="22225">
                  <a:solidFill>
                    <a:schemeClr val="tx2"/>
                  </a:solidFill>
                  <a:prstDash val="solid"/>
                </a:ln>
                <a:solidFill>
                  <a:srgbClr val="FFFF00"/>
                </a:solidFill>
                <a:effectLst>
                  <a:outerShdw blurRad="38100" dist="38100" dir="2700000" algn="tl">
                    <a:srgbClr val="000000">
                      <a:alpha val="43137"/>
                    </a:srgbClr>
                  </a:outerShdw>
                </a:effectLst>
              </a:rPr>
              <a:t>Transnational project</a:t>
            </a:r>
          </a:p>
        </p:txBody>
      </p:sp>
      <p:sp>
        <p:nvSpPr>
          <p:cNvPr id="3" name="CasellaDiTesto 2"/>
          <p:cNvSpPr txBox="1"/>
          <p:nvPr/>
        </p:nvSpPr>
        <p:spPr>
          <a:xfrm>
            <a:off x="5292080" y="2007312"/>
            <a:ext cx="432048" cy="369332"/>
          </a:xfrm>
          <a:prstGeom prst="rect">
            <a:avLst/>
          </a:prstGeom>
          <a:noFill/>
        </p:spPr>
        <p:txBody>
          <a:bodyPr wrap="square" rtlCol="0">
            <a:spAutoFit/>
          </a:bodyPr>
          <a:lstStyle/>
          <a:p>
            <a:r>
              <a:rPr lang="it-IT" b="1" dirty="0">
                <a:solidFill>
                  <a:srgbClr val="002060"/>
                </a:solidFill>
              </a:rPr>
              <a:t>12</a:t>
            </a:r>
          </a:p>
        </p:txBody>
      </p:sp>
      <p:sp>
        <p:nvSpPr>
          <p:cNvPr id="13" name="CasellaDiTesto 12"/>
          <p:cNvSpPr txBox="1"/>
          <p:nvPr/>
        </p:nvSpPr>
        <p:spPr>
          <a:xfrm>
            <a:off x="5377408" y="4758364"/>
            <a:ext cx="346720" cy="369332"/>
          </a:xfrm>
          <a:prstGeom prst="rect">
            <a:avLst/>
          </a:prstGeom>
          <a:noFill/>
        </p:spPr>
        <p:txBody>
          <a:bodyPr wrap="square" rtlCol="0">
            <a:spAutoFit/>
          </a:bodyPr>
          <a:lstStyle/>
          <a:p>
            <a:r>
              <a:rPr lang="it-IT" b="1" dirty="0">
                <a:solidFill>
                  <a:srgbClr val="002060"/>
                </a:solidFill>
              </a:rPr>
              <a:t>6</a:t>
            </a:r>
          </a:p>
        </p:txBody>
      </p:sp>
    </p:spTree>
    <p:extLst>
      <p:ext uri="{BB962C8B-B14F-4D97-AF65-F5344CB8AC3E}">
        <p14:creationId xmlns:p14="http://schemas.microsoft.com/office/powerpoint/2010/main" val="255851891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 name="Image 1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748464" y="6455518"/>
            <a:ext cx="285850" cy="285850"/>
          </a:xfrm>
          <a:prstGeom prst="rect">
            <a:avLst/>
          </a:prstGeom>
        </p:spPr>
      </p:pic>
      <p:sp>
        <p:nvSpPr>
          <p:cNvPr id="29" name="CasellaDiTesto 28"/>
          <p:cNvSpPr txBox="1"/>
          <p:nvPr/>
        </p:nvSpPr>
        <p:spPr>
          <a:xfrm rot="16200000">
            <a:off x="-541352" y="2565971"/>
            <a:ext cx="2451326" cy="646331"/>
          </a:xfrm>
          <a:prstGeom prst="rect">
            <a:avLst/>
          </a:prstGeom>
          <a:ln/>
        </p:spPr>
        <p:style>
          <a:lnRef idx="1">
            <a:schemeClr val="accent1"/>
          </a:lnRef>
          <a:fillRef idx="2">
            <a:schemeClr val="accent1"/>
          </a:fillRef>
          <a:effectRef idx="1">
            <a:schemeClr val="accent1"/>
          </a:effectRef>
          <a:fontRef idx="minor">
            <a:schemeClr val="dk1"/>
          </a:fontRef>
        </p:style>
        <p:txBody>
          <a:bodyPr wrap="square" rtlCol="0">
            <a:spAutoFit/>
          </a:bodyPr>
          <a:lstStyle/>
          <a:p>
            <a:pPr algn="ctr"/>
            <a:r>
              <a:rPr lang="en-GB"/>
              <a:t>Mediterranean scale analysis</a:t>
            </a:r>
          </a:p>
        </p:txBody>
      </p:sp>
      <p:sp>
        <p:nvSpPr>
          <p:cNvPr id="30" name="CasellaDiTesto 29"/>
          <p:cNvSpPr txBox="1"/>
          <p:nvPr/>
        </p:nvSpPr>
        <p:spPr>
          <a:xfrm rot="16200000">
            <a:off x="-249561" y="5487319"/>
            <a:ext cx="1857238" cy="646331"/>
          </a:xfrm>
          <a:prstGeom prst="rect">
            <a:avLst/>
          </a:prstGeom>
          <a:ln/>
        </p:spPr>
        <p:style>
          <a:lnRef idx="1">
            <a:schemeClr val="accent3"/>
          </a:lnRef>
          <a:fillRef idx="2">
            <a:schemeClr val="accent3"/>
          </a:fillRef>
          <a:effectRef idx="1">
            <a:schemeClr val="accent3"/>
          </a:effectRef>
          <a:fontRef idx="minor">
            <a:schemeClr val="dk1"/>
          </a:fontRef>
        </p:style>
        <p:txBody>
          <a:bodyPr wrap="square" rtlCol="0">
            <a:spAutoFit/>
          </a:bodyPr>
          <a:lstStyle/>
          <a:p>
            <a:pPr algn="ctr"/>
            <a:r>
              <a:rPr lang="en-GB" dirty="0"/>
              <a:t>Pilot Areas scale analysis</a:t>
            </a:r>
          </a:p>
        </p:txBody>
      </p:sp>
      <p:sp>
        <p:nvSpPr>
          <p:cNvPr id="31" name="CasellaDiTesto 30"/>
          <p:cNvSpPr txBox="1"/>
          <p:nvPr/>
        </p:nvSpPr>
        <p:spPr>
          <a:xfrm>
            <a:off x="1305406" y="6444983"/>
            <a:ext cx="6552728" cy="290721"/>
          </a:xfrm>
          <a:prstGeom prst="rect">
            <a:avLst/>
          </a:prstGeom>
          <a:ln/>
        </p:spPr>
        <p:style>
          <a:lnRef idx="1">
            <a:schemeClr val="accent3"/>
          </a:lnRef>
          <a:fillRef idx="2">
            <a:schemeClr val="accent3"/>
          </a:fillRef>
          <a:effectRef idx="1">
            <a:schemeClr val="accent3"/>
          </a:effectRef>
          <a:fontRef idx="minor">
            <a:schemeClr val="dk1"/>
          </a:fontRef>
        </p:style>
        <p:txBody>
          <a:bodyPr wrap="square" rtlCol="0">
            <a:spAutoFit/>
          </a:bodyPr>
          <a:lstStyle/>
          <a:p>
            <a:pPr>
              <a:lnSpc>
                <a:spcPts val="1500"/>
              </a:lnSpc>
            </a:pPr>
            <a:r>
              <a:rPr lang="en-GB" sz="1600" b="1" dirty="0"/>
              <a:t>Tourism-driven strategic planning </a:t>
            </a:r>
            <a:r>
              <a:rPr lang="en-GB" sz="1600" dirty="0"/>
              <a:t>on Pilot Areas (IUAV) – </a:t>
            </a:r>
            <a:r>
              <a:rPr lang="en-GB" sz="1600" b="1" dirty="0"/>
              <a:t>Guidelines</a:t>
            </a:r>
          </a:p>
        </p:txBody>
      </p:sp>
      <p:grpSp>
        <p:nvGrpSpPr>
          <p:cNvPr id="32" name="Gruppo 31"/>
          <p:cNvGrpSpPr/>
          <p:nvPr/>
        </p:nvGrpSpPr>
        <p:grpSpPr>
          <a:xfrm>
            <a:off x="1302450" y="4980526"/>
            <a:ext cx="6552728" cy="652736"/>
            <a:chOff x="1302450" y="4980526"/>
            <a:chExt cx="6552728" cy="652736"/>
          </a:xfrm>
        </p:grpSpPr>
        <p:sp>
          <p:nvSpPr>
            <p:cNvPr id="33" name="CasellaDiTesto 32"/>
            <p:cNvSpPr txBox="1"/>
            <p:nvPr/>
          </p:nvSpPr>
          <p:spPr>
            <a:xfrm>
              <a:off x="1306785" y="4980526"/>
              <a:ext cx="6548393" cy="284693"/>
            </a:xfrm>
            <a:prstGeom prst="rect">
              <a:avLst/>
            </a:prstGeom>
            <a:ln/>
          </p:spPr>
          <p:style>
            <a:lnRef idx="1">
              <a:schemeClr val="accent3"/>
            </a:lnRef>
            <a:fillRef idx="2">
              <a:schemeClr val="accent3"/>
            </a:fillRef>
            <a:effectRef idx="1">
              <a:schemeClr val="accent3"/>
            </a:effectRef>
            <a:fontRef idx="minor">
              <a:schemeClr val="dk1"/>
            </a:fontRef>
          </p:style>
          <p:txBody>
            <a:bodyPr wrap="square" rtlCol="0">
              <a:spAutoFit/>
            </a:bodyPr>
            <a:lstStyle/>
            <a:p>
              <a:pPr>
                <a:lnSpc>
                  <a:spcPts val="1500"/>
                </a:lnSpc>
              </a:pPr>
              <a:r>
                <a:rPr lang="en-GB" sz="1600" b="1" dirty="0"/>
                <a:t>Threats</a:t>
              </a:r>
              <a:r>
                <a:rPr lang="en-GB" sz="1600" dirty="0"/>
                <a:t> for sustainable co-evolution in Pilot Areas (REMTH) </a:t>
              </a:r>
            </a:p>
          </p:txBody>
        </p:sp>
        <p:sp>
          <p:nvSpPr>
            <p:cNvPr id="34" name="CasellaDiTesto 33"/>
            <p:cNvSpPr txBox="1"/>
            <p:nvPr/>
          </p:nvSpPr>
          <p:spPr>
            <a:xfrm>
              <a:off x="1302450" y="5342541"/>
              <a:ext cx="6552728" cy="290721"/>
            </a:xfrm>
            <a:prstGeom prst="rect">
              <a:avLst/>
            </a:prstGeom>
            <a:ln/>
          </p:spPr>
          <p:style>
            <a:lnRef idx="1">
              <a:schemeClr val="accent3"/>
            </a:lnRef>
            <a:fillRef idx="2">
              <a:schemeClr val="accent3"/>
            </a:fillRef>
            <a:effectRef idx="1">
              <a:schemeClr val="accent3"/>
            </a:effectRef>
            <a:fontRef idx="minor">
              <a:schemeClr val="dk1"/>
            </a:fontRef>
          </p:style>
          <p:txBody>
            <a:bodyPr wrap="square" rtlCol="0">
              <a:spAutoFit/>
            </a:bodyPr>
            <a:lstStyle/>
            <a:p>
              <a:pPr>
                <a:lnSpc>
                  <a:spcPts val="1500"/>
                </a:lnSpc>
              </a:pPr>
              <a:r>
                <a:rPr lang="en-GB" sz="1600" b="1" dirty="0"/>
                <a:t>Enabling factors </a:t>
              </a:r>
              <a:r>
                <a:rPr lang="en-GB" sz="1600" dirty="0"/>
                <a:t>for sustainable co-evolution in Pilot Areas (REMTH) </a:t>
              </a:r>
            </a:p>
          </p:txBody>
        </p:sp>
      </p:grpSp>
      <p:grpSp>
        <p:nvGrpSpPr>
          <p:cNvPr id="35" name="Gruppo 34"/>
          <p:cNvGrpSpPr/>
          <p:nvPr/>
        </p:nvGrpSpPr>
        <p:grpSpPr>
          <a:xfrm>
            <a:off x="1310804" y="5708470"/>
            <a:ext cx="6544374" cy="668647"/>
            <a:chOff x="1310804" y="5708470"/>
            <a:chExt cx="6544374" cy="668647"/>
          </a:xfrm>
        </p:grpSpPr>
        <p:sp>
          <p:nvSpPr>
            <p:cNvPr id="36" name="CasellaDiTesto 35"/>
            <p:cNvSpPr txBox="1"/>
            <p:nvPr/>
          </p:nvSpPr>
          <p:spPr>
            <a:xfrm>
              <a:off x="1310804" y="5708470"/>
              <a:ext cx="6544339" cy="287847"/>
            </a:xfrm>
            <a:prstGeom prst="rect">
              <a:avLst/>
            </a:prstGeom>
            <a:ln/>
          </p:spPr>
          <p:style>
            <a:lnRef idx="1">
              <a:schemeClr val="accent1"/>
            </a:lnRef>
            <a:fillRef idx="2">
              <a:schemeClr val="accent1"/>
            </a:fillRef>
            <a:effectRef idx="1">
              <a:schemeClr val="accent1"/>
            </a:effectRef>
            <a:fontRef idx="minor">
              <a:schemeClr val="dk1"/>
            </a:fontRef>
          </p:style>
          <p:txBody>
            <a:bodyPr wrap="square" rtlCol="0">
              <a:spAutoFit/>
            </a:bodyPr>
            <a:lstStyle>
              <a:defPPr>
                <a:defRPr lang="en-US"/>
              </a:defPPr>
              <a:lvl1pPr algn="ctr">
                <a:lnSpc>
                  <a:spcPts val="1500"/>
                </a:lnSpc>
                <a:defRPr sz="1600"/>
              </a:lvl1pPr>
            </a:lstStyle>
            <a:p>
              <a:pPr algn="l"/>
              <a:r>
                <a:rPr lang="en-GB" b="1" dirty="0"/>
                <a:t>Tourism sustainability </a:t>
              </a:r>
              <a:r>
                <a:rPr lang="en-GB" dirty="0"/>
                <a:t>indicators in the Med (UOT) </a:t>
              </a:r>
            </a:p>
          </p:txBody>
        </p:sp>
        <p:sp>
          <p:nvSpPr>
            <p:cNvPr id="37" name="CasellaDiTesto 36"/>
            <p:cNvSpPr txBox="1"/>
            <p:nvPr/>
          </p:nvSpPr>
          <p:spPr>
            <a:xfrm>
              <a:off x="1310839" y="6089270"/>
              <a:ext cx="6544339" cy="287847"/>
            </a:xfrm>
            <a:prstGeom prst="rect">
              <a:avLst/>
            </a:prstGeom>
            <a:ln/>
          </p:spPr>
          <p:style>
            <a:lnRef idx="1">
              <a:schemeClr val="accent3"/>
            </a:lnRef>
            <a:fillRef idx="2">
              <a:schemeClr val="accent3"/>
            </a:fillRef>
            <a:effectRef idx="1">
              <a:schemeClr val="accent3"/>
            </a:effectRef>
            <a:fontRef idx="minor">
              <a:schemeClr val="dk1"/>
            </a:fontRef>
          </p:style>
          <p:txBody>
            <a:bodyPr wrap="square" rtlCol="0">
              <a:spAutoFit/>
            </a:bodyPr>
            <a:lstStyle/>
            <a:p>
              <a:pPr>
                <a:lnSpc>
                  <a:spcPts val="1500"/>
                </a:lnSpc>
              </a:pPr>
              <a:r>
                <a:rPr lang="en-GB" sz="1600" b="1" dirty="0"/>
                <a:t>Sustainability indicators </a:t>
              </a:r>
              <a:r>
                <a:rPr lang="en-GB" sz="1600" dirty="0"/>
                <a:t>and their application in Pilot Areas (UOT) </a:t>
              </a:r>
            </a:p>
          </p:txBody>
        </p:sp>
      </p:grpSp>
      <p:grpSp>
        <p:nvGrpSpPr>
          <p:cNvPr id="38" name="Gruppo 37"/>
          <p:cNvGrpSpPr/>
          <p:nvPr/>
        </p:nvGrpSpPr>
        <p:grpSpPr>
          <a:xfrm>
            <a:off x="1295400" y="1420257"/>
            <a:ext cx="7661170" cy="1504687"/>
            <a:chOff x="1295400" y="1346197"/>
            <a:chExt cx="7661170" cy="1504687"/>
          </a:xfrm>
        </p:grpSpPr>
        <p:sp>
          <p:nvSpPr>
            <p:cNvPr id="39" name="CasellaDiTesto 38"/>
            <p:cNvSpPr txBox="1"/>
            <p:nvPr/>
          </p:nvSpPr>
          <p:spPr>
            <a:xfrm>
              <a:off x="1302450" y="1346197"/>
              <a:ext cx="5671407" cy="290721"/>
            </a:xfrm>
            <a:prstGeom prst="rect">
              <a:avLst/>
            </a:prstGeom>
            <a:ln/>
          </p:spPr>
          <p:style>
            <a:lnRef idx="1">
              <a:schemeClr val="accent1"/>
            </a:lnRef>
            <a:fillRef idx="2">
              <a:schemeClr val="accent1"/>
            </a:fillRef>
            <a:effectRef idx="1">
              <a:schemeClr val="accent1"/>
            </a:effectRef>
            <a:fontRef idx="minor">
              <a:schemeClr val="dk1"/>
            </a:fontRef>
          </p:style>
          <p:txBody>
            <a:bodyPr wrap="square" rtlCol="0">
              <a:spAutoFit/>
            </a:bodyPr>
            <a:lstStyle/>
            <a:p>
              <a:pPr>
                <a:lnSpc>
                  <a:spcPts val="1500"/>
                </a:lnSpc>
              </a:pPr>
              <a:r>
                <a:rPr lang="en-GB" sz="1600" b="1" dirty="0"/>
                <a:t>Climate Changes </a:t>
              </a:r>
              <a:r>
                <a:rPr lang="en-GB" sz="1600" dirty="0"/>
                <a:t>and morphological stability (ISMAR)</a:t>
              </a:r>
            </a:p>
          </p:txBody>
        </p:sp>
        <p:sp>
          <p:nvSpPr>
            <p:cNvPr id="40" name="CasellaDiTesto 39"/>
            <p:cNvSpPr txBox="1"/>
            <p:nvPr/>
          </p:nvSpPr>
          <p:spPr>
            <a:xfrm>
              <a:off x="7150609" y="1715090"/>
              <a:ext cx="1805961" cy="861774"/>
            </a:xfrm>
            <a:prstGeom prst="rect">
              <a:avLst/>
            </a:prstGeom>
            <a:ln/>
          </p:spPr>
          <p:style>
            <a:lnRef idx="1">
              <a:schemeClr val="accent1"/>
            </a:lnRef>
            <a:fillRef idx="2">
              <a:schemeClr val="accent1"/>
            </a:fillRef>
            <a:effectRef idx="1">
              <a:schemeClr val="accent1"/>
            </a:effectRef>
            <a:fontRef idx="minor">
              <a:schemeClr val="dk1"/>
            </a:fontRef>
          </p:style>
          <p:txBody>
            <a:bodyPr wrap="square" rtlCol="0">
              <a:spAutoFit/>
            </a:bodyPr>
            <a:lstStyle/>
            <a:p>
              <a:pPr>
                <a:lnSpc>
                  <a:spcPts val="1500"/>
                </a:lnSpc>
              </a:pPr>
              <a:r>
                <a:rPr lang="en-GB" sz="1600" b="1"/>
                <a:t>Threats</a:t>
              </a:r>
              <a:r>
                <a:rPr lang="en-GB" sz="1600"/>
                <a:t> to co-evolution in touristic areas - </a:t>
              </a:r>
            </a:p>
            <a:p>
              <a:pPr>
                <a:lnSpc>
                  <a:spcPts val="1500"/>
                </a:lnSpc>
              </a:pPr>
              <a:r>
                <a:rPr lang="en-GB" sz="1600"/>
                <a:t>Synthesis (ISMAR)</a:t>
              </a:r>
            </a:p>
          </p:txBody>
        </p:sp>
        <p:sp>
          <p:nvSpPr>
            <p:cNvPr id="41" name="CasellaDiTesto 40"/>
            <p:cNvSpPr txBox="1"/>
            <p:nvPr/>
          </p:nvSpPr>
          <p:spPr>
            <a:xfrm>
              <a:off x="1295400" y="1652505"/>
              <a:ext cx="5678457" cy="290721"/>
            </a:xfrm>
            <a:prstGeom prst="rect">
              <a:avLst/>
            </a:prstGeom>
            <a:ln/>
          </p:spPr>
          <p:style>
            <a:lnRef idx="1">
              <a:schemeClr val="accent1"/>
            </a:lnRef>
            <a:fillRef idx="2">
              <a:schemeClr val="accent1"/>
            </a:fillRef>
            <a:effectRef idx="1">
              <a:schemeClr val="accent1"/>
            </a:effectRef>
            <a:fontRef idx="minor">
              <a:schemeClr val="dk1"/>
            </a:fontRef>
          </p:style>
          <p:txBody>
            <a:bodyPr wrap="square" rtlCol="0">
              <a:spAutoFit/>
            </a:bodyPr>
            <a:lstStyle/>
            <a:p>
              <a:pPr>
                <a:lnSpc>
                  <a:spcPts val="1500"/>
                </a:lnSpc>
              </a:pPr>
              <a:r>
                <a:rPr lang="en-GB" sz="1600" b="1" dirty="0"/>
                <a:t>Littoralization</a:t>
              </a:r>
              <a:r>
                <a:rPr lang="en-GB" sz="1600" dirty="0"/>
                <a:t> and urbanization (UOT)</a:t>
              </a:r>
            </a:p>
          </p:txBody>
        </p:sp>
        <p:sp>
          <p:nvSpPr>
            <p:cNvPr id="42" name="CasellaDiTesto 41"/>
            <p:cNvSpPr txBox="1"/>
            <p:nvPr/>
          </p:nvSpPr>
          <p:spPr>
            <a:xfrm>
              <a:off x="1295400" y="1964318"/>
              <a:ext cx="5678457" cy="290721"/>
            </a:xfrm>
            <a:prstGeom prst="rect">
              <a:avLst/>
            </a:prstGeom>
            <a:ln/>
          </p:spPr>
          <p:style>
            <a:lnRef idx="1">
              <a:schemeClr val="accent1"/>
            </a:lnRef>
            <a:fillRef idx="2">
              <a:schemeClr val="accent1"/>
            </a:fillRef>
            <a:effectRef idx="1">
              <a:schemeClr val="accent1"/>
            </a:effectRef>
            <a:fontRef idx="minor">
              <a:schemeClr val="dk1"/>
            </a:fontRef>
          </p:style>
          <p:txBody>
            <a:bodyPr wrap="square" rtlCol="0">
              <a:spAutoFit/>
            </a:bodyPr>
            <a:lstStyle/>
            <a:p>
              <a:pPr>
                <a:lnSpc>
                  <a:spcPts val="1500"/>
                </a:lnSpc>
              </a:pPr>
              <a:r>
                <a:rPr lang="en-GB" sz="1600" b="1" dirty="0"/>
                <a:t>Touristic fluxes </a:t>
              </a:r>
              <a:r>
                <a:rPr lang="en-GB" sz="1600" dirty="0"/>
                <a:t>and carrying capacity (UOT)</a:t>
              </a:r>
            </a:p>
          </p:txBody>
        </p:sp>
        <p:sp>
          <p:nvSpPr>
            <p:cNvPr id="43" name="CasellaDiTesto 42"/>
            <p:cNvSpPr txBox="1"/>
            <p:nvPr/>
          </p:nvSpPr>
          <p:spPr>
            <a:xfrm>
              <a:off x="1295400" y="2264578"/>
              <a:ext cx="5678457" cy="290721"/>
            </a:xfrm>
            <a:prstGeom prst="rect">
              <a:avLst/>
            </a:prstGeom>
            <a:ln/>
          </p:spPr>
          <p:style>
            <a:lnRef idx="1">
              <a:schemeClr val="accent1"/>
            </a:lnRef>
            <a:fillRef idx="2">
              <a:schemeClr val="accent1"/>
            </a:fillRef>
            <a:effectRef idx="1">
              <a:schemeClr val="accent1"/>
            </a:effectRef>
            <a:fontRef idx="minor">
              <a:schemeClr val="dk1"/>
            </a:fontRef>
          </p:style>
          <p:txBody>
            <a:bodyPr wrap="square" rtlCol="0">
              <a:spAutoFit/>
            </a:bodyPr>
            <a:lstStyle/>
            <a:p>
              <a:pPr>
                <a:lnSpc>
                  <a:spcPts val="1500"/>
                </a:lnSpc>
              </a:pPr>
              <a:r>
                <a:rPr lang="en-GB" sz="1600" b="1" dirty="0"/>
                <a:t>Pollution </a:t>
              </a:r>
              <a:r>
                <a:rPr lang="en-GB" sz="1600" dirty="0"/>
                <a:t>and other anthropogenic pressures (ISMAR)</a:t>
              </a:r>
            </a:p>
          </p:txBody>
        </p:sp>
        <p:sp>
          <p:nvSpPr>
            <p:cNvPr id="44" name="CasellaDiTesto 43"/>
            <p:cNvSpPr txBox="1"/>
            <p:nvPr/>
          </p:nvSpPr>
          <p:spPr>
            <a:xfrm>
              <a:off x="1295400" y="2560163"/>
              <a:ext cx="5678457" cy="290721"/>
            </a:xfrm>
            <a:prstGeom prst="rect">
              <a:avLst/>
            </a:prstGeom>
            <a:ln/>
          </p:spPr>
          <p:style>
            <a:lnRef idx="1">
              <a:schemeClr val="accent1"/>
            </a:lnRef>
            <a:fillRef idx="2">
              <a:schemeClr val="accent1"/>
            </a:fillRef>
            <a:effectRef idx="1">
              <a:schemeClr val="accent1"/>
            </a:effectRef>
            <a:fontRef idx="minor">
              <a:schemeClr val="dk1"/>
            </a:fontRef>
          </p:style>
          <p:txBody>
            <a:bodyPr wrap="square" rtlCol="0">
              <a:spAutoFit/>
            </a:bodyPr>
            <a:lstStyle/>
            <a:p>
              <a:pPr>
                <a:lnSpc>
                  <a:spcPts val="1500"/>
                </a:lnSpc>
              </a:pPr>
              <a:r>
                <a:rPr lang="en-GB" sz="1600" b="1" dirty="0"/>
                <a:t>Conflicts</a:t>
              </a:r>
              <a:r>
                <a:rPr lang="en-GB" sz="1600" dirty="0"/>
                <a:t> among uses on land, sea and land-sea interaction (UOT)</a:t>
              </a:r>
            </a:p>
          </p:txBody>
        </p:sp>
      </p:grpSp>
      <p:grpSp>
        <p:nvGrpSpPr>
          <p:cNvPr id="45" name="Gruppo 44"/>
          <p:cNvGrpSpPr/>
          <p:nvPr/>
        </p:nvGrpSpPr>
        <p:grpSpPr>
          <a:xfrm>
            <a:off x="1293776" y="3117509"/>
            <a:ext cx="7662794" cy="1685355"/>
            <a:chOff x="1293776" y="3117096"/>
            <a:chExt cx="7662794" cy="1685355"/>
          </a:xfrm>
        </p:grpSpPr>
        <p:sp>
          <p:nvSpPr>
            <p:cNvPr id="46" name="CasellaDiTesto 45"/>
            <p:cNvSpPr txBox="1"/>
            <p:nvPr/>
          </p:nvSpPr>
          <p:spPr>
            <a:xfrm>
              <a:off x="1294086" y="3117096"/>
              <a:ext cx="5679772" cy="290721"/>
            </a:xfrm>
            <a:prstGeom prst="rect">
              <a:avLst/>
            </a:prstGeom>
            <a:ln/>
          </p:spPr>
          <p:style>
            <a:lnRef idx="1">
              <a:schemeClr val="accent1"/>
            </a:lnRef>
            <a:fillRef idx="2">
              <a:schemeClr val="accent1"/>
            </a:fillRef>
            <a:effectRef idx="1">
              <a:schemeClr val="accent1"/>
            </a:effectRef>
            <a:fontRef idx="minor">
              <a:schemeClr val="dk1"/>
            </a:fontRef>
          </p:style>
          <p:txBody>
            <a:bodyPr wrap="square" rtlCol="0">
              <a:spAutoFit/>
            </a:bodyPr>
            <a:lstStyle/>
            <a:p>
              <a:pPr>
                <a:lnSpc>
                  <a:spcPts val="1500"/>
                </a:lnSpc>
              </a:pPr>
              <a:r>
                <a:rPr lang="en-GB" sz="1600" b="1" dirty="0"/>
                <a:t>Coastal protection </a:t>
              </a:r>
              <a:r>
                <a:rPr lang="en-GB" sz="1600" dirty="0"/>
                <a:t>measures (ISMAR)</a:t>
              </a:r>
            </a:p>
          </p:txBody>
        </p:sp>
        <p:sp>
          <p:nvSpPr>
            <p:cNvPr id="47" name="CasellaDiTesto 46"/>
            <p:cNvSpPr txBox="1"/>
            <p:nvPr/>
          </p:nvSpPr>
          <p:spPr>
            <a:xfrm>
              <a:off x="7140881" y="3366385"/>
              <a:ext cx="1815689" cy="1054135"/>
            </a:xfrm>
            <a:prstGeom prst="rect">
              <a:avLst/>
            </a:prstGeom>
            <a:ln/>
          </p:spPr>
          <p:style>
            <a:lnRef idx="1">
              <a:schemeClr val="accent1"/>
            </a:lnRef>
            <a:fillRef idx="2">
              <a:schemeClr val="accent1"/>
            </a:fillRef>
            <a:effectRef idx="1">
              <a:schemeClr val="accent1"/>
            </a:effectRef>
            <a:fontRef idx="minor">
              <a:schemeClr val="dk1"/>
            </a:fontRef>
          </p:style>
          <p:txBody>
            <a:bodyPr wrap="square" rtlCol="0">
              <a:spAutoFit/>
            </a:bodyPr>
            <a:lstStyle/>
            <a:p>
              <a:pPr>
                <a:lnSpc>
                  <a:spcPts val="1500"/>
                </a:lnSpc>
              </a:pPr>
              <a:r>
                <a:rPr lang="en-GB" sz="1600" b="1" dirty="0"/>
                <a:t>Enabling factors </a:t>
              </a:r>
              <a:r>
                <a:rPr lang="en-GB" sz="1600" dirty="0"/>
                <a:t>for sustainable co-evolution in touristic areas -  Synthesis(PAP/RAC)</a:t>
              </a:r>
            </a:p>
          </p:txBody>
        </p:sp>
        <p:sp>
          <p:nvSpPr>
            <p:cNvPr id="48" name="CasellaDiTesto 47"/>
            <p:cNvSpPr txBox="1"/>
            <p:nvPr/>
          </p:nvSpPr>
          <p:spPr>
            <a:xfrm>
              <a:off x="1295400" y="3718152"/>
              <a:ext cx="5678457" cy="290721"/>
            </a:xfrm>
            <a:prstGeom prst="rect">
              <a:avLst/>
            </a:prstGeom>
            <a:ln/>
          </p:spPr>
          <p:style>
            <a:lnRef idx="1">
              <a:schemeClr val="accent1"/>
            </a:lnRef>
            <a:fillRef idx="2">
              <a:schemeClr val="accent1"/>
            </a:fillRef>
            <a:effectRef idx="1">
              <a:schemeClr val="accent1"/>
            </a:effectRef>
            <a:fontRef idx="minor">
              <a:schemeClr val="dk1"/>
            </a:fontRef>
          </p:style>
          <p:txBody>
            <a:bodyPr wrap="square" rtlCol="0">
              <a:spAutoFit/>
            </a:bodyPr>
            <a:lstStyle/>
            <a:p>
              <a:pPr>
                <a:lnSpc>
                  <a:spcPts val="1500"/>
                </a:lnSpc>
              </a:pPr>
              <a:r>
                <a:rPr lang="en-GB" sz="1600" b="1" dirty="0"/>
                <a:t>Water cycle </a:t>
              </a:r>
              <a:r>
                <a:rPr lang="en-GB" sz="1600" dirty="0"/>
                <a:t>and depuration (HERAULT)</a:t>
              </a:r>
            </a:p>
          </p:txBody>
        </p:sp>
        <p:sp>
          <p:nvSpPr>
            <p:cNvPr id="49" name="CasellaDiTesto 48"/>
            <p:cNvSpPr txBox="1"/>
            <p:nvPr/>
          </p:nvSpPr>
          <p:spPr>
            <a:xfrm>
              <a:off x="1295400" y="4319370"/>
              <a:ext cx="5678457" cy="483081"/>
            </a:xfrm>
            <a:prstGeom prst="rect">
              <a:avLst/>
            </a:prstGeom>
            <a:ln/>
          </p:spPr>
          <p:style>
            <a:lnRef idx="1">
              <a:schemeClr val="accent1"/>
            </a:lnRef>
            <a:fillRef idx="2">
              <a:schemeClr val="accent1"/>
            </a:fillRef>
            <a:effectRef idx="1">
              <a:schemeClr val="accent1"/>
            </a:effectRef>
            <a:fontRef idx="minor">
              <a:schemeClr val="dk1"/>
            </a:fontRef>
          </p:style>
          <p:txBody>
            <a:bodyPr wrap="square" rtlCol="0">
              <a:spAutoFit/>
            </a:bodyPr>
            <a:lstStyle/>
            <a:p>
              <a:pPr>
                <a:lnSpc>
                  <a:spcPts val="1500"/>
                </a:lnSpc>
              </a:pPr>
              <a:r>
                <a:rPr lang="en-GB" sz="1600" b="1" dirty="0"/>
                <a:t>Legislation</a:t>
              </a:r>
              <a:r>
                <a:rPr lang="en-GB" sz="1600" dirty="0"/>
                <a:t>, Administrative constraints, Governance, Financial resources and mechanisms (PAP/RAC)</a:t>
              </a:r>
            </a:p>
          </p:txBody>
        </p:sp>
        <p:sp>
          <p:nvSpPr>
            <p:cNvPr id="50" name="CasellaDiTesto 49"/>
            <p:cNvSpPr txBox="1"/>
            <p:nvPr/>
          </p:nvSpPr>
          <p:spPr>
            <a:xfrm>
              <a:off x="1293776" y="4018768"/>
              <a:ext cx="5680081" cy="294406"/>
            </a:xfrm>
            <a:prstGeom prst="rect">
              <a:avLst/>
            </a:prstGeom>
            <a:ln/>
          </p:spPr>
          <p:style>
            <a:lnRef idx="1">
              <a:schemeClr val="accent1"/>
            </a:lnRef>
            <a:fillRef idx="2">
              <a:schemeClr val="accent1"/>
            </a:fillRef>
            <a:effectRef idx="1">
              <a:schemeClr val="accent1"/>
            </a:effectRef>
            <a:fontRef idx="minor">
              <a:schemeClr val="dk1"/>
            </a:fontRef>
          </p:style>
          <p:txBody>
            <a:bodyPr wrap="square" rtlCol="0">
              <a:spAutoFit/>
            </a:bodyPr>
            <a:lstStyle/>
            <a:p>
              <a:pPr>
                <a:lnSpc>
                  <a:spcPts val="1500"/>
                </a:lnSpc>
              </a:pPr>
              <a:r>
                <a:rPr lang="en-GB" sz="1600" b="1" dirty="0"/>
                <a:t>Transports </a:t>
              </a:r>
              <a:r>
                <a:rPr lang="en-GB" sz="1600" dirty="0"/>
                <a:t>and accessibility (IUAV)</a:t>
              </a:r>
            </a:p>
          </p:txBody>
        </p:sp>
        <p:sp>
          <p:nvSpPr>
            <p:cNvPr id="51" name="CasellaDiTesto 50"/>
            <p:cNvSpPr txBox="1"/>
            <p:nvPr/>
          </p:nvSpPr>
          <p:spPr>
            <a:xfrm>
              <a:off x="1295400" y="3416072"/>
              <a:ext cx="5678457" cy="290721"/>
            </a:xfrm>
            <a:prstGeom prst="rect">
              <a:avLst/>
            </a:prstGeom>
            <a:ln/>
          </p:spPr>
          <p:style>
            <a:lnRef idx="1">
              <a:schemeClr val="accent1"/>
            </a:lnRef>
            <a:fillRef idx="2">
              <a:schemeClr val="accent1"/>
            </a:fillRef>
            <a:effectRef idx="1">
              <a:schemeClr val="accent1"/>
            </a:effectRef>
            <a:fontRef idx="minor">
              <a:schemeClr val="dk1"/>
            </a:fontRef>
          </p:style>
          <p:txBody>
            <a:bodyPr wrap="square" rtlCol="0">
              <a:spAutoFit/>
            </a:bodyPr>
            <a:lstStyle/>
            <a:p>
              <a:pPr>
                <a:lnSpc>
                  <a:spcPts val="1500"/>
                </a:lnSpc>
              </a:pPr>
              <a:r>
                <a:rPr lang="en-GB" sz="1600" b="1" dirty="0"/>
                <a:t>Ecosystems</a:t>
              </a:r>
              <a:r>
                <a:rPr lang="en-GB" sz="1600" dirty="0"/>
                <a:t> protection (ISMAR)</a:t>
              </a:r>
            </a:p>
          </p:txBody>
        </p:sp>
      </p:grpSp>
      <p:sp>
        <p:nvSpPr>
          <p:cNvPr id="52" name="Rettangolo 51"/>
          <p:cNvSpPr/>
          <p:nvPr/>
        </p:nvSpPr>
        <p:spPr>
          <a:xfrm>
            <a:off x="2022692" y="620688"/>
            <a:ext cx="6913303" cy="461665"/>
          </a:xfrm>
          <a:prstGeom prst="rect">
            <a:avLst/>
          </a:prstGeom>
        </p:spPr>
        <p:txBody>
          <a:bodyPr wrap="none">
            <a:spAutoFit/>
          </a:bodyPr>
          <a:lstStyle/>
          <a:p>
            <a:r>
              <a:rPr lang="en-GB" sz="2400" b="1" dirty="0">
                <a:solidFill>
                  <a:srgbClr val="98C222"/>
                </a:solidFill>
                <a:effectLst>
                  <a:outerShdw blurRad="38100" dist="38100" dir="2700000" algn="tl">
                    <a:srgbClr val="000000">
                      <a:alpha val="43137"/>
                    </a:srgbClr>
                  </a:outerShdw>
                </a:effectLst>
              </a:rPr>
              <a:t>M1 (</a:t>
            </a:r>
            <a:r>
              <a:rPr lang="en-GB" sz="2400" b="1" dirty="0">
                <a:solidFill>
                  <a:srgbClr val="98C222"/>
                </a:solidFill>
                <a:effectLst>
                  <a:outerShdw blurRad="38100" dist="38100" dir="2700000" algn="tl">
                    <a:srgbClr val="000000">
                      <a:alpha val="43137"/>
                    </a:srgbClr>
                  </a:outerShdw>
                </a:effectLst>
                <a:latin typeface="+mn-lt"/>
                <a:cs typeface="+mn-cs"/>
              </a:rPr>
              <a:t>Studying) - Threats and Enabling factors analysis</a:t>
            </a:r>
            <a:endParaRPr lang="it-IT" sz="2400" b="1" dirty="0">
              <a:solidFill>
                <a:srgbClr val="98C222"/>
              </a:solidFill>
              <a:effectLst>
                <a:outerShdw blurRad="38100" dist="38100" dir="2700000" algn="tl">
                  <a:srgbClr val="000000">
                    <a:alpha val="43137"/>
                  </a:srgbClr>
                </a:outerShdw>
              </a:effectLst>
              <a:latin typeface="+mn-lt"/>
              <a:cs typeface="+mn-cs"/>
            </a:endParaRPr>
          </a:p>
        </p:txBody>
      </p:sp>
      <p:pic>
        <p:nvPicPr>
          <p:cNvPr id="5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7783" y="546657"/>
            <a:ext cx="1768881" cy="723189"/>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pic>
      <p:sp>
        <p:nvSpPr>
          <p:cNvPr id="57" name="Rettangolo 56"/>
          <p:cNvSpPr/>
          <p:nvPr/>
        </p:nvSpPr>
        <p:spPr>
          <a:xfrm>
            <a:off x="2022692" y="1025054"/>
            <a:ext cx="2320122" cy="400110"/>
          </a:xfrm>
          <a:prstGeom prst="rect">
            <a:avLst/>
          </a:prstGeom>
        </p:spPr>
        <p:txBody>
          <a:bodyPr wrap="none">
            <a:spAutoFit/>
          </a:bodyPr>
          <a:lstStyle/>
          <a:p>
            <a:r>
              <a:rPr lang="en-US" sz="2000" b="1" dirty="0">
                <a:solidFill>
                  <a:schemeClr val="accent2">
                    <a:lumMod val="75000"/>
                  </a:schemeClr>
                </a:solidFill>
                <a:effectLst>
                  <a:outerShdw blurRad="38100" dist="38100" dir="2700000" algn="tl">
                    <a:srgbClr val="000000">
                      <a:alpha val="43137"/>
                    </a:srgbClr>
                  </a:outerShdw>
                </a:effectLst>
              </a:rPr>
              <a:t>WP3 (led by ISMAR)</a:t>
            </a:r>
          </a:p>
        </p:txBody>
      </p:sp>
    </p:spTree>
    <p:extLst>
      <p:ext uri="{BB962C8B-B14F-4D97-AF65-F5344CB8AC3E}">
        <p14:creationId xmlns:p14="http://schemas.microsoft.com/office/powerpoint/2010/main" val="30644084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8"/>
                                        </p:tgtEl>
                                        <p:attrNameLst>
                                          <p:attrName>style.visibility</p:attrName>
                                        </p:attrNameLst>
                                      </p:cBhvr>
                                      <p:to>
                                        <p:strVal val="visible"/>
                                      </p:to>
                                    </p:set>
                                    <p:animEffect transition="in" filter="fade">
                                      <p:cBhvr>
                                        <p:cTn id="7" dur="500"/>
                                        <p:tgtEl>
                                          <p:spTgt spid="3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5"/>
                                        </p:tgtEl>
                                        <p:attrNameLst>
                                          <p:attrName>style.visibility</p:attrName>
                                        </p:attrNameLst>
                                      </p:cBhvr>
                                      <p:to>
                                        <p:strVal val="visible"/>
                                      </p:to>
                                    </p:set>
                                    <p:animEffect transition="in" filter="fade">
                                      <p:cBhvr>
                                        <p:cTn id="12" dur="500"/>
                                        <p:tgtEl>
                                          <p:spTgt spid="45"/>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2"/>
                                        </p:tgtEl>
                                        <p:attrNameLst>
                                          <p:attrName>style.visibility</p:attrName>
                                        </p:attrNameLst>
                                      </p:cBhvr>
                                      <p:to>
                                        <p:strVal val="visible"/>
                                      </p:to>
                                    </p:set>
                                    <p:animEffect transition="in" filter="fade">
                                      <p:cBhvr>
                                        <p:cTn id="17" dur="500"/>
                                        <p:tgtEl>
                                          <p:spTgt spid="32"/>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5"/>
                                        </p:tgtEl>
                                        <p:attrNameLst>
                                          <p:attrName>style.visibility</p:attrName>
                                        </p:attrNameLst>
                                      </p:cBhvr>
                                      <p:to>
                                        <p:strVal val="visible"/>
                                      </p:to>
                                    </p:set>
                                    <p:animEffect transition="in" filter="fade">
                                      <p:cBhvr>
                                        <p:cTn id="22" dur="500"/>
                                        <p:tgtEl>
                                          <p:spTgt spid="35"/>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1"/>
                                        </p:tgtEl>
                                        <p:attrNameLst>
                                          <p:attrName>style.visibility</p:attrName>
                                        </p:attrNameLst>
                                      </p:cBhvr>
                                      <p:to>
                                        <p:strVal val="visible"/>
                                      </p:to>
                                    </p:set>
                                    <p:animEffect transition="in" filter="fade">
                                      <p:cBhvr>
                                        <p:cTn id="27"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 name="Image 1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748464" y="6455518"/>
            <a:ext cx="285850" cy="285850"/>
          </a:xfrm>
          <a:prstGeom prst="rect">
            <a:avLst/>
          </a:prstGeom>
        </p:spPr>
      </p:pic>
      <p:sp>
        <p:nvSpPr>
          <p:cNvPr id="72" name="Rettangolo 71"/>
          <p:cNvSpPr/>
          <p:nvPr/>
        </p:nvSpPr>
        <p:spPr>
          <a:xfrm>
            <a:off x="2051720" y="836037"/>
            <a:ext cx="5816977" cy="461665"/>
          </a:xfrm>
          <a:prstGeom prst="rect">
            <a:avLst/>
          </a:prstGeom>
        </p:spPr>
        <p:txBody>
          <a:bodyPr wrap="none">
            <a:spAutoFit/>
          </a:bodyPr>
          <a:lstStyle/>
          <a:p>
            <a:r>
              <a:rPr lang="en-GB" sz="2400" b="1" dirty="0">
                <a:solidFill>
                  <a:srgbClr val="98C222"/>
                </a:solidFill>
                <a:effectLst>
                  <a:outerShdw blurRad="38100" dist="38100" dir="2700000" algn="tl">
                    <a:srgbClr val="000000">
                      <a:alpha val="43137"/>
                    </a:srgbClr>
                  </a:outerShdw>
                </a:effectLst>
              </a:rPr>
              <a:t>M2 (Testing</a:t>
            </a:r>
            <a:r>
              <a:rPr lang="en-GB" sz="2400" b="1" dirty="0">
                <a:solidFill>
                  <a:srgbClr val="98C222"/>
                </a:solidFill>
                <a:effectLst>
                  <a:outerShdw blurRad="38100" dist="38100" dir="2700000" algn="tl">
                    <a:srgbClr val="000000">
                      <a:alpha val="43137"/>
                    </a:srgbClr>
                  </a:outerShdw>
                </a:effectLst>
                <a:latin typeface="+mn-lt"/>
                <a:cs typeface="+mn-cs"/>
              </a:rPr>
              <a:t>) - Implementation in Pilot Areas</a:t>
            </a:r>
            <a:endParaRPr lang="it-IT" sz="2400" b="1" dirty="0">
              <a:solidFill>
                <a:srgbClr val="98C222"/>
              </a:solidFill>
              <a:effectLst>
                <a:outerShdw blurRad="38100" dist="38100" dir="2700000" algn="tl">
                  <a:srgbClr val="000000">
                    <a:alpha val="43137"/>
                  </a:srgbClr>
                </a:outerShdw>
              </a:effectLst>
              <a:latin typeface="+mn-lt"/>
              <a:cs typeface="+mn-cs"/>
            </a:endParaRPr>
          </a:p>
        </p:txBody>
      </p:sp>
      <p:sp>
        <p:nvSpPr>
          <p:cNvPr id="73" name="CasellaDiTesto 72"/>
          <p:cNvSpPr txBox="1"/>
          <p:nvPr/>
        </p:nvSpPr>
        <p:spPr>
          <a:xfrm>
            <a:off x="266174" y="3562107"/>
            <a:ext cx="2487934" cy="923330"/>
          </a:xfrm>
          <a:prstGeom prst="rect">
            <a:avLst/>
          </a:prstGeom>
          <a:solidFill>
            <a:schemeClr val="accent3">
              <a:lumMod val="40000"/>
              <a:lumOff val="60000"/>
            </a:schemeClr>
          </a:solidFill>
          <a:ln>
            <a:noFill/>
          </a:ln>
        </p:spPr>
        <p:style>
          <a:lnRef idx="0">
            <a:scrgbClr r="0" g="0" b="0"/>
          </a:lnRef>
          <a:fillRef idx="0">
            <a:scrgbClr r="0" g="0" b="0"/>
          </a:fillRef>
          <a:effectRef idx="0">
            <a:scrgbClr r="0" g="0" b="0"/>
          </a:effectRef>
          <a:fontRef idx="minor">
            <a:schemeClr val="lt1"/>
          </a:fontRef>
        </p:style>
        <p:txBody>
          <a:bodyPr wrap="square" rtlCol="0">
            <a:spAutoFit/>
          </a:bodyPr>
          <a:lstStyle/>
          <a:p>
            <a:r>
              <a:rPr lang="en-US" b="1" dirty="0">
                <a:solidFill>
                  <a:srgbClr val="002060"/>
                </a:solidFill>
              </a:rPr>
              <a:t>Trainings to Partners and local actors </a:t>
            </a:r>
            <a:r>
              <a:rPr lang="en-US" dirty="0">
                <a:solidFill>
                  <a:srgbClr val="002060"/>
                </a:solidFill>
              </a:rPr>
              <a:t>(organized by PAP/RAC)</a:t>
            </a:r>
          </a:p>
        </p:txBody>
      </p:sp>
      <p:sp>
        <p:nvSpPr>
          <p:cNvPr id="74" name="CasellaDiTesto 73"/>
          <p:cNvSpPr txBox="1"/>
          <p:nvPr/>
        </p:nvSpPr>
        <p:spPr>
          <a:xfrm>
            <a:off x="266174" y="1641574"/>
            <a:ext cx="3251659" cy="923330"/>
          </a:xfrm>
          <a:prstGeom prst="rect">
            <a:avLst/>
          </a:prstGeom>
          <a:solidFill>
            <a:schemeClr val="accent4">
              <a:lumMod val="40000"/>
              <a:lumOff val="60000"/>
            </a:schemeClr>
          </a:solidFill>
          <a:ln>
            <a:noFill/>
          </a:ln>
        </p:spPr>
        <p:style>
          <a:lnRef idx="2">
            <a:schemeClr val="accent5"/>
          </a:lnRef>
          <a:fillRef idx="1">
            <a:schemeClr val="lt1"/>
          </a:fillRef>
          <a:effectRef idx="0">
            <a:schemeClr val="accent5"/>
          </a:effectRef>
          <a:fontRef idx="minor">
            <a:schemeClr val="dk1"/>
          </a:fontRef>
        </p:style>
        <p:txBody>
          <a:bodyPr wrap="none" rtlCol="0">
            <a:spAutoFit/>
          </a:bodyPr>
          <a:lstStyle/>
          <a:p>
            <a:r>
              <a:rPr lang="en-US" b="1" dirty="0">
                <a:solidFill>
                  <a:srgbClr val="002060"/>
                </a:solidFill>
              </a:rPr>
              <a:t>WP 3.18 </a:t>
            </a:r>
            <a:r>
              <a:rPr lang="en-US" dirty="0">
                <a:solidFill>
                  <a:srgbClr val="002060"/>
                </a:solidFill>
              </a:rPr>
              <a:t>Tourism-driven</a:t>
            </a:r>
          </a:p>
          <a:p>
            <a:r>
              <a:rPr lang="en-US" dirty="0">
                <a:solidFill>
                  <a:srgbClr val="002060"/>
                </a:solidFill>
              </a:rPr>
              <a:t>Strategic planning on Pilot Areas </a:t>
            </a:r>
          </a:p>
          <a:p>
            <a:r>
              <a:rPr lang="en-US" dirty="0">
                <a:solidFill>
                  <a:srgbClr val="002060"/>
                </a:solidFill>
              </a:rPr>
              <a:t>(Guidelines)</a:t>
            </a:r>
          </a:p>
        </p:txBody>
      </p:sp>
      <p:sp>
        <p:nvSpPr>
          <p:cNvPr id="75" name="CasellaDiTesto 74"/>
          <p:cNvSpPr txBox="1"/>
          <p:nvPr/>
        </p:nvSpPr>
        <p:spPr>
          <a:xfrm>
            <a:off x="3347864" y="3269883"/>
            <a:ext cx="5665333" cy="2031325"/>
          </a:xfrm>
          <a:prstGeom prst="rect">
            <a:avLst/>
          </a:prstGeom>
          <a:solidFill>
            <a:schemeClr val="accent3">
              <a:lumMod val="40000"/>
              <a:lumOff val="60000"/>
            </a:schemeClr>
          </a:solidFill>
          <a:ln>
            <a:noFill/>
          </a:ln>
        </p:spPr>
        <p:style>
          <a:lnRef idx="0">
            <a:scrgbClr r="0" g="0" b="0"/>
          </a:lnRef>
          <a:fillRef idx="0">
            <a:scrgbClr r="0" g="0" b="0"/>
          </a:fillRef>
          <a:effectRef idx="0">
            <a:scrgbClr r="0" g="0" b="0"/>
          </a:effectRef>
          <a:fontRef idx="minor">
            <a:schemeClr val="lt1"/>
          </a:fontRef>
        </p:style>
        <p:txBody>
          <a:bodyPr wrap="none" rtlCol="0">
            <a:spAutoFit/>
          </a:bodyPr>
          <a:lstStyle/>
          <a:p>
            <a:r>
              <a:rPr lang="en-US" b="1" dirty="0">
                <a:solidFill>
                  <a:srgbClr val="002060"/>
                </a:solidFill>
              </a:rPr>
              <a:t>Implementation in Pilot Areas </a:t>
            </a:r>
            <a:r>
              <a:rPr lang="en-US" dirty="0">
                <a:solidFill>
                  <a:srgbClr val="002060"/>
                </a:solidFill>
              </a:rPr>
              <a:t>(coordination)</a:t>
            </a:r>
          </a:p>
          <a:p>
            <a:endParaRPr lang="en-US" dirty="0">
              <a:solidFill>
                <a:srgbClr val="002060"/>
              </a:solidFill>
            </a:endParaRPr>
          </a:p>
          <a:p>
            <a:r>
              <a:rPr lang="en-US" b="1" dirty="0">
                <a:solidFill>
                  <a:srgbClr val="002060"/>
                </a:solidFill>
              </a:rPr>
              <a:t>Participated Process </a:t>
            </a:r>
            <a:r>
              <a:rPr lang="en-US" dirty="0">
                <a:solidFill>
                  <a:srgbClr val="002060"/>
                </a:solidFill>
              </a:rPr>
              <a:t>(</a:t>
            </a:r>
            <a:r>
              <a:rPr lang="en-US" dirty="0">
                <a:solidFill>
                  <a:srgbClr val="002060"/>
                </a:solidFill>
              </a:rPr>
              <a:t>Seminars with stakeholders) </a:t>
            </a:r>
          </a:p>
          <a:p>
            <a:endParaRPr lang="en-US" dirty="0">
              <a:solidFill>
                <a:srgbClr val="002060"/>
              </a:solidFill>
            </a:endParaRPr>
          </a:p>
          <a:p>
            <a:r>
              <a:rPr lang="en-US" b="1" dirty="0">
                <a:solidFill>
                  <a:srgbClr val="002060"/>
                </a:solidFill>
              </a:rPr>
              <a:t>Development of local Action Plans </a:t>
            </a:r>
            <a:r>
              <a:rPr lang="en-US" dirty="0">
                <a:solidFill>
                  <a:srgbClr val="002060"/>
                </a:solidFill>
              </a:rPr>
              <a:t>for sustainable tourism</a:t>
            </a:r>
          </a:p>
          <a:p>
            <a:endParaRPr lang="en-US" dirty="0">
              <a:solidFill>
                <a:srgbClr val="002060"/>
              </a:solidFill>
            </a:endParaRPr>
          </a:p>
          <a:p>
            <a:r>
              <a:rPr lang="en-US" b="1" dirty="0">
                <a:solidFill>
                  <a:srgbClr val="002060"/>
                </a:solidFill>
              </a:rPr>
              <a:t>Small Scale Investments </a:t>
            </a:r>
            <a:r>
              <a:rPr lang="en-US" dirty="0">
                <a:solidFill>
                  <a:srgbClr val="002060"/>
                </a:solidFill>
              </a:rPr>
              <a:t>(where needed/envisaged)</a:t>
            </a:r>
          </a:p>
        </p:txBody>
      </p:sp>
      <p:sp>
        <p:nvSpPr>
          <p:cNvPr id="76" name="CasellaDiTesto 75"/>
          <p:cNvSpPr txBox="1"/>
          <p:nvPr/>
        </p:nvSpPr>
        <p:spPr>
          <a:xfrm>
            <a:off x="4096972" y="1635521"/>
            <a:ext cx="4796897" cy="923330"/>
          </a:xfrm>
          <a:prstGeom prst="rect">
            <a:avLst/>
          </a:prstGeom>
          <a:solidFill>
            <a:schemeClr val="accent4">
              <a:lumMod val="40000"/>
              <a:lumOff val="60000"/>
            </a:schemeClr>
          </a:solidFill>
          <a:ln>
            <a:noFill/>
          </a:ln>
        </p:spPr>
        <p:style>
          <a:lnRef idx="2">
            <a:schemeClr val="accent5"/>
          </a:lnRef>
          <a:fillRef idx="1">
            <a:schemeClr val="lt1"/>
          </a:fillRef>
          <a:effectRef idx="0">
            <a:schemeClr val="accent5"/>
          </a:effectRef>
          <a:fontRef idx="minor">
            <a:schemeClr val="dk1"/>
          </a:fontRef>
        </p:style>
        <p:txBody>
          <a:bodyPr wrap="square" rtlCol="0">
            <a:spAutoFit/>
          </a:bodyPr>
          <a:lstStyle/>
          <a:p>
            <a:r>
              <a:rPr lang="en-US" dirty="0">
                <a:solidFill>
                  <a:srgbClr val="002060"/>
                </a:solidFill>
              </a:rPr>
              <a:t>Input from </a:t>
            </a:r>
            <a:r>
              <a:rPr lang="en-US" b="1" dirty="0">
                <a:solidFill>
                  <a:srgbClr val="002060"/>
                </a:solidFill>
              </a:rPr>
              <a:t>WP3 </a:t>
            </a:r>
            <a:r>
              <a:rPr lang="en-US" dirty="0">
                <a:solidFill>
                  <a:srgbClr val="002060"/>
                </a:solidFill>
              </a:rPr>
              <a:t>– Studying phase: analysis of threats &amp; enabling factors, indicators, for sustainable tourism development</a:t>
            </a:r>
          </a:p>
        </p:txBody>
      </p:sp>
      <p:sp>
        <p:nvSpPr>
          <p:cNvPr id="77" name="CasellaDiTesto 76"/>
          <p:cNvSpPr txBox="1"/>
          <p:nvPr/>
        </p:nvSpPr>
        <p:spPr>
          <a:xfrm>
            <a:off x="2195736" y="5955268"/>
            <a:ext cx="6834243" cy="369332"/>
          </a:xfrm>
          <a:prstGeom prst="rect">
            <a:avLst/>
          </a:prstGeom>
          <a:solidFill>
            <a:schemeClr val="accent3">
              <a:lumMod val="75000"/>
            </a:schemeClr>
          </a:solidFill>
          <a:ln>
            <a:noFill/>
          </a:ln>
        </p:spPr>
        <p:style>
          <a:lnRef idx="2">
            <a:schemeClr val="accent5"/>
          </a:lnRef>
          <a:fillRef idx="1">
            <a:schemeClr val="lt1"/>
          </a:fillRef>
          <a:effectRef idx="0">
            <a:schemeClr val="accent5"/>
          </a:effectRef>
          <a:fontRef idx="minor">
            <a:schemeClr val="dk1"/>
          </a:fontRef>
        </p:style>
        <p:txBody>
          <a:bodyPr wrap="none" rtlCol="0">
            <a:spAutoFit/>
          </a:bodyPr>
          <a:lstStyle/>
          <a:p>
            <a:r>
              <a:rPr lang="en-US" b="1" dirty="0">
                <a:solidFill>
                  <a:srgbClr val="000000"/>
                </a:solidFill>
              </a:rPr>
              <a:t>Transferability Plan </a:t>
            </a:r>
            <a:r>
              <a:rPr lang="en-US" dirty="0">
                <a:solidFill>
                  <a:srgbClr val="000000"/>
                </a:solidFill>
              </a:rPr>
              <a:t>at Mediterranean, national and regional/local level</a:t>
            </a:r>
            <a:endParaRPr lang="en-US" b="1" dirty="0">
              <a:solidFill>
                <a:srgbClr val="000000"/>
              </a:solidFill>
            </a:endParaRPr>
          </a:p>
        </p:txBody>
      </p:sp>
      <p:sp>
        <p:nvSpPr>
          <p:cNvPr id="78" name="CasellaDiTesto 77"/>
          <p:cNvSpPr txBox="1"/>
          <p:nvPr/>
        </p:nvSpPr>
        <p:spPr>
          <a:xfrm>
            <a:off x="3273322" y="2869773"/>
            <a:ext cx="1889043" cy="400110"/>
          </a:xfrm>
          <a:prstGeom prst="rect">
            <a:avLst/>
          </a:prstGeom>
          <a:noFill/>
        </p:spPr>
        <p:txBody>
          <a:bodyPr wrap="none" rtlCol="0">
            <a:spAutoFit/>
          </a:bodyPr>
          <a:lstStyle/>
          <a:p>
            <a:r>
              <a:rPr lang="en-US" sz="2000" b="1" dirty="0">
                <a:solidFill>
                  <a:srgbClr val="98C222"/>
                </a:solidFill>
                <a:effectLst>
                  <a:outerShdw blurRad="38100" dist="38100" dir="2700000" algn="tl">
                    <a:srgbClr val="000000">
                      <a:alpha val="43137"/>
                    </a:srgbClr>
                  </a:outerShdw>
                </a:effectLst>
              </a:rPr>
              <a:t>WP4 </a:t>
            </a:r>
            <a:r>
              <a:rPr lang="en-US" b="1" dirty="0">
                <a:solidFill>
                  <a:srgbClr val="98C222"/>
                </a:solidFill>
                <a:effectLst>
                  <a:outerShdw blurRad="38100" dist="38100" dir="2700000" algn="tl">
                    <a:srgbClr val="000000">
                      <a:alpha val="43137"/>
                    </a:srgbClr>
                  </a:outerShdw>
                </a:effectLst>
              </a:rPr>
              <a:t>(led by RER)</a:t>
            </a:r>
          </a:p>
        </p:txBody>
      </p:sp>
      <p:sp>
        <p:nvSpPr>
          <p:cNvPr id="79" name="Freccia in giù 78"/>
          <p:cNvSpPr/>
          <p:nvPr/>
        </p:nvSpPr>
        <p:spPr>
          <a:xfrm>
            <a:off x="5947838" y="2614372"/>
            <a:ext cx="304800" cy="582841"/>
          </a:xfrm>
          <a:prstGeom prst="downArrow">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sp>
        <p:nvSpPr>
          <p:cNvPr id="80" name="Freccia in giù 79"/>
          <p:cNvSpPr/>
          <p:nvPr/>
        </p:nvSpPr>
        <p:spPr>
          <a:xfrm>
            <a:off x="5968466" y="5335442"/>
            <a:ext cx="304800" cy="528684"/>
          </a:xfrm>
          <a:prstGeom prst="downArrow">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sp>
        <p:nvSpPr>
          <p:cNvPr id="81" name="Freccia in giù 80"/>
          <p:cNvSpPr/>
          <p:nvPr/>
        </p:nvSpPr>
        <p:spPr>
          <a:xfrm>
            <a:off x="1403648" y="2641154"/>
            <a:ext cx="304800" cy="813674"/>
          </a:xfrm>
          <a:prstGeom prst="downArrow">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sp>
        <p:nvSpPr>
          <p:cNvPr id="82" name="Freccia in giù 81"/>
          <p:cNvSpPr/>
          <p:nvPr/>
        </p:nvSpPr>
        <p:spPr>
          <a:xfrm rot="16200000">
            <a:off x="2898586" y="3831807"/>
            <a:ext cx="304800" cy="414355"/>
          </a:xfrm>
          <a:prstGeom prst="downArrow">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pic>
        <p:nvPicPr>
          <p:cNvPr id="83"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0035" y="674497"/>
            <a:ext cx="1768881" cy="723189"/>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pic>
      <p:sp>
        <p:nvSpPr>
          <p:cNvPr id="15" name="CasellaDiTesto 14"/>
          <p:cNvSpPr txBox="1"/>
          <p:nvPr/>
        </p:nvSpPr>
        <p:spPr>
          <a:xfrm>
            <a:off x="2088600" y="5555158"/>
            <a:ext cx="2366097" cy="400110"/>
          </a:xfrm>
          <a:prstGeom prst="rect">
            <a:avLst/>
          </a:prstGeom>
          <a:noFill/>
        </p:spPr>
        <p:txBody>
          <a:bodyPr wrap="none" rtlCol="0">
            <a:spAutoFit/>
          </a:bodyPr>
          <a:lstStyle/>
          <a:p>
            <a:r>
              <a:rPr lang="en-US" sz="2000" b="1" dirty="0">
                <a:solidFill>
                  <a:schemeClr val="accent3">
                    <a:lumMod val="50000"/>
                  </a:schemeClr>
                </a:solidFill>
                <a:effectLst>
                  <a:outerShdw blurRad="38100" dist="38100" dir="2700000" algn="tl">
                    <a:srgbClr val="000000">
                      <a:alpha val="43137"/>
                    </a:srgbClr>
                  </a:outerShdw>
                </a:effectLst>
              </a:rPr>
              <a:t>WP5 </a:t>
            </a:r>
            <a:r>
              <a:rPr lang="en-US" b="1" dirty="0">
                <a:solidFill>
                  <a:schemeClr val="accent3">
                    <a:lumMod val="50000"/>
                  </a:schemeClr>
                </a:solidFill>
                <a:effectLst>
                  <a:outerShdw blurRad="38100" dist="38100" dir="2700000" algn="tl">
                    <a:srgbClr val="000000">
                      <a:alpha val="43137"/>
                    </a:srgbClr>
                  </a:outerShdw>
                </a:effectLst>
              </a:rPr>
              <a:t>(led by PAP/RAC)</a:t>
            </a:r>
          </a:p>
        </p:txBody>
      </p:sp>
    </p:spTree>
    <p:extLst>
      <p:ext uri="{BB962C8B-B14F-4D97-AF65-F5344CB8AC3E}">
        <p14:creationId xmlns:p14="http://schemas.microsoft.com/office/powerpoint/2010/main" val="346530363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 name="Image 1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748464" y="6455518"/>
            <a:ext cx="285850" cy="285850"/>
          </a:xfrm>
          <a:prstGeom prst="rect">
            <a:avLst/>
          </a:prstGeom>
        </p:spPr>
      </p:pic>
      <p:grpSp>
        <p:nvGrpSpPr>
          <p:cNvPr id="53" name="Gruppo 52"/>
          <p:cNvGrpSpPr/>
          <p:nvPr/>
        </p:nvGrpSpPr>
        <p:grpSpPr>
          <a:xfrm>
            <a:off x="478348" y="1583420"/>
            <a:ext cx="7248985" cy="3924000"/>
            <a:chOff x="-240880" y="271193"/>
            <a:chExt cx="9746972" cy="4883909"/>
          </a:xfrm>
        </p:grpSpPr>
        <p:pic>
          <p:nvPicPr>
            <p:cNvPr id="54" name="Picture 2" descr="C:\Users\marasmi_c\Desktop\Nouvelle-Carte-MED-EN_site.png"/>
            <p:cNvPicPr>
              <a:picLocks noChangeAspect="1" noChangeArrowheads="1"/>
            </p:cNvPicPr>
            <p:nvPr/>
          </p:nvPicPr>
          <p:blipFill rotWithShape="1">
            <a:blip r:embed="rId3">
              <a:extLst>
                <a:ext uri="{28A0092B-C50C-407E-A947-70E740481C1C}">
                  <a14:useLocalDpi xmlns:a14="http://schemas.microsoft.com/office/drawing/2010/main" val="0"/>
                </a:ext>
              </a:extLst>
            </a:blip>
            <a:srcRect t="-1" b="35825"/>
            <a:stretch/>
          </p:blipFill>
          <p:spPr bwMode="auto">
            <a:xfrm>
              <a:off x="-240880" y="271193"/>
              <a:ext cx="9746972" cy="4883909"/>
            </a:xfrm>
            <a:prstGeom prst="rect">
              <a:avLst/>
            </a:prstGeom>
            <a:noFill/>
            <a:extLst>
              <a:ext uri="{909E8E84-426E-40DD-AFC4-6F175D3DCCD1}">
                <a14:hiddenFill xmlns:a14="http://schemas.microsoft.com/office/drawing/2010/main">
                  <a:solidFill>
                    <a:srgbClr val="FFFFFF"/>
                  </a:solidFill>
                </a14:hiddenFill>
              </a:ext>
            </a:extLst>
          </p:spPr>
        </p:pic>
        <p:sp>
          <p:nvSpPr>
            <p:cNvPr id="55" name="Ovale 54"/>
            <p:cNvSpPr/>
            <p:nvPr/>
          </p:nvSpPr>
          <p:spPr>
            <a:xfrm>
              <a:off x="3995936" y="2708920"/>
              <a:ext cx="144016" cy="144016"/>
            </a:xfrm>
            <a:prstGeom prst="ellipse">
              <a:avLst/>
            </a:prstGeom>
          </p:spPr>
          <p:style>
            <a:lnRef idx="1">
              <a:schemeClr val="accent3"/>
            </a:lnRef>
            <a:fillRef idx="2">
              <a:schemeClr val="accent3"/>
            </a:fillRef>
            <a:effectRef idx="1">
              <a:schemeClr val="accent3"/>
            </a:effectRef>
            <a:fontRef idx="minor">
              <a:schemeClr val="dk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sp>
          <p:nvSpPr>
            <p:cNvPr id="56" name="Ovale 55"/>
            <p:cNvSpPr/>
            <p:nvPr/>
          </p:nvSpPr>
          <p:spPr>
            <a:xfrm>
              <a:off x="4079600" y="2863481"/>
              <a:ext cx="144016" cy="144016"/>
            </a:xfrm>
            <a:prstGeom prst="ellipse">
              <a:avLst/>
            </a:prstGeom>
          </p:spPr>
          <p:style>
            <a:lnRef idx="1">
              <a:schemeClr val="accent3"/>
            </a:lnRef>
            <a:fillRef idx="2">
              <a:schemeClr val="accent3"/>
            </a:fillRef>
            <a:effectRef idx="1">
              <a:schemeClr val="accent3"/>
            </a:effectRef>
            <a:fontRef idx="minor">
              <a:schemeClr val="dk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000" b="0" i="0" u="none" strike="noStrike" kern="1200" cap="none" spc="0" normalizeH="0" baseline="0" noProof="0">
                <a:ln>
                  <a:noFill/>
                </a:ln>
                <a:solidFill>
                  <a:prstClr val="black"/>
                </a:solidFill>
                <a:effectLst/>
                <a:uLnTx/>
                <a:uFillTx/>
                <a:latin typeface="Calibri"/>
                <a:ea typeface="+mn-ea"/>
                <a:cs typeface="+mn-cs"/>
              </a:endParaRPr>
            </a:p>
          </p:txBody>
        </p:sp>
        <p:sp>
          <p:nvSpPr>
            <p:cNvPr id="57" name="Ovale 56"/>
            <p:cNvSpPr/>
            <p:nvPr/>
          </p:nvSpPr>
          <p:spPr>
            <a:xfrm>
              <a:off x="6395794" y="3450595"/>
              <a:ext cx="144016" cy="144015"/>
            </a:xfrm>
            <a:prstGeom prst="ellipse">
              <a:avLst/>
            </a:prstGeom>
          </p:spPr>
          <p:style>
            <a:lnRef idx="1">
              <a:schemeClr val="accent3"/>
            </a:lnRef>
            <a:fillRef idx="2">
              <a:schemeClr val="accent3"/>
            </a:fillRef>
            <a:effectRef idx="1">
              <a:schemeClr val="accent3"/>
            </a:effectRef>
            <a:fontRef idx="minor">
              <a:schemeClr val="dk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b="1" i="0" u="none" strike="noStrike" kern="1200" cap="none" spc="0" normalizeH="0" baseline="0" noProof="0" dirty="0">
                  <a:ln>
                    <a:noFill/>
                  </a:ln>
                  <a:solidFill>
                    <a:srgbClr val="F79646">
                      <a:lumMod val="75000"/>
                    </a:srgbClr>
                  </a:solidFill>
                  <a:effectLst/>
                  <a:uLnTx/>
                  <a:uFillTx/>
                  <a:latin typeface="Calibri"/>
                  <a:ea typeface="+mn-ea"/>
                  <a:cs typeface="+mn-cs"/>
                </a:rPr>
                <a:t>1</a:t>
              </a:r>
            </a:p>
          </p:txBody>
        </p:sp>
        <p:sp>
          <p:nvSpPr>
            <p:cNvPr id="58" name="Ovale 57"/>
            <p:cNvSpPr/>
            <p:nvPr/>
          </p:nvSpPr>
          <p:spPr>
            <a:xfrm>
              <a:off x="1619672" y="4077072"/>
              <a:ext cx="144016" cy="144016"/>
            </a:xfrm>
            <a:prstGeom prst="ellipse">
              <a:avLst/>
            </a:prstGeom>
          </p:spPr>
          <p:style>
            <a:lnRef idx="1">
              <a:schemeClr val="accent3"/>
            </a:lnRef>
            <a:fillRef idx="2">
              <a:schemeClr val="accent3"/>
            </a:fillRef>
            <a:effectRef idx="1">
              <a:schemeClr val="accent3"/>
            </a:effectRef>
            <a:fontRef idx="minor">
              <a:schemeClr val="dk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sp>
          <p:nvSpPr>
            <p:cNvPr id="59" name="Ovale 58"/>
            <p:cNvSpPr/>
            <p:nvPr/>
          </p:nvSpPr>
          <p:spPr>
            <a:xfrm>
              <a:off x="2483768" y="3068960"/>
              <a:ext cx="144016" cy="144016"/>
            </a:xfrm>
            <a:prstGeom prst="ellipse">
              <a:avLst/>
            </a:prstGeom>
          </p:spPr>
          <p:style>
            <a:lnRef idx="1">
              <a:schemeClr val="accent3"/>
            </a:lnRef>
            <a:fillRef idx="2">
              <a:schemeClr val="accent3"/>
            </a:fillRef>
            <a:effectRef idx="1">
              <a:schemeClr val="accent3"/>
            </a:effectRef>
            <a:fontRef idx="minor">
              <a:schemeClr val="dk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a:ea typeface="+mn-ea"/>
                <a:cs typeface="+mn-cs"/>
              </a:endParaRPr>
            </a:p>
          </p:txBody>
        </p:sp>
        <p:sp>
          <p:nvSpPr>
            <p:cNvPr id="60" name="Ovale 59"/>
            <p:cNvSpPr/>
            <p:nvPr/>
          </p:nvSpPr>
          <p:spPr>
            <a:xfrm>
              <a:off x="4644008" y="2996952"/>
              <a:ext cx="144016" cy="144016"/>
            </a:xfrm>
            <a:prstGeom prst="ellipse">
              <a:avLst/>
            </a:prstGeom>
          </p:spPr>
          <p:style>
            <a:lnRef idx="1">
              <a:schemeClr val="accent3"/>
            </a:lnRef>
            <a:fillRef idx="2">
              <a:schemeClr val="accent3"/>
            </a:fillRef>
            <a:effectRef idx="1">
              <a:schemeClr val="accent3"/>
            </a:effectRef>
            <a:fontRef idx="minor">
              <a:schemeClr val="dk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sp>
          <p:nvSpPr>
            <p:cNvPr id="61" name="Ovale 60"/>
            <p:cNvSpPr/>
            <p:nvPr/>
          </p:nvSpPr>
          <p:spPr>
            <a:xfrm>
              <a:off x="5160001" y="3273674"/>
              <a:ext cx="144016" cy="144015"/>
            </a:xfrm>
            <a:prstGeom prst="ellipse">
              <a:avLst/>
            </a:prstGeom>
          </p:spPr>
          <p:style>
            <a:lnRef idx="1">
              <a:schemeClr val="accent3"/>
            </a:lnRef>
            <a:fillRef idx="2">
              <a:schemeClr val="accent3"/>
            </a:fillRef>
            <a:effectRef idx="1">
              <a:schemeClr val="accent3"/>
            </a:effectRef>
            <a:fontRef idx="minor">
              <a:schemeClr val="dk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sp>
          <p:nvSpPr>
            <p:cNvPr id="62" name="Rettangolo 61"/>
            <p:cNvSpPr/>
            <p:nvPr/>
          </p:nvSpPr>
          <p:spPr>
            <a:xfrm>
              <a:off x="3995490" y="2803011"/>
              <a:ext cx="336674" cy="306453"/>
            </a:xfrm>
            <a:prstGeom prst="rect">
              <a:avLst/>
            </a:prstGeom>
          </p:spPr>
          <p:txBody>
            <a:bodyPr wrap="none">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b="1" i="0" u="none" strike="noStrike" kern="1200" cap="none" spc="0" normalizeH="0" baseline="0" noProof="0" dirty="0">
                  <a:ln>
                    <a:noFill/>
                  </a:ln>
                  <a:solidFill>
                    <a:srgbClr val="F79646">
                      <a:lumMod val="75000"/>
                    </a:srgbClr>
                  </a:solidFill>
                  <a:effectLst/>
                  <a:uLnTx/>
                  <a:uFillTx/>
                  <a:latin typeface="Calibri" pitchFamily="34" charset="0"/>
                  <a:ea typeface="+mn-ea"/>
                  <a:cs typeface="Arial" charset="0"/>
                </a:rPr>
                <a:t>2</a:t>
              </a:r>
            </a:p>
          </p:txBody>
        </p:sp>
        <p:sp>
          <p:nvSpPr>
            <p:cNvPr id="63" name="Rettangolo 62"/>
            <p:cNvSpPr/>
            <p:nvPr/>
          </p:nvSpPr>
          <p:spPr>
            <a:xfrm>
              <a:off x="3897581" y="2641907"/>
              <a:ext cx="322392" cy="286809"/>
            </a:xfrm>
            <a:prstGeom prst="rect">
              <a:avLst/>
            </a:prstGeom>
          </p:spPr>
          <p:txBody>
            <a:bodyPr wrap="none">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b="1" i="0" u="none" strike="noStrike" kern="1200" cap="none" spc="0" normalizeH="0" baseline="0" noProof="0" dirty="0">
                  <a:ln>
                    <a:noFill/>
                  </a:ln>
                  <a:solidFill>
                    <a:srgbClr val="F79646">
                      <a:lumMod val="75000"/>
                    </a:srgbClr>
                  </a:solidFill>
                  <a:effectLst/>
                  <a:uLnTx/>
                  <a:uFillTx/>
                  <a:latin typeface="Calibri"/>
                  <a:ea typeface="+mn-ea"/>
                  <a:cs typeface="Arial" charset="0"/>
                </a:rPr>
                <a:t>3</a:t>
              </a:r>
            </a:p>
          </p:txBody>
        </p:sp>
        <p:sp>
          <p:nvSpPr>
            <p:cNvPr id="64" name="Rettangolo 63"/>
            <p:cNvSpPr/>
            <p:nvPr/>
          </p:nvSpPr>
          <p:spPr>
            <a:xfrm>
              <a:off x="1529732" y="4015608"/>
              <a:ext cx="322391" cy="286809"/>
            </a:xfrm>
            <a:prstGeom prst="rect">
              <a:avLst/>
            </a:prstGeom>
          </p:spPr>
          <p:txBody>
            <a:bodyPr wrap="none">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b="1" i="0" u="none" strike="noStrike" kern="1200" cap="none" spc="0" normalizeH="0" baseline="0" noProof="0" dirty="0">
                  <a:ln>
                    <a:noFill/>
                  </a:ln>
                  <a:solidFill>
                    <a:srgbClr val="F79646">
                      <a:lumMod val="75000"/>
                    </a:srgbClr>
                  </a:solidFill>
                  <a:effectLst/>
                  <a:uLnTx/>
                  <a:uFillTx/>
                  <a:latin typeface="Calibri"/>
                  <a:ea typeface="+mn-ea"/>
                  <a:cs typeface="Arial" charset="0"/>
                </a:rPr>
                <a:t>4</a:t>
              </a:r>
            </a:p>
          </p:txBody>
        </p:sp>
        <p:sp>
          <p:nvSpPr>
            <p:cNvPr id="65" name="Rettangolo 64"/>
            <p:cNvSpPr/>
            <p:nvPr/>
          </p:nvSpPr>
          <p:spPr>
            <a:xfrm>
              <a:off x="2394301" y="3003089"/>
              <a:ext cx="322392" cy="286809"/>
            </a:xfrm>
            <a:prstGeom prst="rect">
              <a:avLst/>
            </a:prstGeom>
          </p:spPr>
          <p:txBody>
            <a:bodyPr wrap="none">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b="1" i="0" u="none" strike="noStrike" kern="1200" cap="none" spc="0" normalizeH="0" baseline="0" noProof="0" dirty="0">
                  <a:ln>
                    <a:noFill/>
                  </a:ln>
                  <a:solidFill>
                    <a:srgbClr val="F79646">
                      <a:lumMod val="75000"/>
                    </a:srgbClr>
                  </a:solidFill>
                  <a:effectLst/>
                  <a:uLnTx/>
                  <a:uFillTx/>
                  <a:latin typeface="Calibri"/>
                  <a:ea typeface="+mn-ea"/>
                  <a:cs typeface="Arial" charset="0"/>
                </a:rPr>
                <a:t>5</a:t>
              </a:r>
            </a:p>
          </p:txBody>
        </p:sp>
        <p:sp>
          <p:nvSpPr>
            <p:cNvPr id="66" name="Rettangolo 65"/>
            <p:cNvSpPr/>
            <p:nvPr/>
          </p:nvSpPr>
          <p:spPr>
            <a:xfrm>
              <a:off x="4554539" y="2931064"/>
              <a:ext cx="322392" cy="286809"/>
            </a:xfrm>
            <a:prstGeom prst="rect">
              <a:avLst/>
            </a:prstGeom>
          </p:spPr>
          <p:txBody>
            <a:bodyPr wrap="none">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b="1" i="0" u="none" strike="noStrike" kern="1200" cap="none" spc="0" normalizeH="0" baseline="0" noProof="0" dirty="0">
                  <a:ln>
                    <a:noFill/>
                  </a:ln>
                  <a:solidFill>
                    <a:srgbClr val="F79646">
                      <a:lumMod val="75000"/>
                    </a:srgbClr>
                  </a:solidFill>
                  <a:effectLst/>
                  <a:uLnTx/>
                  <a:uFillTx/>
                  <a:latin typeface="Calibri"/>
                  <a:ea typeface="+mn-ea"/>
                  <a:cs typeface="Arial" charset="0"/>
                </a:rPr>
                <a:t>6</a:t>
              </a:r>
            </a:p>
          </p:txBody>
        </p:sp>
        <p:sp>
          <p:nvSpPr>
            <p:cNvPr id="67" name="Rettangolo 66"/>
            <p:cNvSpPr/>
            <p:nvPr/>
          </p:nvSpPr>
          <p:spPr>
            <a:xfrm>
              <a:off x="5070533" y="3205102"/>
              <a:ext cx="322391" cy="286809"/>
            </a:xfrm>
            <a:prstGeom prst="rect">
              <a:avLst/>
            </a:prstGeom>
          </p:spPr>
          <p:txBody>
            <a:bodyPr wrap="none">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b="1" i="0" u="none" strike="noStrike" kern="1200" cap="none" spc="0" normalizeH="0" baseline="0" noProof="0" dirty="0">
                  <a:ln>
                    <a:noFill/>
                  </a:ln>
                  <a:solidFill>
                    <a:srgbClr val="F79646">
                      <a:lumMod val="75000"/>
                    </a:srgbClr>
                  </a:solidFill>
                  <a:effectLst/>
                  <a:uLnTx/>
                  <a:uFillTx/>
                  <a:latin typeface="Calibri"/>
                  <a:ea typeface="+mn-ea"/>
                  <a:cs typeface="Arial" charset="0"/>
                </a:rPr>
                <a:t>7</a:t>
              </a:r>
            </a:p>
          </p:txBody>
        </p:sp>
      </p:grpSp>
      <p:grpSp>
        <p:nvGrpSpPr>
          <p:cNvPr id="68" name="Gruppo 67"/>
          <p:cNvGrpSpPr/>
          <p:nvPr/>
        </p:nvGrpSpPr>
        <p:grpSpPr>
          <a:xfrm>
            <a:off x="5868144" y="1486979"/>
            <a:ext cx="3024336" cy="3262432"/>
            <a:chOff x="5831613" y="126113"/>
            <a:chExt cx="3191605" cy="3587825"/>
          </a:xfrm>
          <a:solidFill>
            <a:schemeClr val="bg1"/>
          </a:solidFill>
        </p:grpSpPr>
        <p:sp>
          <p:nvSpPr>
            <p:cNvPr id="69" name="CasellaDiTesto 68"/>
            <p:cNvSpPr txBox="1"/>
            <p:nvPr/>
          </p:nvSpPr>
          <p:spPr>
            <a:xfrm>
              <a:off x="5831613" y="126113"/>
              <a:ext cx="3191605" cy="3587825"/>
            </a:xfrm>
            <a:prstGeom prst="rect">
              <a:avLst/>
            </a:prstGeom>
            <a:grpFill/>
          </p:spPr>
          <p:txBody>
            <a:bodyPr wrap="square" rtlCol="0">
              <a:spAutoFit/>
            </a:bodyPr>
            <a:lstStyle/>
            <a:p>
              <a:pPr marL="342900" marR="0" lvl="0" indent="-342900" algn="l" defTabSz="914400" rtl="0" eaLnBrk="1" fontAlgn="base" latinLnBrk="0" hangingPunct="1">
                <a:lnSpc>
                  <a:spcPct val="100000"/>
                </a:lnSpc>
                <a:spcBef>
                  <a:spcPct val="0"/>
                </a:spcBef>
                <a:spcAft>
                  <a:spcPct val="0"/>
                </a:spcAft>
                <a:buClrTx/>
                <a:buSzTx/>
                <a:buFontTx/>
                <a:buAutoNum type="arabicPeriod"/>
                <a:tabLst/>
                <a:defRPr/>
              </a:pPr>
              <a:endParaRPr kumimoji="0" lang="en-US" sz="1600" b="0" i="0" u="none" strike="noStrike" kern="1200" cap="none" spc="0" normalizeH="0" baseline="0" noProof="0" dirty="0">
                <a:ln>
                  <a:noFill/>
                </a:ln>
                <a:solidFill>
                  <a:srgbClr val="002060"/>
                </a:solidFill>
                <a:effectLst/>
                <a:uLnTx/>
                <a:uFillTx/>
                <a:latin typeface="Calibri" pitchFamily="34" charset="0"/>
                <a:ea typeface="+mn-ea"/>
                <a:cs typeface="Arial" charset="0"/>
              </a:endParaRPr>
            </a:p>
            <a:p>
              <a:pPr marL="342900" marR="0" lvl="0" indent="-342900" algn="l" defTabSz="914400" rtl="0" eaLnBrk="1" fontAlgn="base" latinLnBrk="0" hangingPunct="1">
                <a:lnSpc>
                  <a:spcPct val="100000"/>
                </a:lnSpc>
                <a:spcBef>
                  <a:spcPct val="0"/>
                </a:spcBef>
                <a:spcAft>
                  <a:spcPct val="0"/>
                </a:spcAft>
                <a:buClrTx/>
                <a:buSzTx/>
                <a:buFontTx/>
                <a:buAutoNum type="arabicPeriod"/>
                <a:tabLst/>
                <a:defRPr/>
              </a:pPr>
              <a:endParaRPr kumimoji="0" lang="en-US" sz="1600" b="0" i="0" u="none" strike="noStrike" kern="1200" cap="none" spc="0" normalizeH="0" baseline="0" noProof="0" dirty="0">
                <a:ln>
                  <a:noFill/>
                </a:ln>
                <a:solidFill>
                  <a:srgbClr val="002060"/>
                </a:solidFill>
                <a:effectLst/>
                <a:uLnTx/>
                <a:uFillTx/>
                <a:latin typeface="Calibri" pitchFamily="34" charset="0"/>
                <a:ea typeface="+mn-ea"/>
                <a:cs typeface="Arial" charset="0"/>
              </a:endParaRPr>
            </a:p>
            <a:p>
              <a:pPr marL="266700" marR="0" lvl="0" indent="-266700" algn="l" defTabSz="914400" rtl="0" eaLnBrk="1" fontAlgn="base" latinLnBrk="0" hangingPunct="1">
                <a:lnSpc>
                  <a:spcPct val="100000"/>
                </a:lnSpc>
                <a:spcBef>
                  <a:spcPct val="0"/>
                </a:spcBef>
                <a:spcAft>
                  <a:spcPts val="600"/>
                </a:spcAft>
                <a:buClrTx/>
                <a:buSzTx/>
                <a:buFontTx/>
                <a:buAutoNum type="arabicPeriod"/>
                <a:tabLst/>
                <a:defRPr/>
              </a:pPr>
              <a:r>
                <a:rPr kumimoji="0" lang="en-US" sz="1200" b="0" i="0" u="none" strike="noStrike" kern="1200" cap="none" spc="0" normalizeH="0" baseline="0" noProof="0" dirty="0" err="1">
                  <a:ln>
                    <a:noFill/>
                  </a:ln>
                  <a:solidFill>
                    <a:srgbClr val="002060"/>
                  </a:solidFill>
                  <a:effectLst/>
                  <a:uLnTx/>
                  <a:uFillTx/>
                  <a:latin typeface="Calibri" pitchFamily="34" charset="0"/>
                  <a:ea typeface="+mn-ea"/>
                  <a:cs typeface="Arial" charset="0"/>
                </a:rPr>
                <a:t>Alexandroupoli</a:t>
              </a:r>
              <a:r>
                <a:rPr kumimoji="0" lang="en-US" sz="1200" b="0" i="0" u="none" strike="noStrike" kern="1200" cap="none" spc="0" normalizeH="0" baseline="0" noProof="0" dirty="0">
                  <a:ln>
                    <a:noFill/>
                  </a:ln>
                  <a:solidFill>
                    <a:srgbClr val="002060"/>
                  </a:solidFill>
                  <a:effectLst/>
                  <a:uLnTx/>
                  <a:uFillTx/>
                  <a:latin typeface="Calibri" pitchFamily="34" charset="0"/>
                  <a:ea typeface="+mn-ea"/>
                  <a:cs typeface="Arial" charset="0"/>
                </a:rPr>
                <a:t>/</a:t>
              </a:r>
              <a:r>
                <a:rPr kumimoji="0" lang="en-US" sz="1200" b="0" i="0" u="none" strike="noStrike" kern="1200" cap="none" spc="0" normalizeH="0" baseline="0" noProof="0" dirty="0" err="1">
                  <a:ln>
                    <a:noFill/>
                  </a:ln>
                  <a:solidFill>
                    <a:srgbClr val="002060"/>
                  </a:solidFill>
                  <a:effectLst/>
                  <a:uLnTx/>
                  <a:uFillTx/>
                  <a:latin typeface="Calibri" pitchFamily="34" charset="0"/>
                  <a:ea typeface="+mn-ea"/>
                  <a:cs typeface="Arial" charset="0"/>
                </a:rPr>
                <a:t>Makri</a:t>
              </a:r>
              <a:r>
                <a:rPr kumimoji="0" lang="en-US" sz="1200" b="0" i="0" u="none" strike="noStrike" kern="1200" cap="none" spc="0" normalizeH="0" baseline="0" noProof="0" dirty="0">
                  <a:ln>
                    <a:noFill/>
                  </a:ln>
                  <a:solidFill>
                    <a:srgbClr val="002060"/>
                  </a:solidFill>
                  <a:effectLst/>
                  <a:uLnTx/>
                  <a:uFillTx/>
                  <a:latin typeface="Calibri" pitchFamily="34" charset="0"/>
                  <a:ea typeface="+mn-ea"/>
                  <a:cs typeface="Arial" charset="0"/>
                </a:rPr>
                <a:t> area &amp;   </a:t>
              </a:r>
              <a:r>
                <a:rPr kumimoji="0" lang="en-US" sz="1200" b="0" i="0" u="none" strike="noStrike" kern="1200" cap="none" spc="0" normalizeH="0" baseline="0" noProof="0" dirty="0" err="1">
                  <a:ln>
                    <a:noFill/>
                  </a:ln>
                  <a:solidFill>
                    <a:srgbClr val="002060"/>
                  </a:solidFill>
                  <a:effectLst/>
                  <a:uLnTx/>
                  <a:uFillTx/>
                  <a:latin typeface="Calibri" pitchFamily="34" charset="0"/>
                  <a:ea typeface="+mn-ea"/>
                  <a:cs typeface="Arial" charset="0"/>
                </a:rPr>
                <a:t>Thassos</a:t>
              </a:r>
              <a:r>
                <a:rPr kumimoji="0" lang="en-US" sz="1200" b="0" i="0" u="none" strike="noStrike" kern="1200" cap="none" spc="0" normalizeH="0" baseline="0" noProof="0" dirty="0">
                  <a:ln>
                    <a:noFill/>
                  </a:ln>
                  <a:solidFill>
                    <a:srgbClr val="002060"/>
                  </a:solidFill>
                  <a:effectLst/>
                  <a:uLnTx/>
                  <a:uFillTx/>
                  <a:latin typeface="Calibri" pitchFamily="34" charset="0"/>
                  <a:ea typeface="+mn-ea"/>
                  <a:cs typeface="Arial" charset="0"/>
                </a:rPr>
                <a:t>/</a:t>
              </a:r>
              <a:r>
                <a:rPr kumimoji="0" lang="en-US" sz="1200" b="0" i="0" u="none" strike="noStrike" kern="1200" cap="none" spc="0" normalizeH="0" baseline="0" noProof="0" dirty="0" err="1">
                  <a:ln>
                    <a:noFill/>
                  </a:ln>
                  <a:solidFill>
                    <a:srgbClr val="002060"/>
                  </a:solidFill>
                  <a:effectLst/>
                  <a:uLnTx/>
                  <a:uFillTx/>
                  <a:latin typeface="Calibri" pitchFamily="34" charset="0"/>
                  <a:ea typeface="+mn-ea"/>
                  <a:cs typeface="Arial" charset="0"/>
                </a:rPr>
                <a:t>Keramoti</a:t>
              </a:r>
              <a:r>
                <a:rPr kumimoji="0" lang="en-US" sz="1200" b="0" i="0" u="none" strike="noStrike" kern="1200" cap="none" spc="0" normalizeH="0" baseline="0" noProof="0" dirty="0">
                  <a:ln>
                    <a:noFill/>
                  </a:ln>
                  <a:solidFill>
                    <a:srgbClr val="002060"/>
                  </a:solidFill>
                  <a:effectLst/>
                  <a:uLnTx/>
                  <a:uFillTx/>
                  <a:latin typeface="Calibri" pitchFamily="34" charset="0"/>
                  <a:ea typeface="+mn-ea"/>
                  <a:cs typeface="Arial" charset="0"/>
                </a:rPr>
                <a:t> area (</a:t>
              </a:r>
              <a:r>
                <a:rPr kumimoji="0" lang="en-US" sz="1200" b="1" i="0" u="none" strike="noStrike" kern="1200" cap="none" spc="0" normalizeH="0" baseline="0" noProof="0" dirty="0">
                  <a:ln>
                    <a:noFill/>
                  </a:ln>
                  <a:solidFill>
                    <a:srgbClr val="002060"/>
                  </a:solidFill>
                  <a:effectLst/>
                  <a:uLnTx/>
                  <a:uFillTx/>
                  <a:latin typeface="Calibri" pitchFamily="34" charset="0"/>
                  <a:ea typeface="+mn-ea"/>
                  <a:cs typeface="Arial" charset="0"/>
                </a:rPr>
                <a:t>REMTH /GR</a:t>
              </a:r>
              <a:r>
                <a:rPr kumimoji="0" lang="en-US" sz="1200" b="0" i="0" u="none" strike="noStrike" kern="1200" cap="none" spc="0" normalizeH="0" baseline="0" noProof="0" dirty="0">
                  <a:ln>
                    <a:noFill/>
                  </a:ln>
                  <a:solidFill>
                    <a:srgbClr val="002060"/>
                  </a:solidFill>
                  <a:effectLst/>
                  <a:uLnTx/>
                  <a:uFillTx/>
                  <a:latin typeface="Calibri" pitchFamily="34" charset="0"/>
                  <a:ea typeface="+mn-ea"/>
                  <a:cs typeface="Arial" charset="0"/>
                </a:rPr>
                <a:t>)</a:t>
              </a:r>
            </a:p>
            <a:p>
              <a:pPr marL="266700" marR="0" lvl="0" indent="-266700" algn="l" defTabSz="914400" rtl="0" eaLnBrk="1" fontAlgn="base" latinLnBrk="0" hangingPunct="1">
                <a:lnSpc>
                  <a:spcPct val="100000"/>
                </a:lnSpc>
                <a:spcBef>
                  <a:spcPct val="0"/>
                </a:spcBef>
                <a:spcAft>
                  <a:spcPts val="600"/>
                </a:spcAft>
                <a:buClrTx/>
                <a:buSzTx/>
                <a:buFontTx/>
                <a:buAutoNum type="arabicPeriod"/>
                <a:tabLst/>
                <a:defRPr/>
              </a:pPr>
              <a:r>
                <a:rPr kumimoji="0" lang="en-US" sz="1200" b="0" i="0" u="none" strike="noStrike" kern="1200" cap="none" spc="0" normalizeH="0" baseline="0" noProof="0" dirty="0" err="1">
                  <a:ln>
                    <a:noFill/>
                  </a:ln>
                  <a:solidFill>
                    <a:srgbClr val="002060"/>
                  </a:solidFill>
                  <a:effectLst/>
                  <a:uLnTx/>
                  <a:uFillTx/>
                  <a:latin typeface="Calibri" pitchFamily="34" charset="0"/>
                  <a:ea typeface="+mn-ea"/>
                  <a:cs typeface="Arial" charset="0"/>
                </a:rPr>
                <a:t>Cattolica</a:t>
              </a:r>
              <a:r>
                <a:rPr kumimoji="0" lang="en-US" sz="1200" b="0" i="0" u="none" strike="noStrike" kern="1200" cap="none" spc="0" normalizeH="0" baseline="0" noProof="0" dirty="0">
                  <a:ln>
                    <a:noFill/>
                  </a:ln>
                  <a:solidFill>
                    <a:srgbClr val="002060"/>
                  </a:solidFill>
                  <a:effectLst/>
                  <a:uLnTx/>
                  <a:uFillTx/>
                  <a:latin typeface="Calibri" pitchFamily="34" charset="0"/>
                  <a:ea typeface="+mn-ea"/>
                  <a:cs typeface="Arial" charset="0"/>
                </a:rPr>
                <a:t> (RN) port and coast area</a:t>
              </a:r>
              <a:r>
                <a:rPr kumimoji="0" lang="it-IT" sz="1200" b="0" i="0" u="none" strike="noStrike" kern="1200" cap="none" spc="0" normalizeH="0" baseline="0" noProof="0" dirty="0">
                  <a:ln>
                    <a:noFill/>
                  </a:ln>
                  <a:solidFill>
                    <a:srgbClr val="002060"/>
                  </a:solidFill>
                  <a:effectLst/>
                  <a:uLnTx/>
                  <a:uFillTx/>
                  <a:latin typeface="Calibri" pitchFamily="34" charset="0"/>
                  <a:ea typeface="+mn-ea"/>
                  <a:cs typeface="Arial" charset="0"/>
                </a:rPr>
                <a:t> &amp; Comacchio-Lido di Spina FE- Po Delta park (</a:t>
              </a:r>
              <a:r>
                <a:rPr kumimoji="0" lang="it-IT" sz="1200" b="1" i="0" u="none" strike="noStrike" kern="1200" cap="none" spc="0" normalizeH="0" baseline="0" noProof="0" dirty="0">
                  <a:ln>
                    <a:noFill/>
                  </a:ln>
                  <a:solidFill>
                    <a:srgbClr val="002060"/>
                  </a:solidFill>
                  <a:effectLst/>
                  <a:uLnTx/>
                  <a:uFillTx/>
                  <a:latin typeface="Calibri" pitchFamily="34" charset="0"/>
                  <a:ea typeface="+mn-ea"/>
                  <a:cs typeface="Arial" charset="0"/>
                </a:rPr>
                <a:t>RER /IT</a:t>
              </a:r>
              <a:r>
                <a:rPr kumimoji="0" lang="it-IT" sz="1200" b="0" i="0" u="none" strike="noStrike" kern="1200" cap="none" spc="0" normalizeH="0" baseline="0" noProof="0" dirty="0">
                  <a:ln>
                    <a:noFill/>
                  </a:ln>
                  <a:solidFill>
                    <a:srgbClr val="002060"/>
                  </a:solidFill>
                  <a:effectLst/>
                  <a:uLnTx/>
                  <a:uFillTx/>
                  <a:latin typeface="Calibri" pitchFamily="34" charset="0"/>
                  <a:ea typeface="+mn-ea"/>
                  <a:cs typeface="Arial" charset="0"/>
                </a:rPr>
                <a:t>)</a:t>
              </a:r>
            </a:p>
            <a:p>
              <a:pPr marL="266700" marR="0" lvl="0" indent="-266700" algn="l" defTabSz="914400" rtl="0" eaLnBrk="1" fontAlgn="base" latinLnBrk="0" hangingPunct="1">
                <a:lnSpc>
                  <a:spcPct val="100000"/>
                </a:lnSpc>
                <a:spcBef>
                  <a:spcPct val="0"/>
                </a:spcBef>
                <a:spcAft>
                  <a:spcPts val="600"/>
                </a:spcAft>
                <a:buClrTx/>
                <a:buSzTx/>
                <a:buFontTx/>
                <a:buAutoNum type="arabicPeriod"/>
                <a:tabLst/>
                <a:defRPr/>
              </a:pPr>
              <a:r>
                <a:rPr kumimoji="0" lang="en-US" sz="1200" b="0" i="0" u="none" strike="noStrike" kern="1200" cap="none" spc="0" normalizeH="0" baseline="0" noProof="0" dirty="0" err="1">
                  <a:ln>
                    <a:noFill/>
                  </a:ln>
                  <a:solidFill>
                    <a:srgbClr val="002060"/>
                  </a:solidFill>
                  <a:effectLst/>
                  <a:uLnTx/>
                  <a:uFillTx/>
                  <a:latin typeface="Calibri" pitchFamily="34" charset="0"/>
                  <a:ea typeface="+mn-ea"/>
                  <a:cs typeface="Arial" charset="0"/>
                </a:rPr>
                <a:t>Polesine</a:t>
              </a:r>
              <a:r>
                <a:rPr kumimoji="0" lang="en-US" sz="1200" b="0" i="0" u="none" strike="noStrike" kern="1200" cap="none" spc="0" normalizeH="0" baseline="0" noProof="0" dirty="0">
                  <a:ln>
                    <a:noFill/>
                  </a:ln>
                  <a:solidFill>
                    <a:srgbClr val="002060"/>
                  </a:solidFill>
                  <a:effectLst/>
                  <a:uLnTx/>
                  <a:uFillTx/>
                  <a:latin typeface="Calibri" pitchFamily="34" charset="0"/>
                  <a:ea typeface="+mn-ea"/>
                  <a:cs typeface="Arial" charset="0"/>
                </a:rPr>
                <a:t> </a:t>
              </a:r>
              <a:r>
                <a:rPr kumimoji="0" lang="en-US" sz="1200" b="0" i="0" u="none" strike="noStrike" kern="1200" cap="none" spc="0" normalizeH="0" baseline="0" noProof="0" dirty="0" err="1">
                  <a:ln>
                    <a:noFill/>
                  </a:ln>
                  <a:solidFill>
                    <a:srgbClr val="002060"/>
                  </a:solidFill>
                  <a:effectLst/>
                  <a:uLnTx/>
                  <a:uFillTx/>
                  <a:latin typeface="Calibri" pitchFamily="34" charset="0"/>
                  <a:ea typeface="+mn-ea"/>
                  <a:cs typeface="Arial" charset="0"/>
                </a:rPr>
                <a:t>Camerini</a:t>
              </a:r>
              <a:r>
                <a:rPr kumimoji="0" lang="en-US" sz="1200" b="0" i="0" u="none" strike="noStrike" kern="1200" cap="none" spc="0" normalizeH="0" baseline="0" noProof="0" dirty="0">
                  <a:ln>
                    <a:noFill/>
                  </a:ln>
                  <a:solidFill>
                    <a:srgbClr val="002060"/>
                  </a:solidFill>
                  <a:effectLst/>
                  <a:uLnTx/>
                  <a:uFillTx/>
                  <a:latin typeface="Calibri" pitchFamily="34" charset="0"/>
                  <a:ea typeface="+mn-ea"/>
                  <a:cs typeface="Arial" charset="0"/>
                </a:rPr>
                <a:t> &amp; </a:t>
              </a:r>
              <a:r>
                <a:rPr kumimoji="0" lang="en-US" sz="1200" b="0" i="0" u="none" strike="noStrike" kern="1200" cap="none" spc="0" normalizeH="0" baseline="0" noProof="0" dirty="0" err="1">
                  <a:ln>
                    <a:noFill/>
                  </a:ln>
                  <a:solidFill>
                    <a:srgbClr val="002060"/>
                  </a:solidFill>
                  <a:effectLst/>
                  <a:uLnTx/>
                  <a:uFillTx/>
                  <a:latin typeface="Calibri" pitchFamily="34" charset="0"/>
                  <a:ea typeface="+mn-ea"/>
                  <a:cs typeface="Arial" charset="0"/>
                </a:rPr>
                <a:t>Rosolina</a:t>
              </a:r>
              <a:r>
                <a:rPr kumimoji="0" lang="en-US" sz="1200" b="0" i="0" u="none" strike="noStrike" kern="1200" cap="none" spc="0" normalizeH="0" baseline="0" noProof="0" dirty="0">
                  <a:ln>
                    <a:noFill/>
                  </a:ln>
                  <a:solidFill>
                    <a:srgbClr val="002060"/>
                  </a:solidFill>
                  <a:effectLst/>
                  <a:uLnTx/>
                  <a:uFillTx/>
                  <a:latin typeface="Calibri" pitchFamily="34" charset="0"/>
                  <a:ea typeface="+mn-ea"/>
                  <a:cs typeface="Arial" charset="0"/>
                </a:rPr>
                <a:t> Mare,  Po Delta Park (</a:t>
              </a:r>
              <a:r>
                <a:rPr kumimoji="0" lang="en-US" sz="1200" b="1" i="0" u="none" strike="noStrike" kern="1200" cap="none" spc="0" normalizeH="0" baseline="0" noProof="0" dirty="0">
                  <a:ln>
                    <a:noFill/>
                  </a:ln>
                  <a:solidFill>
                    <a:srgbClr val="002060"/>
                  </a:solidFill>
                  <a:effectLst/>
                  <a:uLnTx/>
                  <a:uFillTx/>
                  <a:latin typeface="Calibri" pitchFamily="34" charset="0"/>
                  <a:ea typeface="+mn-ea"/>
                  <a:cs typeface="Arial" charset="0"/>
                </a:rPr>
                <a:t>Veneto /IT</a:t>
              </a:r>
              <a:r>
                <a:rPr kumimoji="0" lang="en-US" sz="1200" b="0" i="0" u="none" strike="noStrike" kern="1200" cap="none" spc="0" normalizeH="0" baseline="0" noProof="0" dirty="0">
                  <a:ln>
                    <a:noFill/>
                  </a:ln>
                  <a:solidFill>
                    <a:srgbClr val="002060"/>
                  </a:solidFill>
                  <a:effectLst/>
                  <a:uLnTx/>
                  <a:uFillTx/>
                  <a:latin typeface="Calibri" pitchFamily="34" charset="0"/>
                  <a:ea typeface="+mn-ea"/>
                  <a:cs typeface="Arial" charset="0"/>
                </a:rPr>
                <a:t>)</a:t>
              </a:r>
            </a:p>
            <a:p>
              <a:pPr marL="266700" marR="0" lvl="0" indent="-266700" algn="l" defTabSz="914400" rtl="0" eaLnBrk="1" fontAlgn="base" latinLnBrk="0" hangingPunct="1">
                <a:lnSpc>
                  <a:spcPct val="100000"/>
                </a:lnSpc>
                <a:spcBef>
                  <a:spcPct val="0"/>
                </a:spcBef>
                <a:spcAft>
                  <a:spcPts val="600"/>
                </a:spcAft>
                <a:buClrTx/>
                <a:buSzTx/>
                <a:buFontTx/>
                <a:buAutoNum type="arabicPeriod"/>
                <a:tabLst/>
                <a:defRPr/>
              </a:pPr>
              <a:r>
                <a:rPr kumimoji="0" lang="en-US" sz="1200" b="0" i="0" u="none" strike="noStrike" kern="1200" cap="none" spc="0" normalizeH="0" baseline="0" noProof="0" dirty="0">
                  <a:ln>
                    <a:noFill/>
                  </a:ln>
                  <a:solidFill>
                    <a:srgbClr val="002060"/>
                  </a:solidFill>
                  <a:effectLst/>
                  <a:uLnTx/>
                  <a:uFillTx/>
                  <a:latin typeface="Calibri" pitchFamily="34" charset="0"/>
                  <a:ea typeface="+mn-ea"/>
                  <a:cs typeface="Arial" charset="0"/>
                </a:rPr>
                <a:t>La </a:t>
              </a:r>
              <a:r>
                <a:rPr kumimoji="0" lang="en-US" sz="1200" b="0" i="0" u="none" strike="noStrike" kern="1200" cap="none" spc="0" normalizeH="0" baseline="0" noProof="0" dirty="0" err="1">
                  <a:ln>
                    <a:noFill/>
                  </a:ln>
                  <a:solidFill>
                    <a:srgbClr val="002060"/>
                  </a:solidFill>
                  <a:effectLst/>
                  <a:uLnTx/>
                  <a:uFillTx/>
                  <a:latin typeface="Calibri" pitchFamily="34" charset="0"/>
                  <a:ea typeface="+mn-ea"/>
                  <a:cs typeface="Arial" charset="0"/>
                </a:rPr>
                <a:t>Albufera</a:t>
              </a:r>
              <a:r>
                <a:rPr kumimoji="0" lang="en-US" sz="1200" b="0" i="0" u="none" strike="noStrike" kern="1200" cap="none" spc="0" normalizeH="0" baseline="0" noProof="0" dirty="0">
                  <a:ln>
                    <a:noFill/>
                  </a:ln>
                  <a:solidFill>
                    <a:srgbClr val="002060"/>
                  </a:solidFill>
                  <a:effectLst/>
                  <a:uLnTx/>
                  <a:uFillTx/>
                  <a:latin typeface="Calibri" pitchFamily="34" charset="0"/>
                  <a:ea typeface="+mn-ea"/>
                  <a:cs typeface="Arial" charset="0"/>
                </a:rPr>
                <a:t> area (</a:t>
              </a:r>
              <a:r>
                <a:rPr kumimoji="0" lang="en-US" sz="1200" b="1" i="0" u="none" strike="noStrike" kern="1200" cap="none" spc="0" normalizeH="0" baseline="0" noProof="0" dirty="0">
                  <a:ln>
                    <a:noFill/>
                  </a:ln>
                  <a:solidFill>
                    <a:srgbClr val="002060"/>
                  </a:solidFill>
                  <a:effectLst/>
                  <a:uLnTx/>
                  <a:uFillTx/>
                  <a:latin typeface="Calibri" pitchFamily="34" charset="0"/>
                  <a:ea typeface="+mn-ea"/>
                  <a:cs typeface="Arial" charset="0"/>
                </a:rPr>
                <a:t>Valencia /ES</a:t>
              </a:r>
              <a:r>
                <a:rPr kumimoji="0" lang="en-US" sz="1200" b="0" i="0" u="none" strike="noStrike" kern="1200" cap="none" spc="0" normalizeH="0" baseline="0" noProof="0" dirty="0">
                  <a:ln>
                    <a:noFill/>
                  </a:ln>
                  <a:solidFill>
                    <a:srgbClr val="002060"/>
                  </a:solidFill>
                  <a:effectLst/>
                  <a:uLnTx/>
                  <a:uFillTx/>
                  <a:latin typeface="Calibri" pitchFamily="34" charset="0"/>
                  <a:ea typeface="+mn-ea"/>
                  <a:cs typeface="Arial" charset="0"/>
                </a:rPr>
                <a:t>)</a:t>
              </a:r>
            </a:p>
            <a:p>
              <a:pPr marL="266700" marR="0" lvl="0" indent="-266700" algn="l" defTabSz="914400" rtl="0" eaLnBrk="1" fontAlgn="base" latinLnBrk="0" hangingPunct="1">
                <a:lnSpc>
                  <a:spcPct val="100000"/>
                </a:lnSpc>
                <a:spcBef>
                  <a:spcPct val="0"/>
                </a:spcBef>
                <a:spcAft>
                  <a:spcPts val="600"/>
                </a:spcAft>
                <a:buClrTx/>
                <a:buSzTx/>
                <a:buFontTx/>
                <a:buAutoNum type="arabicPeriod"/>
                <a:tabLst/>
                <a:defRPr/>
              </a:pPr>
              <a:r>
                <a:rPr kumimoji="0" lang="en-US" sz="1200" b="0" i="0" u="none" strike="noStrike" kern="1200" cap="none" spc="0" normalizeH="0" baseline="0" noProof="0" dirty="0" err="1">
                  <a:ln>
                    <a:noFill/>
                  </a:ln>
                  <a:solidFill>
                    <a:srgbClr val="002060"/>
                  </a:solidFill>
                  <a:effectLst/>
                  <a:uLnTx/>
                  <a:uFillTx/>
                  <a:latin typeface="Calibri" pitchFamily="34" charset="0"/>
                  <a:ea typeface="+mn-ea"/>
                  <a:cs typeface="Arial" charset="0"/>
                </a:rPr>
                <a:t>Maguelone</a:t>
              </a:r>
              <a:r>
                <a:rPr kumimoji="0" lang="en-US" sz="1200" b="0" i="0" u="none" strike="noStrike" kern="1200" cap="none" spc="0" normalizeH="0" baseline="0" noProof="0" dirty="0">
                  <a:ln>
                    <a:noFill/>
                  </a:ln>
                  <a:solidFill>
                    <a:srgbClr val="002060"/>
                  </a:solidFill>
                  <a:effectLst/>
                  <a:uLnTx/>
                  <a:uFillTx/>
                  <a:latin typeface="Calibri" pitchFamily="34" charset="0"/>
                  <a:ea typeface="+mn-ea"/>
                  <a:cs typeface="Arial" charset="0"/>
                </a:rPr>
                <a:t>/</a:t>
              </a:r>
              <a:r>
                <a:rPr kumimoji="0" lang="en-US" sz="1200" b="0" i="0" u="none" strike="noStrike" kern="1200" cap="none" spc="0" normalizeH="0" baseline="0" noProof="0" dirty="0" err="1">
                  <a:ln>
                    <a:noFill/>
                  </a:ln>
                  <a:solidFill>
                    <a:srgbClr val="002060"/>
                  </a:solidFill>
                  <a:effectLst/>
                  <a:uLnTx/>
                  <a:uFillTx/>
                  <a:latin typeface="Calibri" pitchFamily="34" charset="0"/>
                  <a:ea typeface="+mn-ea"/>
                  <a:cs typeface="Arial" charset="0"/>
                </a:rPr>
                <a:t>Frontignan</a:t>
              </a:r>
              <a:r>
                <a:rPr kumimoji="0" lang="en-US" sz="1200" b="0" i="0" u="none" strike="noStrike" kern="1200" cap="none" spc="0" normalizeH="0" baseline="0" noProof="0" dirty="0">
                  <a:ln>
                    <a:noFill/>
                  </a:ln>
                  <a:solidFill>
                    <a:srgbClr val="002060"/>
                  </a:solidFill>
                  <a:effectLst/>
                  <a:uLnTx/>
                  <a:uFillTx/>
                  <a:latin typeface="Calibri" pitchFamily="34" charset="0"/>
                  <a:ea typeface="+mn-ea"/>
                  <a:cs typeface="Arial" charset="0"/>
                </a:rPr>
                <a:t> area &amp; </a:t>
              </a:r>
              <a:r>
                <a:rPr kumimoji="0" lang="en-US" sz="1200" b="0" i="0" u="none" strike="noStrike" kern="1200" cap="none" spc="0" normalizeH="0" baseline="0" noProof="0" dirty="0" err="1">
                  <a:ln>
                    <a:noFill/>
                  </a:ln>
                  <a:solidFill>
                    <a:srgbClr val="002060"/>
                  </a:solidFill>
                  <a:effectLst/>
                  <a:uLnTx/>
                  <a:uFillTx/>
                  <a:latin typeface="Calibri" pitchFamily="34" charset="0"/>
                  <a:ea typeface="+mn-ea"/>
                  <a:cs typeface="Arial" charset="0"/>
                </a:rPr>
                <a:t>Vias</a:t>
              </a:r>
              <a:r>
                <a:rPr kumimoji="0" lang="en-US" sz="1200" b="0" i="0" u="none" strike="noStrike" kern="1200" cap="none" spc="0" normalizeH="0" baseline="0" noProof="0" dirty="0">
                  <a:ln>
                    <a:noFill/>
                  </a:ln>
                  <a:solidFill>
                    <a:srgbClr val="002060"/>
                  </a:solidFill>
                  <a:effectLst/>
                  <a:uLnTx/>
                  <a:uFillTx/>
                  <a:latin typeface="Calibri" pitchFamily="34" charset="0"/>
                  <a:ea typeface="+mn-ea"/>
                  <a:cs typeface="Arial" charset="0"/>
                </a:rPr>
                <a:t>/</a:t>
              </a:r>
              <a:r>
                <a:rPr kumimoji="0" lang="en-US" sz="1200" b="0" i="0" u="none" strike="noStrike" kern="1200" cap="none" spc="0" normalizeH="0" baseline="0" noProof="0" dirty="0" err="1">
                  <a:ln>
                    <a:noFill/>
                  </a:ln>
                  <a:solidFill>
                    <a:srgbClr val="002060"/>
                  </a:solidFill>
                  <a:effectLst/>
                  <a:uLnTx/>
                  <a:uFillTx/>
                  <a:latin typeface="Calibri" pitchFamily="34" charset="0"/>
                  <a:ea typeface="+mn-ea"/>
                  <a:cs typeface="Arial" charset="0"/>
                </a:rPr>
                <a:t>Vendre</a:t>
              </a:r>
              <a:r>
                <a:rPr kumimoji="0" lang="en-US" sz="1200" b="0" i="0" u="none" strike="noStrike" kern="1200" cap="none" spc="0" normalizeH="0" baseline="0" noProof="0" dirty="0">
                  <a:ln>
                    <a:noFill/>
                  </a:ln>
                  <a:solidFill>
                    <a:srgbClr val="002060"/>
                  </a:solidFill>
                  <a:effectLst/>
                  <a:uLnTx/>
                  <a:uFillTx/>
                  <a:latin typeface="Calibri" pitchFamily="34" charset="0"/>
                  <a:ea typeface="+mn-ea"/>
                  <a:cs typeface="Arial" charset="0"/>
                </a:rPr>
                <a:t> Orb Delta area (</a:t>
              </a:r>
              <a:r>
                <a:rPr kumimoji="0" lang="en-US" sz="1200" b="1" i="0" u="none" strike="noStrike" kern="1200" cap="none" spc="0" normalizeH="0" baseline="0" noProof="0" dirty="0" err="1">
                  <a:ln>
                    <a:noFill/>
                  </a:ln>
                  <a:solidFill>
                    <a:srgbClr val="002060"/>
                  </a:solidFill>
                  <a:effectLst/>
                  <a:uLnTx/>
                  <a:uFillTx/>
                  <a:latin typeface="Calibri" pitchFamily="34" charset="0"/>
                  <a:ea typeface="+mn-ea"/>
                  <a:cs typeface="Arial" charset="0"/>
                </a:rPr>
                <a:t>Herault</a:t>
              </a:r>
              <a:r>
                <a:rPr kumimoji="0" lang="en-US" sz="1200" b="1" i="0" u="none" strike="noStrike" kern="1200" cap="none" spc="0" normalizeH="0" baseline="0" noProof="0" dirty="0">
                  <a:ln>
                    <a:noFill/>
                  </a:ln>
                  <a:solidFill>
                    <a:srgbClr val="002060"/>
                  </a:solidFill>
                  <a:effectLst/>
                  <a:uLnTx/>
                  <a:uFillTx/>
                  <a:latin typeface="Calibri" pitchFamily="34" charset="0"/>
                  <a:ea typeface="+mn-ea"/>
                  <a:cs typeface="Arial" charset="0"/>
                </a:rPr>
                <a:t> /F</a:t>
              </a:r>
              <a:r>
                <a:rPr kumimoji="0" lang="en-US" sz="1200" b="0" i="0" u="none" strike="noStrike" kern="1200" cap="none" spc="0" normalizeH="0" baseline="0" noProof="0" dirty="0">
                  <a:ln>
                    <a:noFill/>
                  </a:ln>
                  <a:solidFill>
                    <a:srgbClr val="002060"/>
                  </a:solidFill>
                  <a:effectLst/>
                  <a:uLnTx/>
                  <a:uFillTx/>
                  <a:latin typeface="Calibri" pitchFamily="34" charset="0"/>
                  <a:ea typeface="+mn-ea"/>
                  <a:cs typeface="Arial" charset="0"/>
                </a:rPr>
                <a:t>)</a:t>
              </a:r>
            </a:p>
            <a:p>
              <a:pPr marL="266700" marR="0" lvl="0" indent="-266700" algn="l" defTabSz="914400" rtl="0" eaLnBrk="1" fontAlgn="base" latinLnBrk="0" hangingPunct="1">
                <a:lnSpc>
                  <a:spcPct val="100000"/>
                </a:lnSpc>
                <a:spcBef>
                  <a:spcPct val="0"/>
                </a:spcBef>
                <a:spcAft>
                  <a:spcPts val="600"/>
                </a:spcAft>
                <a:buClrTx/>
                <a:buSzTx/>
                <a:buFontTx/>
                <a:buAutoNum type="arabicPeriod"/>
                <a:tabLst/>
                <a:defRPr/>
              </a:pPr>
              <a:r>
                <a:rPr kumimoji="0" lang="en-US" sz="1200" b="0" i="0" u="none" strike="noStrike" kern="1200" cap="none" spc="0" normalizeH="0" baseline="0" noProof="0" dirty="0" err="1">
                  <a:ln>
                    <a:noFill/>
                  </a:ln>
                  <a:solidFill>
                    <a:srgbClr val="002060"/>
                  </a:solidFill>
                  <a:effectLst/>
                  <a:uLnTx/>
                  <a:uFillTx/>
                  <a:latin typeface="Calibri" pitchFamily="34" charset="0"/>
                  <a:ea typeface="+mn-ea"/>
                  <a:cs typeface="Arial" charset="0"/>
                </a:rPr>
                <a:t>Kastela</a:t>
              </a:r>
              <a:r>
                <a:rPr kumimoji="0" lang="en-US" sz="1200" b="0" i="0" u="none" strike="noStrike" kern="1200" cap="none" spc="0" normalizeH="0" baseline="0" noProof="0" dirty="0">
                  <a:ln>
                    <a:noFill/>
                  </a:ln>
                  <a:solidFill>
                    <a:srgbClr val="002060"/>
                  </a:solidFill>
                  <a:effectLst/>
                  <a:uLnTx/>
                  <a:uFillTx/>
                  <a:latin typeface="Calibri" pitchFamily="34" charset="0"/>
                  <a:ea typeface="+mn-ea"/>
                  <a:cs typeface="Arial" charset="0"/>
                </a:rPr>
                <a:t> area (</a:t>
              </a:r>
              <a:r>
                <a:rPr kumimoji="0" lang="en-US" sz="1200" b="1" i="0" u="none" strike="noStrike" kern="1200" cap="none" spc="0" normalizeH="0" baseline="0" noProof="0" dirty="0">
                  <a:ln>
                    <a:noFill/>
                  </a:ln>
                  <a:solidFill>
                    <a:srgbClr val="002060"/>
                  </a:solidFill>
                  <a:effectLst/>
                  <a:uLnTx/>
                  <a:uFillTx/>
                  <a:latin typeface="Calibri" pitchFamily="34" charset="0"/>
                  <a:ea typeface="+mn-ea"/>
                  <a:cs typeface="Arial" charset="0"/>
                </a:rPr>
                <a:t>Split-Dalmatia /HR</a:t>
              </a:r>
              <a:r>
                <a:rPr kumimoji="0" lang="en-US" sz="1200" b="0" i="0" u="none" strike="noStrike" kern="1200" cap="none" spc="0" normalizeH="0" baseline="0" noProof="0" dirty="0">
                  <a:ln>
                    <a:noFill/>
                  </a:ln>
                  <a:solidFill>
                    <a:srgbClr val="002060"/>
                  </a:solidFill>
                  <a:effectLst/>
                  <a:uLnTx/>
                  <a:uFillTx/>
                  <a:latin typeface="Calibri" pitchFamily="34" charset="0"/>
                  <a:ea typeface="+mn-ea"/>
                  <a:cs typeface="Arial" charset="0"/>
                </a:rPr>
                <a:t>);</a:t>
              </a:r>
            </a:p>
            <a:p>
              <a:pPr marL="266700" marR="0" lvl="0" indent="-266700" algn="l" defTabSz="914400" rtl="0" eaLnBrk="1" fontAlgn="base" latinLnBrk="0" hangingPunct="1">
                <a:lnSpc>
                  <a:spcPct val="100000"/>
                </a:lnSpc>
                <a:spcBef>
                  <a:spcPct val="0"/>
                </a:spcBef>
                <a:spcAft>
                  <a:spcPts val="600"/>
                </a:spcAft>
                <a:buClrTx/>
                <a:buSzTx/>
                <a:buFontTx/>
                <a:buAutoNum type="arabicPeriod"/>
                <a:tabLst/>
                <a:defRPr/>
              </a:pPr>
              <a:r>
                <a:rPr kumimoji="0" lang="en-US" sz="1200" b="0" i="0" u="none" strike="noStrike" kern="1200" cap="none" spc="0" normalizeH="0" baseline="0" noProof="0" dirty="0">
                  <a:ln>
                    <a:noFill/>
                  </a:ln>
                  <a:solidFill>
                    <a:srgbClr val="002060"/>
                  </a:solidFill>
                  <a:effectLst/>
                  <a:uLnTx/>
                  <a:uFillTx/>
                  <a:latin typeface="Calibri" pitchFamily="34" charset="0"/>
                  <a:ea typeface="+mn-ea"/>
                  <a:cs typeface="Arial" charset="0"/>
                </a:rPr>
                <a:t>Neretva Delta (</a:t>
              </a:r>
              <a:r>
                <a:rPr kumimoji="0" lang="en-US" sz="1200" b="1" i="0" u="none" strike="noStrike" kern="1200" cap="none" spc="0" normalizeH="0" baseline="0" noProof="0" dirty="0">
                  <a:ln>
                    <a:noFill/>
                  </a:ln>
                  <a:solidFill>
                    <a:srgbClr val="002060"/>
                  </a:solidFill>
                  <a:effectLst/>
                  <a:uLnTx/>
                  <a:uFillTx/>
                  <a:latin typeface="Calibri" pitchFamily="34" charset="0"/>
                  <a:ea typeface="+mn-ea"/>
                  <a:cs typeface="Arial" charset="0"/>
                </a:rPr>
                <a:t>Dubrovnik-Neretva /HR</a:t>
              </a:r>
              <a:r>
                <a:rPr kumimoji="0" lang="en-US" sz="1200" b="0" i="0" u="none" strike="noStrike" kern="1200" cap="none" spc="0" normalizeH="0" baseline="0" noProof="0" dirty="0">
                  <a:ln>
                    <a:noFill/>
                  </a:ln>
                  <a:solidFill>
                    <a:srgbClr val="002060"/>
                  </a:solidFill>
                  <a:effectLst/>
                  <a:uLnTx/>
                  <a:uFillTx/>
                  <a:latin typeface="Calibri" pitchFamily="34" charset="0"/>
                  <a:ea typeface="+mn-ea"/>
                  <a:cs typeface="Arial" charset="0"/>
                </a:rPr>
                <a:t>);</a:t>
              </a:r>
            </a:p>
          </p:txBody>
        </p:sp>
        <p:sp>
          <p:nvSpPr>
            <p:cNvPr id="70" name="CasellaDiTesto 69"/>
            <p:cNvSpPr txBox="1"/>
            <p:nvPr/>
          </p:nvSpPr>
          <p:spPr>
            <a:xfrm>
              <a:off x="6076588" y="174439"/>
              <a:ext cx="1828551" cy="440017"/>
            </a:xfrm>
            <a:prstGeom prst="rect">
              <a:avLst/>
            </a:prstGeom>
            <a:grpFill/>
          </p:spPr>
          <p:txBody>
            <a:bodyPr wrap="non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2000" b="1" i="0" u="none" strike="noStrike" kern="1200" cap="none" spc="0" normalizeH="0" baseline="0" noProof="0" dirty="0">
                  <a:ln>
                    <a:noFill/>
                  </a:ln>
                  <a:solidFill>
                    <a:srgbClr val="002060"/>
                  </a:solidFill>
                  <a:uLnTx/>
                  <a:uFillTx/>
                  <a:latin typeface="Calibri" pitchFamily="34" charset="0"/>
                  <a:ea typeface="+mn-ea"/>
                  <a:cs typeface="Arial" charset="0"/>
                </a:rPr>
                <a:t>7 PILOT AREAS</a:t>
              </a:r>
            </a:p>
          </p:txBody>
        </p:sp>
      </p:grpSp>
      <p:sp>
        <p:nvSpPr>
          <p:cNvPr id="72" name="Rettangolo 71"/>
          <p:cNvSpPr/>
          <p:nvPr/>
        </p:nvSpPr>
        <p:spPr>
          <a:xfrm>
            <a:off x="1998276" y="908720"/>
            <a:ext cx="6933949" cy="430887"/>
          </a:xfrm>
          <a:prstGeom prst="rect">
            <a:avLst/>
          </a:prstGeom>
        </p:spPr>
        <p:txBody>
          <a:bodyPr wrap="none">
            <a:spAutoFit/>
          </a:bodyPr>
          <a:lstStyle/>
          <a:p>
            <a:r>
              <a:rPr lang="en-GB" sz="2200" b="1" dirty="0">
                <a:solidFill>
                  <a:srgbClr val="98C222"/>
                </a:solidFill>
                <a:effectLst>
                  <a:outerShdw blurRad="38100" dist="38100" dir="2700000" algn="tl">
                    <a:srgbClr val="000000">
                      <a:alpha val="43137"/>
                    </a:srgbClr>
                  </a:outerShdw>
                </a:effectLst>
              </a:rPr>
              <a:t>CO-EVOLVE - M2 (Testing</a:t>
            </a:r>
            <a:r>
              <a:rPr lang="en-GB" sz="2200" b="1" dirty="0">
                <a:solidFill>
                  <a:srgbClr val="98C222"/>
                </a:solidFill>
                <a:effectLst>
                  <a:outerShdw blurRad="38100" dist="38100" dir="2700000" algn="tl">
                    <a:srgbClr val="000000">
                      <a:alpha val="43137"/>
                    </a:srgbClr>
                  </a:outerShdw>
                </a:effectLst>
                <a:latin typeface="+mn-lt"/>
                <a:cs typeface="+mn-cs"/>
              </a:rPr>
              <a:t>) – Implementation in Pilot Areas</a:t>
            </a:r>
            <a:endParaRPr lang="it-IT" sz="2200" b="1" dirty="0">
              <a:solidFill>
                <a:srgbClr val="98C222"/>
              </a:solidFill>
              <a:effectLst>
                <a:outerShdw blurRad="38100" dist="38100" dir="2700000" algn="tl">
                  <a:srgbClr val="000000">
                    <a:alpha val="43137"/>
                  </a:srgbClr>
                </a:outerShdw>
              </a:effectLst>
              <a:latin typeface="+mn-lt"/>
              <a:cs typeface="+mn-cs"/>
            </a:endParaRPr>
          </a:p>
        </p:txBody>
      </p:sp>
      <p:sp>
        <p:nvSpPr>
          <p:cNvPr id="2" name="CasellaDiTesto 1"/>
          <p:cNvSpPr txBox="1"/>
          <p:nvPr/>
        </p:nvSpPr>
        <p:spPr>
          <a:xfrm>
            <a:off x="467544" y="5733256"/>
            <a:ext cx="8079135" cy="646331"/>
          </a:xfrm>
          <a:prstGeom prst="rect">
            <a:avLst/>
          </a:prstGeom>
          <a:noFill/>
        </p:spPr>
        <p:txBody>
          <a:bodyPr wrap="none" rtlCol="0">
            <a:spAutoFit/>
          </a:bodyPr>
          <a:lstStyle/>
          <a:p>
            <a:r>
              <a:rPr lang="en-US" b="1" dirty="0">
                <a:solidFill>
                  <a:srgbClr val="002060"/>
                </a:solidFill>
              </a:rPr>
              <a:t>Integrated planning </a:t>
            </a:r>
            <a:r>
              <a:rPr lang="en-US" dirty="0">
                <a:solidFill>
                  <a:srgbClr val="002060"/>
                </a:solidFill>
              </a:rPr>
              <a:t>(ICZM/MSP principles) and </a:t>
            </a:r>
            <a:r>
              <a:rPr lang="en-US" b="1" dirty="0">
                <a:solidFill>
                  <a:srgbClr val="002060"/>
                </a:solidFill>
              </a:rPr>
              <a:t>Small Scale Investments</a:t>
            </a:r>
            <a:r>
              <a:rPr lang="en-US" dirty="0">
                <a:solidFill>
                  <a:srgbClr val="002060"/>
                </a:solidFill>
              </a:rPr>
              <a:t>:</a:t>
            </a:r>
          </a:p>
          <a:p>
            <a:r>
              <a:rPr lang="en-US" b="1" dirty="0">
                <a:solidFill>
                  <a:srgbClr val="002060"/>
                </a:solidFill>
              </a:rPr>
              <a:t>local Action Plans </a:t>
            </a:r>
            <a:r>
              <a:rPr lang="en-US" dirty="0">
                <a:solidFill>
                  <a:srgbClr val="002060"/>
                </a:solidFill>
              </a:rPr>
              <a:t>for the development of Coastal and Maritime sustainable Tourism </a:t>
            </a:r>
          </a:p>
        </p:txBody>
      </p:sp>
      <p:pic>
        <p:nvPicPr>
          <p:cNvPr id="23"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20035" y="674497"/>
            <a:ext cx="1768881" cy="723189"/>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43977396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CasellaDiTesto 21"/>
          <p:cNvSpPr txBox="1"/>
          <p:nvPr/>
        </p:nvSpPr>
        <p:spPr>
          <a:xfrm>
            <a:off x="0" y="620688"/>
            <a:ext cx="9139386" cy="523220"/>
          </a:xfrm>
          <a:prstGeom prst="rect">
            <a:avLst/>
          </a:prstGeom>
          <a:noFill/>
        </p:spPr>
        <p:txBody>
          <a:bodyPr wrap="square" rtlCol="0">
            <a:spAutoFit/>
          </a:bodyPr>
          <a:lstStyle/>
          <a:p>
            <a:pPr algn="ctr"/>
            <a:r>
              <a:rPr lang="en-US" sz="2800" b="1" dirty="0">
                <a:solidFill>
                  <a:srgbClr val="002060"/>
                </a:solidFill>
                <a:effectLst>
                  <a:outerShdw blurRad="38100" dist="38100" dir="2700000" algn="tl">
                    <a:srgbClr val="000000">
                      <a:alpha val="43137"/>
                    </a:srgbClr>
                  </a:outerShdw>
                </a:effectLst>
              </a:rPr>
              <a:t>Future perspectives for the BC initiative in the MED </a:t>
            </a:r>
            <a:endParaRPr lang="en-GB" sz="2800" b="1" dirty="0">
              <a:solidFill>
                <a:srgbClr val="002060"/>
              </a:solidFill>
              <a:effectLst>
                <a:outerShdw blurRad="38100" dist="38100" dir="2700000" algn="tl">
                  <a:srgbClr val="000000">
                    <a:alpha val="43137"/>
                  </a:srgbClr>
                </a:outerShdw>
              </a:effectLst>
            </a:endParaRPr>
          </a:p>
        </p:txBody>
      </p:sp>
      <p:sp>
        <p:nvSpPr>
          <p:cNvPr id="23" name="CasellaDiTesto 22"/>
          <p:cNvSpPr txBox="1"/>
          <p:nvPr/>
        </p:nvSpPr>
        <p:spPr>
          <a:xfrm>
            <a:off x="216608" y="1196752"/>
            <a:ext cx="8531855" cy="682238"/>
          </a:xfrm>
          <a:prstGeom prst="rect">
            <a:avLst/>
          </a:prstGeom>
          <a:noFill/>
        </p:spPr>
        <p:txBody>
          <a:bodyPr wrap="square" rtlCol="0">
            <a:spAutoFit/>
          </a:bodyPr>
          <a:lstStyle/>
          <a:p>
            <a:pPr marL="457200" indent="-457200" algn="just">
              <a:lnSpc>
                <a:spcPts val="2300"/>
              </a:lnSpc>
              <a:buFont typeface="Wingdings" panose="05000000000000000000" pitchFamily="2" charset="2"/>
              <a:buChar char="Ø"/>
            </a:pPr>
            <a:r>
              <a:rPr lang="en-US" sz="1600" b="1" dirty="0">
                <a:solidFill>
                  <a:srgbClr val="0070C0"/>
                </a:solidFill>
              </a:rPr>
              <a:t>Possible expansion of the Bologna Charter as a joint umbrella initiative to all Mediterranean Countries and territories interested to join;</a:t>
            </a:r>
          </a:p>
        </p:txBody>
      </p:sp>
      <p:sp>
        <p:nvSpPr>
          <p:cNvPr id="38" name="CasellaDiTesto 37"/>
          <p:cNvSpPr txBox="1"/>
          <p:nvPr/>
        </p:nvSpPr>
        <p:spPr>
          <a:xfrm>
            <a:off x="215519" y="1874320"/>
            <a:ext cx="4284473" cy="2310889"/>
          </a:xfrm>
          <a:prstGeom prst="rect">
            <a:avLst/>
          </a:prstGeom>
          <a:noFill/>
        </p:spPr>
        <p:txBody>
          <a:bodyPr wrap="square" rtlCol="0">
            <a:spAutoFit/>
          </a:bodyPr>
          <a:lstStyle/>
          <a:p>
            <a:pPr marL="457200" indent="-457200">
              <a:lnSpc>
                <a:spcPts val="2300"/>
              </a:lnSpc>
              <a:spcBef>
                <a:spcPts val="600"/>
              </a:spcBef>
              <a:buFont typeface="Wingdings" panose="05000000000000000000" pitchFamily="2" charset="2"/>
              <a:buChar char="Ø"/>
            </a:pPr>
            <a:r>
              <a:rPr lang="en-US" sz="1600" b="1" dirty="0">
                <a:solidFill>
                  <a:srgbClr val="0070C0"/>
                </a:solidFill>
              </a:rPr>
              <a:t>Update of the Bologna Charter Joint Action Plan (JAP) based on the new membership (rolling document)</a:t>
            </a:r>
          </a:p>
          <a:p>
            <a:pPr marL="457200" indent="-457200">
              <a:lnSpc>
                <a:spcPts val="2300"/>
              </a:lnSpc>
              <a:spcBef>
                <a:spcPts val="1200"/>
              </a:spcBef>
              <a:buFont typeface="Wingdings" panose="05000000000000000000" pitchFamily="2" charset="2"/>
              <a:buChar char="Ø"/>
            </a:pPr>
            <a:r>
              <a:rPr lang="en-US" sz="1600" b="1" dirty="0">
                <a:solidFill>
                  <a:srgbClr val="0070C0"/>
                </a:solidFill>
              </a:rPr>
              <a:t>Possible collaboration on transnational joint actions, Major Coastal Projects, monitoring infrastructures &amp; management plan projects with Med Partner Countries</a:t>
            </a:r>
          </a:p>
        </p:txBody>
      </p:sp>
      <p:sp>
        <p:nvSpPr>
          <p:cNvPr id="39" name="CasellaDiTesto 38"/>
          <p:cNvSpPr txBox="1"/>
          <p:nvPr/>
        </p:nvSpPr>
        <p:spPr>
          <a:xfrm>
            <a:off x="208540" y="4221088"/>
            <a:ext cx="8531855" cy="2508379"/>
          </a:xfrm>
          <a:prstGeom prst="rect">
            <a:avLst/>
          </a:prstGeom>
          <a:noFill/>
        </p:spPr>
        <p:txBody>
          <a:bodyPr wrap="square" rtlCol="0">
            <a:spAutoFit/>
          </a:bodyPr>
          <a:lstStyle/>
          <a:p>
            <a:pPr marL="457200" indent="-457200" algn="just">
              <a:lnSpc>
                <a:spcPts val="2300"/>
              </a:lnSpc>
              <a:spcBef>
                <a:spcPts val="600"/>
              </a:spcBef>
              <a:buFont typeface="Wingdings" panose="05000000000000000000" pitchFamily="2" charset="2"/>
              <a:buChar char="Ø"/>
            </a:pPr>
            <a:r>
              <a:rPr lang="en-US" sz="1600" b="1" u="sng" dirty="0">
                <a:solidFill>
                  <a:srgbClr val="0070C0"/>
                </a:solidFill>
                <a:effectLst>
                  <a:outerShdw blurRad="38100" dist="38100" dir="2700000" algn="tl">
                    <a:srgbClr val="000000">
                      <a:alpha val="43137"/>
                    </a:srgbClr>
                  </a:outerShdw>
                </a:effectLst>
              </a:rPr>
              <a:t>MEDCOAST4BG – “Med Coasts for Blue Growth” project </a:t>
            </a:r>
            <a:r>
              <a:rPr lang="en-US" sz="1600" b="1" i="1" dirty="0">
                <a:solidFill>
                  <a:srgbClr val="0070C0"/>
                </a:solidFill>
              </a:rPr>
              <a:t>“Common approaches and planning tools to boost sustainable coastal and maritime tourism in the Mediterranean”</a:t>
            </a:r>
            <a:r>
              <a:rPr lang="en-US" sz="1600" b="1" dirty="0">
                <a:solidFill>
                  <a:srgbClr val="0070C0"/>
                </a:solidFill>
              </a:rPr>
              <a:t>, as an </a:t>
            </a:r>
            <a:r>
              <a:rPr lang="en-US" sz="1600" b="1" u="sng" dirty="0">
                <a:solidFill>
                  <a:srgbClr val="0070C0"/>
                </a:solidFill>
              </a:rPr>
              <a:t>extension of the Co-Evolve model, tools and experience</a:t>
            </a:r>
            <a:r>
              <a:rPr lang="en-US" sz="1600" b="1" dirty="0">
                <a:solidFill>
                  <a:srgbClr val="0070C0"/>
                </a:solidFill>
              </a:rPr>
              <a:t> to the South and East rims of the Med basin, applying the principles of ICZM/MSP. </a:t>
            </a:r>
            <a:r>
              <a:rPr lang="en-US" sz="1600" dirty="0"/>
              <a:t>(co-funding by </a:t>
            </a:r>
            <a:r>
              <a:rPr lang="en-US" sz="1600" b="1" dirty="0"/>
              <a:t>Co-Evolve</a:t>
            </a:r>
            <a:r>
              <a:rPr lang="en-US" sz="1600" dirty="0"/>
              <a:t> project for Northern Med could match other funding sources for the South. The project could be advanced for labelling)</a:t>
            </a:r>
          </a:p>
          <a:p>
            <a:pPr marL="457200" indent="-457200" algn="just">
              <a:spcBef>
                <a:spcPts val="1200"/>
              </a:spcBef>
              <a:buFont typeface="Wingdings" panose="05000000000000000000" pitchFamily="2" charset="2"/>
              <a:buChar char="Ø"/>
            </a:pPr>
            <a:r>
              <a:rPr lang="en-GB" sz="1600" b="1" dirty="0">
                <a:solidFill>
                  <a:srgbClr val="0070C0"/>
                </a:solidFill>
              </a:rPr>
              <a:t>BC’s joint initiative &amp; projects: shared priorities, </a:t>
            </a:r>
            <a:r>
              <a:rPr lang="en-GB" sz="1600" b="1" dirty="0" err="1">
                <a:solidFill>
                  <a:srgbClr val="0070C0"/>
                </a:solidFill>
              </a:rPr>
              <a:t>UfM</a:t>
            </a:r>
            <a:r>
              <a:rPr lang="en-GB" sz="1600" b="1" dirty="0">
                <a:solidFill>
                  <a:srgbClr val="0070C0"/>
                </a:solidFill>
              </a:rPr>
              <a:t> labelling, matching of needs &amp; funding North/South</a:t>
            </a:r>
          </a:p>
        </p:txBody>
      </p:sp>
      <p:grpSp>
        <p:nvGrpSpPr>
          <p:cNvPr id="2" name="Gruppo 1"/>
          <p:cNvGrpSpPr/>
          <p:nvPr/>
        </p:nvGrpSpPr>
        <p:grpSpPr>
          <a:xfrm>
            <a:off x="4569693" y="1700808"/>
            <a:ext cx="4068056" cy="2334491"/>
            <a:chOff x="1224000" y="2664000"/>
            <a:chExt cx="6912000" cy="3528000"/>
          </a:xfrm>
        </p:grpSpPr>
        <p:pic>
          <p:nvPicPr>
            <p:cNvPr id="7" name="Picture 4"/>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20813" t="37073" r="21657" b="10720"/>
            <a:stretch/>
          </p:blipFill>
          <p:spPr bwMode="auto">
            <a:xfrm>
              <a:off x="1224000" y="2664000"/>
              <a:ext cx="6912000" cy="3528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 name="Ovale 7"/>
            <p:cNvSpPr/>
            <p:nvPr/>
          </p:nvSpPr>
          <p:spPr>
            <a:xfrm>
              <a:off x="5477106" y="4634574"/>
              <a:ext cx="178532" cy="170114"/>
            </a:xfrm>
            <a:prstGeom prst="ellipse">
              <a:avLst/>
            </a:prstGeom>
            <a:solidFill>
              <a:srgbClr val="FFFF00">
                <a:alpha val="65000"/>
              </a:srgbClr>
            </a:solidFill>
            <a:ln>
              <a:solidFill>
                <a:srgbClr val="FFFF00"/>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9" name="Ovale 8"/>
            <p:cNvSpPr/>
            <p:nvPr/>
          </p:nvSpPr>
          <p:spPr>
            <a:xfrm>
              <a:off x="7668344" y="5877272"/>
              <a:ext cx="178532" cy="170114"/>
            </a:xfrm>
            <a:prstGeom prst="ellipse">
              <a:avLst/>
            </a:prstGeom>
            <a:solidFill>
              <a:srgbClr val="FFFF00">
                <a:alpha val="65000"/>
              </a:srgbClr>
            </a:solidFill>
            <a:ln>
              <a:solidFill>
                <a:srgbClr val="FFFF00"/>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0" name="Ovale 9"/>
            <p:cNvSpPr/>
            <p:nvPr/>
          </p:nvSpPr>
          <p:spPr>
            <a:xfrm>
              <a:off x="4007271" y="5359492"/>
              <a:ext cx="178532" cy="170114"/>
            </a:xfrm>
            <a:prstGeom prst="ellipse">
              <a:avLst/>
            </a:prstGeom>
            <a:solidFill>
              <a:srgbClr val="FFFF00">
                <a:alpha val="65000"/>
              </a:srgbClr>
            </a:solidFill>
            <a:ln>
              <a:solidFill>
                <a:srgbClr val="FFFF00"/>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1" name="Ovale 10"/>
            <p:cNvSpPr/>
            <p:nvPr/>
          </p:nvSpPr>
          <p:spPr>
            <a:xfrm>
              <a:off x="1907704" y="5589240"/>
              <a:ext cx="178532" cy="170114"/>
            </a:xfrm>
            <a:prstGeom prst="ellipse">
              <a:avLst/>
            </a:prstGeom>
            <a:solidFill>
              <a:srgbClr val="FFFF00">
                <a:alpha val="65000"/>
              </a:srgbClr>
            </a:solidFill>
            <a:ln>
              <a:solidFill>
                <a:srgbClr val="FFFF00"/>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2" name="CasellaDiTesto 11"/>
            <p:cNvSpPr txBox="1"/>
            <p:nvPr/>
          </p:nvSpPr>
          <p:spPr>
            <a:xfrm>
              <a:off x="3674884" y="5705340"/>
              <a:ext cx="1980755" cy="395358"/>
            </a:xfrm>
            <a:prstGeom prst="rect">
              <a:avLst/>
            </a:prstGeom>
            <a:solidFill>
              <a:srgbClr val="FFFF00">
                <a:alpha val="65000"/>
              </a:srgbClr>
            </a:solidFill>
            <a:effectLst>
              <a:outerShdw blurRad="50800" dist="38100" dir="2700000" algn="tl" rotWithShape="0">
                <a:prstClr val="black">
                  <a:alpha val="40000"/>
                </a:prstClr>
              </a:outerShdw>
            </a:effectLst>
          </p:spPr>
          <p:txBody>
            <a:bodyPr wrap="square" rtlCol="0">
              <a:spAutoFit/>
            </a:bodyPr>
            <a:lstStyle/>
            <a:p>
              <a:pPr algn="ctr"/>
              <a:r>
                <a:rPr lang="en-GB" sz="1100" dirty="0">
                  <a:solidFill>
                    <a:srgbClr val="002060"/>
                  </a:solidFill>
                  <a:effectLst>
                    <a:outerShdw blurRad="38100" dist="38100" dir="2700000" algn="tl">
                      <a:srgbClr val="000000">
                        <a:alpha val="43137"/>
                      </a:srgbClr>
                    </a:outerShdw>
                  </a:effectLst>
                </a:rPr>
                <a:t>Ongoing contacts</a:t>
              </a:r>
            </a:p>
          </p:txBody>
        </p:sp>
      </p:grpSp>
    </p:spTree>
    <p:extLst>
      <p:ext uri="{BB962C8B-B14F-4D97-AF65-F5344CB8AC3E}">
        <p14:creationId xmlns:p14="http://schemas.microsoft.com/office/powerpoint/2010/main" val="19345710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8">
                                            <p:txEl>
                                              <p:pRg st="1" end="1"/>
                                            </p:txEl>
                                          </p:spTgt>
                                        </p:tgtEl>
                                        <p:attrNameLst>
                                          <p:attrName>style.visibility</p:attrName>
                                        </p:attrNameLst>
                                      </p:cBhvr>
                                      <p:to>
                                        <p:strVal val="visible"/>
                                      </p:to>
                                    </p:set>
                                    <p:animEffect transition="in" filter="fade">
                                      <p:cBhvr>
                                        <p:cTn id="7" dur="500"/>
                                        <p:tgtEl>
                                          <p:spTgt spid="38">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9">
                                            <p:txEl>
                                              <p:pRg st="0" end="0"/>
                                            </p:txEl>
                                          </p:spTgt>
                                        </p:tgtEl>
                                        <p:attrNameLst>
                                          <p:attrName>style.visibility</p:attrName>
                                        </p:attrNameLst>
                                      </p:cBhvr>
                                      <p:to>
                                        <p:strVal val="visible"/>
                                      </p:to>
                                    </p:set>
                                    <p:animEffect transition="in" filter="fade">
                                      <p:cBhvr>
                                        <p:cTn id="12" dur="500"/>
                                        <p:tgtEl>
                                          <p:spTgt spid="39">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9">
                                            <p:txEl>
                                              <p:pRg st="1" end="1"/>
                                            </p:txEl>
                                          </p:spTgt>
                                        </p:tgtEl>
                                        <p:attrNameLst>
                                          <p:attrName>style.visibility</p:attrName>
                                        </p:attrNameLst>
                                      </p:cBhvr>
                                      <p:to>
                                        <p:strVal val="visible"/>
                                      </p:to>
                                    </p:set>
                                    <p:animEffect transition="in" filter="fade">
                                      <p:cBhvr>
                                        <p:cTn id="17" dur="500"/>
                                        <p:tgtEl>
                                          <p:spTgt spid="39">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sellaDiTesto 1"/>
          <p:cNvSpPr txBox="1"/>
          <p:nvPr/>
        </p:nvSpPr>
        <p:spPr>
          <a:xfrm>
            <a:off x="0" y="592924"/>
            <a:ext cx="9139386" cy="646331"/>
          </a:xfrm>
          <a:prstGeom prst="rect">
            <a:avLst/>
          </a:prstGeom>
          <a:noFill/>
        </p:spPr>
        <p:txBody>
          <a:bodyPr wrap="square" rtlCol="0">
            <a:spAutoFit/>
          </a:bodyPr>
          <a:lstStyle/>
          <a:p>
            <a:pPr algn="ctr"/>
            <a:r>
              <a:rPr lang="en-US" sz="3600" b="1" dirty="0">
                <a:solidFill>
                  <a:srgbClr val="002060"/>
                </a:solidFill>
                <a:effectLst>
                  <a:outerShdw blurRad="38100" dist="38100" dir="2700000" algn="tl">
                    <a:srgbClr val="000000">
                      <a:alpha val="43137"/>
                    </a:srgbClr>
                  </a:outerShdw>
                </a:effectLst>
              </a:rPr>
              <a:t>Concluding…</a:t>
            </a:r>
            <a:endParaRPr lang="en-GB" sz="3600" b="1" dirty="0">
              <a:solidFill>
                <a:srgbClr val="002060"/>
              </a:solidFill>
              <a:effectLst>
                <a:outerShdw blurRad="38100" dist="38100" dir="2700000" algn="tl">
                  <a:srgbClr val="000000">
                    <a:alpha val="43137"/>
                  </a:srgbClr>
                </a:outerShdw>
              </a:effectLst>
            </a:endParaRPr>
          </a:p>
        </p:txBody>
      </p:sp>
      <p:sp>
        <p:nvSpPr>
          <p:cNvPr id="3" name="CasellaDiTesto 2"/>
          <p:cNvSpPr txBox="1"/>
          <p:nvPr/>
        </p:nvSpPr>
        <p:spPr>
          <a:xfrm>
            <a:off x="251520" y="1268760"/>
            <a:ext cx="8496943" cy="1815882"/>
          </a:xfrm>
          <a:prstGeom prst="rect">
            <a:avLst/>
          </a:prstGeom>
          <a:noFill/>
        </p:spPr>
        <p:txBody>
          <a:bodyPr wrap="square" rtlCol="0">
            <a:spAutoFit/>
          </a:bodyPr>
          <a:lstStyle/>
          <a:p>
            <a:pPr marL="457200" indent="-457200" algn="just">
              <a:buFont typeface="Wingdings" panose="05000000000000000000" pitchFamily="2" charset="2"/>
              <a:buChar char="v"/>
            </a:pPr>
            <a:r>
              <a:rPr lang="en-US" sz="2800" b="1" dirty="0">
                <a:solidFill>
                  <a:schemeClr val="accent3">
                    <a:lumMod val="75000"/>
                  </a:schemeClr>
                </a:solidFill>
              </a:rPr>
              <a:t>The Bologna Charter is open </a:t>
            </a:r>
            <a:r>
              <a:rPr lang="en-US" sz="2400" dirty="0">
                <a:solidFill>
                  <a:srgbClr val="0000C0"/>
                </a:solidFill>
              </a:rPr>
              <a:t>to all Mediterranean Countries, Regions and local Administrations that want to join, </a:t>
            </a:r>
            <a:r>
              <a:rPr lang="en-US" b="1" dirty="0">
                <a:solidFill>
                  <a:srgbClr val="002060"/>
                </a:solidFill>
              </a:rPr>
              <a:t>simple procedure, stated in Article 4.3 of the Charter: </a:t>
            </a:r>
            <a:r>
              <a:rPr lang="en-US" sz="1400" dirty="0"/>
              <a:t>[…] sending their formal adhesion, by its legal representative, to the Authority entrusted with the Charter </a:t>
            </a:r>
            <a:r>
              <a:rPr lang="en-US" sz="1400" i="1" dirty="0"/>
              <a:t>[namely Emilia-Romagna Region]</a:t>
            </a:r>
            <a:r>
              <a:rPr lang="en-US" sz="1400" dirty="0"/>
              <a:t>, declaring their adhesion to and the sharing of the Charter contents […] indication of the eventual act of approval by the Administration.</a:t>
            </a:r>
          </a:p>
        </p:txBody>
      </p:sp>
      <p:sp>
        <p:nvSpPr>
          <p:cNvPr id="4" name="CasellaDiTesto 3"/>
          <p:cNvSpPr txBox="1"/>
          <p:nvPr/>
        </p:nvSpPr>
        <p:spPr>
          <a:xfrm>
            <a:off x="251520" y="3126110"/>
            <a:ext cx="8496943" cy="1446550"/>
          </a:xfrm>
          <a:prstGeom prst="rect">
            <a:avLst/>
          </a:prstGeom>
          <a:noFill/>
        </p:spPr>
        <p:txBody>
          <a:bodyPr wrap="square" rtlCol="0">
            <a:spAutoFit/>
          </a:bodyPr>
          <a:lstStyle/>
          <a:p>
            <a:pPr marL="457200" indent="-457200" algn="just">
              <a:buFont typeface="Wingdings" panose="05000000000000000000" pitchFamily="2" charset="2"/>
              <a:buChar char="v"/>
            </a:pPr>
            <a:r>
              <a:rPr lang="en-US" sz="2800" b="1" dirty="0">
                <a:solidFill>
                  <a:schemeClr val="accent3">
                    <a:lumMod val="75000"/>
                  </a:schemeClr>
                </a:solidFill>
              </a:rPr>
              <a:t>The Charter can be extended operatively </a:t>
            </a:r>
            <a:r>
              <a:rPr lang="en-US" sz="2400" dirty="0">
                <a:solidFill>
                  <a:srgbClr val="0000C0"/>
                </a:solidFill>
              </a:rPr>
              <a:t>throughout the collaboration in project initiatives of the Joint Action Plan, </a:t>
            </a:r>
            <a:r>
              <a:rPr lang="en-US" b="1" dirty="0">
                <a:solidFill>
                  <a:srgbClr val="002060"/>
                </a:solidFill>
              </a:rPr>
              <a:t>like the project CO-EVOLVE or its foreseen extension “</a:t>
            </a:r>
            <a:r>
              <a:rPr lang="en-US" b="1" u="sng" dirty="0">
                <a:solidFill>
                  <a:srgbClr val="002060"/>
                </a:solidFill>
              </a:rPr>
              <a:t>MEDCoast4BG</a:t>
            </a:r>
            <a:r>
              <a:rPr lang="en-US" b="1" dirty="0">
                <a:solidFill>
                  <a:srgbClr val="002060"/>
                </a:solidFill>
              </a:rPr>
              <a:t>”, and other transnational projects (i.e. programs ENI CBC, ADRION, IPA, etc.)</a:t>
            </a:r>
          </a:p>
        </p:txBody>
      </p:sp>
      <p:sp>
        <p:nvSpPr>
          <p:cNvPr id="5" name="CasellaDiTesto 4"/>
          <p:cNvSpPr txBox="1"/>
          <p:nvPr/>
        </p:nvSpPr>
        <p:spPr>
          <a:xfrm>
            <a:off x="251520" y="4709462"/>
            <a:ext cx="8496943" cy="1723549"/>
          </a:xfrm>
          <a:prstGeom prst="rect">
            <a:avLst/>
          </a:prstGeom>
          <a:noFill/>
        </p:spPr>
        <p:txBody>
          <a:bodyPr wrap="square" rtlCol="0">
            <a:spAutoFit/>
          </a:bodyPr>
          <a:lstStyle/>
          <a:p>
            <a:pPr marL="457200" indent="-457200" algn="just">
              <a:buFont typeface="Wingdings" panose="05000000000000000000" pitchFamily="2" charset="2"/>
              <a:buChar char="v"/>
            </a:pPr>
            <a:r>
              <a:rPr lang="en-US" sz="2800" b="1" dirty="0">
                <a:solidFill>
                  <a:schemeClr val="accent3">
                    <a:lumMod val="75000"/>
                  </a:schemeClr>
                </a:solidFill>
              </a:rPr>
              <a:t>The Joint Action Plan can be integrated </a:t>
            </a:r>
            <a:r>
              <a:rPr lang="en-US" sz="2400" dirty="0">
                <a:solidFill>
                  <a:srgbClr val="0000C0"/>
                </a:solidFill>
              </a:rPr>
              <a:t>with priorities and actions of other MED Countries and Regions, </a:t>
            </a:r>
            <a:r>
              <a:rPr lang="en-US" b="1" dirty="0">
                <a:solidFill>
                  <a:srgbClr val="002060"/>
                </a:solidFill>
              </a:rPr>
              <a:t>the JAP 2</a:t>
            </a:r>
            <a:r>
              <a:rPr lang="en-US" b="1" baseline="30000" dirty="0">
                <a:solidFill>
                  <a:srgbClr val="002060"/>
                </a:solidFill>
              </a:rPr>
              <a:t>nd</a:t>
            </a:r>
            <a:r>
              <a:rPr lang="en-US" b="1" dirty="0">
                <a:solidFill>
                  <a:srgbClr val="002060"/>
                </a:solidFill>
              </a:rPr>
              <a:t> Revision is ongoing, launched in February 2017 to be completed by December 2017, referents of the revision process are the Emilia-Romagna Region and the </a:t>
            </a:r>
            <a:r>
              <a:rPr lang="en-US" b="1" dirty="0" err="1">
                <a:solidFill>
                  <a:srgbClr val="002060"/>
                </a:solidFill>
              </a:rPr>
              <a:t>Intermediterranean</a:t>
            </a:r>
            <a:r>
              <a:rPr lang="en-US" b="1" dirty="0">
                <a:solidFill>
                  <a:srgbClr val="002060"/>
                </a:solidFill>
              </a:rPr>
              <a:t> Commission of the CPMR</a:t>
            </a:r>
          </a:p>
        </p:txBody>
      </p:sp>
    </p:spTree>
    <p:extLst>
      <p:ext uri="{BB962C8B-B14F-4D97-AF65-F5344CB8AC3E}">
        <p14:creationId xmlns:p14="http://schemas.microsoft.com/office/powerpoint/2010/main" val="27035115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2" descr="Astratto, Aqua, Sfondo, Blu, Liquido, Natura, Ocean"/>
          <p:cNvPicPr>
            <a:picLocks noChangeAspect="1" noChangeArrowheads="1"/>
          </p:cNvPicPr>
          <p:nvPr/>
        </p:nvPicPr>
        <p:blipFill>
          <a:blip r:embed="rId2">
            <a:extLst>
              <a:ext uri="{BEBA8EAE-BF5A-486C-A8C5-ECC9F3942E4B}">
                <a14:imgProps xmlns:a14="http://schemas.microsoft.com/office/drawing/2010/main">
                  <a14:imgLayer r:embed="rId3">
                    <a14:imgEffect>
                      <a14:brightnessContrast bright="20000" contrast="-20000"/>
                    </a14:imgEffect>
                  </a14:imgLayer>
                </a14:imgProps>
              </a:ext>
              <a:ext uri="{28A0092B-C50C-407E-A947-70E740481C1C}">
                <a14:useLocalDpi xmlns:a14="http://schemas.microsoft.com/office/drawing/2010/main" val="0"/>
              </a:ext>
            </a:extLst>
          </a:blip>
          <a:srcRect/>
          <a:stretch>
            <a:fillRect/>
          </a:stretch>
        </p:blipFill>
        <p:spPr bwMode="auto">
          <a:xfrm>
            <a:off x="0" y="975341"/>
            <a:ext cx="9139386" cy="5880315"/>
          </a:xfrm>
          <a:prstGeom prst="rect">
            <a:avLst/>
          </a:prstGeom>
          <a:noFill/>
          <a:extLst>
            <a:ext uri="{909E8E84-426E-40DD-AFC4-6F175D3DCCD1}">
              <a14:hiddenFill xmlns:a14="http://schemas.microsoft.com/office/drawing/2010/main">
                <a:solidFill>
                  <a:srgbClr val="FFFFFF"/>
                </a:solidFill>
              </a14:hiddenFill>
            </a:ext>
          </a:extLst>
        </p:spPr>
      </p:pic>
      <p:sp>
        <p:nvSpPr>
          <p:cNvPr id="3" name="CasellaDiTesto 2"/>
          <p:cNvSpPr txBox="1"/>
          <p:nvPr/>
        </p:nvSpPr>
        <p:spPr>
          <a:xfrm>
            <a:off x="571138" y="2679303"/>
            <a:ext cx="8033310" cy="461665"/>
          </a:xfrm>
          <a:prstGeom prst="rect">
            <a:avLst/>
          </a:prstGeom>
          <a:noFill/>
        </p:spPr>
        <p:txBody>
          <a:bodyPr wrap="square" rtlCol="0">
            <a:spAutoFit/>
          </a:bodyPr>
          <a:lstStyle/>
          <a:p>
            <a:pPr algn="ctr"/>
            <a:r>
              <a:rPr lang="en-US" sz="2400" b="1" dirty="0">
                <a:solidFill>
                  <a:schemeClr val="bg1"/>
                </a:solidFill>
                <a:effectLst>
                  <a:outerShdw blurRad="38100" dist="38100" dir="2700000" algn="tl">
                    <a:srgbClr val="000000">
                      <a:alpha val="99000"/>
                    </a:srgbClr>
                  </a:outerShdw>
                </a:effectLst>
              </a:rPr>
              <a:t>Contents of the presentation:</a:t>
            </a:r>
          </a:p>
        </p:txBody>
      </p:sp>
      <p:sp>
        <p:nvSpPr>
          <p:cNvPr id="4" name="CasellaDiTesto 3"/>
          <p:cNvSpPr txBox="1"/>
          <p:nvPr/>
        </p:nvSpPr>
        <p:spPr>
          <a:xfrm>
            <a:off x="216608" y="3415059"/>
            <a:ext cx="8675872" cy="2800767"/>
          </a:xfrm>
          <a:prstGeom prst="rect">
            <a:avLst/>
          </a:prstGeom>
          <a:noFill/>
        </p:spPr>
        <p:txBody>
          <a:bodyPr wrap="square" rtlCol="0">
            <a:spAutoFit/>
          </a:bodyPr>
          <a:lstStyle/>
          <a:p>
            <a:pPr algn="ctr"/>
            <a:r>
              <a:rPr lang="en-US" sz="2200" b="1" dirty="0">
                <a:solidFill>
                  <a:srgbClr val="002060"/>
                </a:solidFill>
                <a:effectLst>
                  <a:outerShdw blurRad="38100" dist="38100" dir="2700000" algn="tl">
                    <a:srgbClr val="000000">
                      <a:alpha val="43137"/>
                    </a:srgbClr>
                  </a:outerShdw>
                </a:effectLst>
              </a:rPr>
              <a:t>I. The Bologna Charter (BC): main features &amp; cooperation areas</a:t>
            </a:r>
          </a:p>
          <a:p>
            <a:pPr algn="ctr"/>
            <a:endParaRPr lang="en-US" sz="2200" b="1" dirty="0">
              <a:solidFill>
                <a:srgbClr val="002060"/>
              </a:solidFill>
              <a:effectLst>
                <a:outerShdw blurRad="38100" dist="38100" dir="2700000" algn="tl">
                  <a:srgbClr val="000000">
                    <a:alpha val="43137"/>
                  </a:srgbClr>
                </a:outerShdw>
              </a:effectLst>
            </a:endParaRPr>
          </a:p>
          <a:p>
            <a:pPr algn="ctr"/>
            <a:r>
              <a:rPr lang="en-US" sz="2200" b="1" dirty="0">
                <a:solidFill>
                  <a:srgbClr val="002060"/>
                </a:solidFill>
                <a:effectLst>
                  <a:outerShdw blurRad="38100" dist="38100" dir="2700000" algn="tl">
                    <a:srgbClr val="000000">
                      <a:alpha val="43137"/>
                    </a:srgbClr>
                  </a:outerShdw>
                </a:effectLst>
              </a:rPr>
              <a:t>II. The BC’s Joint Action Plan (JAP): towards concrete actions &amp; projects</a:t>
            </a:r>
          </a:p>
          <a:p>
            <a:pPr algn="ctr"/>
            <a:endParaRPr lang="en-US" sz="2200" b="1" dirty="0">
              <a:solidFill>
                <a:srgbClr val="002060"/>
              </a:solidFill>
              <a:effectLst>
                <a:outerShdw blurRad="38100" dist="38100" dir="2700000" algn="tl">
                  <a:srgbClr val="000000">
                    <a:alpha val="43137"/>
                  </a:srgbClr>
                </a:outerShdw>
              </a:effectLst>
            </a:endParaRPr>
          </a:p>
          <a:p>
            <a:pPr algn="ctr"/>
            <a:r>
              <a:rPr lang="en-US" sz="2200" b="1" dirty="0">
                <a:solidFill>
                  <a:srgbClr val="002060"/>
                </a:solidFill>
                <a:effectLst>
                  <a:outerShdw blurRad="38100" dist="38100" dir="2700000" algn="tl">
                    <a:srgbClr val="000000">
                      <a:alpha val="43137"/>
                    </a:srgbClr>
                  </a:outerShdw>
                </a:effectLst>
              </a:rPr>
              <a:t>III. The CO-EVOLVE project (Interreg MED): sustainability &amp; co-evolution</a:t>
            </a:r>
          </a:p>
          <a:p>
            <a:pPr algn="ctr"/>
            <a:endParaRPr lang="en-US" sz="2200" b="1" dirty="0">
              <a:solidFill>
                <a:srgbClr val="002060"/>
              </a:solidFill>
              <a:effectLst>
                <a:outerShdw blurRad="38100" dist="38100" dir="2700000" algn="tl">
                  <a:srgbClr val="000000">
                    <a:alpha val="43137"/>
                  </a:srgbClr>
                </a:outerShdw>
              </a:effectLst>
            </a:endParaRPr>
          </a:p>
          <a:p>
            <a:pPr algn="ctr"/>
            <a:r>
              <a:rPr lang="en-US" sz="2200" b="1" dirty="0">
                <a:solidFill>
                  <a:srgbClr val="002060"/>
                </a:solidFill>
                <a:effectLst>
                  <a:outerShdw blurRad="38100" dist="38100" dir="2700000" algn="tl">
                    <a:srgbClr val="000000">
                      <a:alpha val="43137"/>
                    </a:srgbClr>
                  </a:outerShdw>
                </a:effectLst>
              </a:rPr>
              <a:t>IV. Future perspectives for the BC initiative and Co-Evolve project </a:t>
            </a:r>
          </a:p>
          <a:p>
            <a:pPr algn="ctr"/>
            <a:r>
              <a:rPr lang="en-US" sz="2200" b="1" dirty="0">
                <a:solidFill>
                  <a:srgbClr val="002060"/>
                </a:solidFill>
                <a:effectLst>
                  <a:outerShdw blurRad="38100" dist="38100" dir="2700000" algn="tl">
                    <a:srgbClr val="000000">
                      <a:alpha val="43137"/>
                    </a:srgbClr>
                  </a:outerShdw>
                </a:effectLst>
              </a:rPr>
              <a:t>in the Mediterranean</a:t>
            </a:r>
            <a:endParaRPr lang="en-GB" sz="2200" b="1" dirty="0">
              <a:solidFill>
                <a:srgbClr val="002060"/>
              </a:solidFill>
              <a:effectLst>
                <a:outerShdw blurRad="38100" dist="38100" dir="2700000" algn="tl">
                  <a:srgbClr val="000000">
                    <a:alpha val="43137"/>
                  </a:srgbClr>
                </a:outerShdw>
              </a:effectLst>
            </a:endParaRPr>
          </a:p>
        </p:txBody>
      </p:sp>
      <p:sp>
        <p:nvSpPr>
          <p:cNvPr id="17" name="Rettangolo 16"/>
          <p:cNvSpPr/>
          <p:nvPr/>
        </p:nvSpPr>
        <p:spPr>
          <a:xfrm>
            <a:off x="32701" y="-46329"/>
            <a:ext cx="9111300" cy="9212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pic>
        <p:nvPicPr>
          <p:cNvPr id="24" name="Picture 10" descr="http://bolognacharter.facecoast.eu/images/banners/bolognacharter_trasp_EU.png"/>
          <p:cNvPicPr>
            <a:picLocks noChangeAspect="1" noChangeArrowheads="1"/>
          </p:cNvPicPr>
          <p:nvPr/>
        </p:nvPicPr>
        <p:blipFill>
          <a:blip r:embed="rId4"/>
          <a:srcRect/>
          <a:stretch>
            <a:fillRect/>
          </a:stretch>
        </p:blipFill>
        <p:spPr bwMode="auto">
          <a:xfrm>
            <a:off x="216608" y="257539"/>
            <a:ext cx="3923344" cy="551952"/>
          </a:xfrm>
          <a:prstGeom prst="rect">
            <a:avLst/>
          </a:prstGeom>
          <a:noFill/>
          <a:ln w="9525">
            <a:noFill/>
            <a:miter lim="800000"/>
            <a:headEnd/>
            <a:tailEnd/>
          </a:ln>
        </p:spPr>
      </p:pic>
      <p:pic>
        <p:nvPicPr>
          <p:cNvPr id="2050"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427985" y="54075"/>
            <a:ext cx="933180" cy="82410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 name="Picture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344727" y="71359"/>
            <a:ext cx="1299068" cy="6723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9" name="Picture 2"/>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370505" y="125705"/>
            <a:ext cx="1768881" cy="723189"/>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pic>
      <p:pic>
        <p:nvPicPr>
          <p:cNvPr id="16" name="Immagine 4" descr="marchio_regione_emilia-romagna.png"/>
          <p:cNvPicPr>
            <a:picLocks noChangeAspect="1"/>
          </p:cNvPicPr>
          <p:nvPr/>
        </p:nvPicPr>
        <p:blipFill>
          <a:blip r:embed="rId8"/>
          <a:srcRect/>
          <a:stretch>
            <a:fillRect/>
          </a:stretch>
        </p:blipFill>
        <p:spPr bwMode="auto">
          <a:xfrm>
            <a:off x="6167687" y="650707"/>
            <a:ext cx="1467003" cy="210582"/>
          </a:xfrm>
          <a:prstGeom prst="rect">
            <a:avLst/>
          </a:prstGeom>
          <a:solidFill>
            <a:schemeClr val="bg1">
              <a:alpha val="0"/>
            </a:schemeClr>
          </a:solidFill>
          <a:ln w="9525">
            <a:noFill/>
            <a:miter lim="800000"/>
            <a:headEnd/>
            <a:tailEnd/>
          </a:ln>
          <a:effectLst>
            <a:innerShdw blurRad="63500" dist="50800" dir="13500000">
              <a:prstClr val="black">
                <a:alpha val="50000"/>
              </a:prstClr>
            </a:innerShdw>
          </a:effectLst>
        </p:spPr>
      </p:pic>
      <p:sp>
        <p:nvSpPr>
          <p:cNvPr id="14" name="CasellaDiTesto 13"/>
          <p:cNvSpPr txBox="1"/>
          <p:nvPr/>
        </p:nvSpPr>
        <p:spPr>
          <a:xfrm>
            <a:off x="0" y="1601092"/>
            <a:ext cx="9139386" cy="830997"/>
          </a:xfrm>
          <a:prstGeom prst="rect">
            <a:avLst/>
          </a:prstGeom>
          <a:noFill/>
        </p:spPr>
        <p:txBody>
          <a:bodyPr wrap="square" rtlCol="0">
            <a:spAutoFit/>
          </a:bodyPr>
          <a:lstStyle/>
          <a:p>
            <a:pPr algn="ctr"/>
            <a:r>
              <a:rPr lang="en-US" sz="2800" b="1" dirty="0">
                <a:solidFill>
                  <a:srgbClr val="002060"/>
                </a:solidFill>
                <a:effectLst>
                  <a:outerShdw blurRad="50800" dist="38100" dir="2700000" algn="tl" rotWithShape="0">
                    <a:schemeClr val="bg1">
                      <a:lumMod val="95000"/>
                      <a:alpha val="70000"/>
                    </a:schemeClr>
                  </a:outerShdw>
                </a:effectLst>
              </a:rPr>
              <a:t>The Bologna Charter initiative and the Co-Evolve project</a:t>
            </a:r>
            <a:r>
              <a:rPr lang="en-US" sz="2400" b="1" dirty="0">
                <a:solidFill>
                  <a:srgbClr val="002060"/>
                </a:solidFill>
                <a:effectLst>
                  <a:outerShdw blurRad="50800" dist="38100" dir="2700000" algn="tl" rotWithShape="0">
                    <a:schemeClr val="bg1">
                      <a:lumMod val="95000"/>
                      <a:alpha val="70000"/>
                    </a:schemeClr>
                  </a:outerShdw>
                </a:effectLst>
              </a:rPr>
              <a:t> </a:t>
            </a:r>
          </a:p>
          <a:p>
            <a:pPr algn="ctr"/>
            <a:r>
              <a:rPr lang="en-US" sz="2000" b="1" dirty="0">
                <a:solidFill>
                  <a:srgbClr val="002060"/>
                </a:solidFill>
                <a:effectLst>
                  <a:outerShdw blurRad="50800" dist="38100" dir="2700000" algn="tl" rotWithShape="0">
                    <a:schemeClr val="bg1">
                      <a:lumMod val="95000"/>
                      <a:alpha val="70000"/>
                    </a:schemeClr>
                  </a:outerShdw>
                </a:effectLst>
              </a:rPr>
              <a:t>coastal protection and sustainable development in the Mediterranean  </a:t>
            </a:r>
            <a:endParaRPr lang="en-GB" sz="2000" b="1" dirty="0">
              <a:solidFill>
                <a:srgbClr val="002060"/>
              </a:solidFill>
              <a:effectLst>
                <a:outerShdw blurRad="50800" dist="38100" dir="2700000" algn="tl" rotWithShape="0">
                  <a:schemeClr val="bg1">
                    <a:lumMod val="95000"/>
                    <a:alpha val="70000"/>
                  </a:schemeClr>
                </a:outerShdw>
              </a:effectLst>
            </a:endParaRPr>
          </a:p>
        </p:txBody>
      </p:sp>
    </p:spTree>
    <p:extLst>
      <p:ext uri="{BB962C8B-B14F-4D97-AF65-F5344CB8AC3E}">
        <p14:creationId xmlns:p14="http://schemas.microsoft.com/office/powerpoint/2010/main" val="246535917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rerpoint\sites\DifesaSuolo\Documenti Condivisi\Immagini_coste_varie\mediterraneoDisegno.jpg"/>
          <p:cNvPicPr>
            <a:picLocks noChangeAspect="1" noChangeArrowheads="1"/>
          </p:cNvPicPr>
          <p:nvPr/>
        </p:nvPicPr>
        <p:blipFill>
          <a:blip r:embed="rId2">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rcRect/>
          <a:stretch>
            <a:fillRect/>
          </a:stretch>
        </p:blipFill>
        <p:spPr bwMode="auto">
          <a:xfrm>
            <a:off x="-14193" y="-8547"/>
            <a:ext cx="9144000" cy="6866547"/>
          </a:xfrm>
          <a:prstGeom prst="rect">
            <a:avLst/>
          </a:prstGeom>
          <a:noFill/>
          <a:extLst>
            <a:ext uri="{909E8E84-426E-40DD-AFC4-6F175D3DCCD1}">
              <a14:hiddenFill xmlns:a14="http://schemas.microsoft.com/office/drawing/2010/main">
                <a:solidFill>
                  <a:srgbClr val="FFFFFF"/>
                </a:solidFill>
              </a14:hiddenFill>
            </a:ext>
          </a:extLst>
        </p:spPr>
      </p:pic>
      <p:sp>
        <p:nvSpPr>
          <p:cNvPr id="3" name="Rettangolo 2"/>
          <p:cNvSpPr/>
          <p:nvPr/>
        </p:nvSpPr>
        <p:spPr>
          <a:xfrm>
            <a:off x="584601" y="2889449"/>
            <a:ext cx="6320961" cy="769441"/>
          </a:xfrm>
          <a:prstGeom prst="rect">
            <a:avLst/>
          </a:prstGeom>
          <a:effectLst>
            <a:outerShdw blurRad="50800" dist="38100" dir="2700000" algn="tl" rotWithShape="0">
              <a:schemeClr val="bg1"/>
            </a:outerShdw>
          </a:effectLst>
        </p:spPr>
        <p:txBody>
          <a:bodyPr wrap="none">
            <a:spAutoFit/>
          </a:bodyPr>
          <a:lstStyle/>
          <a:p>
            <a:r>
              <a:rPr lang="en-US" sz="4400" b="1" dirty="0">
                <a:solidFill>
                  <a:srgbClr val="0000C0"/>
                </a:solidFill>
                <a:effectLst>
                  <a:outerShdw blurRad="50800" dist="38100" algn="l" rotWithShape="0">
                    <a:schemeClr val="bg1">
                      <a:alpha val="40000"/>
                    </a:schemeClr>
                  </a:outerShdw>
                </a:effectLst>
              </a:rPr>
              <a:t>Thanks for your attention!</a:t>
            </a:r>
          </a:p>
        </p:txBody>
      </p:sp>
      <p:pic>
        <p:nvPicPr>
          <p:cNvPr id="4" name="Picture 10" descr="http://bolognacharter.facecoast.eu/images/banners/bolognacharter_trasp_EU.png"/>
          <p:cNvPicPr>
            <a:picLocks noChangeAspect="1" noChangeArrowheads="1"/>
          </p:cNvPicPr>
          <p:nvPr/>
        </p:nvPicPr>
        <p:blipFill>
          <a:blip r:embed="rId4"/>
          <a:srcRect/>
          <a:stretch>
            <a:fillRect/>
          </a:stretch>
        </p:blipFill>
        <p:spPr bwMode="auto">
          <a:xfrm>
            <a:off x="-14193" y="104189"/>
            <a:ext cx="2569232" cy="361450"/>
          </a:xfrm>
          <a:prstGeom prst="rect">
            <a:avLst/>
          </a:prstGeom>
          <a:noFill/>
          <a:ln w="9525">
            <a:noFill/>
            <a:miter lim="800000"/>
            <a:headEnd/>
            <a:tailEnd/>
          </a:ln>
        </p:spPr>
      </p:pic>
      <p:sp>
        <p:nvSpPr>
          <p:cNvPr id="7" name="CasellaDiTesto 6"/>
          <p:cNvSpPr txBox="1"/>
          <p:nvPr/>
        </p:nvSpPr>
        <p:spPr>
          <a:xfrm>
            <a:off x="-42266" y="875760"/>
            <a:ext cx="2996334" cy="1107996"/>
          </a:xfrm>
          <a:prstGeom prst="rect">
            <a:avLst/>
          </a:prstGeom>
          <a:noFill/>
        </p:spPr>
        <p:txBody>
          <a:bodyPr wrap="none" rtlCol="0">
            <a:spAutoFit/>
          </a:bodyPr>
          <a:lstStyle/>
          <a:p>
            <a:pPr algn="ctr"/>
            <a:r>
              <a:rPr lang="en-GB" sz="1400" b="1" dirty="0">
                <a:solidFill>
                  <a:srgbClr val="002060"/>
                </a:solidFill>
                <a:latin typeface="+mn-lt"/>
              </a:rPr>
              <a:t>Roberto Montanari</a:t>
            </a:r>
          </a:p>
          <a:p>
            <a:pPr algn="ctr"/>
            <a:r>
              <a:rPr lang="en-GB" sz="1100" b="1" dirty="0">
                <a:solidFill>
                  <a:srgbClr val="002060"/>
                </a:solidFill>
                <a:latin typeface="+mn-lt"/>
                <a:hlinkClick r:id="rId5"/>
              </a:rPr>
              <a:t>Rmontanari@regione.emilia-Romagna.it</a:t>
            </a:r>
            <a:r>
              <a:rPr lang="en-GB" sz="1100" b="1" dirty="0">
                <a:solidFill>
                  <a:srgbClr val="002060"/>
                </a:solidFill>
                <a:latin typeface="+mn-lt"/>
              </a:rPr>
              <a:t> </a:t>
            </a:r>
          </a:p>
          <a:p>
            <a:pPr algn="ctr"/>
            <a:r>
              <a:rPr lang="en-GB" sz="1100" b="1" i="1" dirty="0">
                <a:solidFill>
                  <a:srgbClr val="002060"/>
                </a:solidFill>
              </a:rPr>
              <a:t>Lead of the Bologna Charter Coordination Board</a:t>
            </a:r>
            <a:endParaRPr lang="en-GB" sz="1100" b="1" i="1" dirty="0">
              <a:solidFill>
                <a:srgbClr val="002060"/>
              </a:solidFill>
              <a:latin typeface="+mn-lt"/>
            </a:endParaRPr>
          </a:p>
          <a:p>
            <a:pPr algn="ctr">
              <a:spcBef>
                <a:spcPts val="600"/>
              </a:spcBef>
            </a:pPr>
            <a:r>
              <a:rPr lang="en-GB" sz="1400" b="1" dirty="0">
                <a:solidFill>
                  <a:srgbClr val="002060"/>
                </a:solidFill>
              </a:rPr>
              <a:t>Christian </a:t>
            </a:r>
            <a:r>
              <a:rPr lang="en-GB" sz="1400" b="1" dirty="0" err="1">
                <a:solidFill>
                  <a:srgbClr val="002060"/>
                </a:solidFill>
              </a:rPr>
              <a:t>Marasmi</a:t>
            </a:r>
            <a:endParaRPr lang="en-GB" sz="1400" b="1" dirty="0">
              <a:solidFill>
                <a:srgbClr val="002060"/>
              </a:solidFill>
            </a:endParaRPr>
          </a:p>
          <a:p>
            <a:pPr algn="ctr"/>
            <a:r>
              <a:rPr lang="en-GB" sz="1100" b="1" dirty="0">
                <a:solidFill>
                  <a:srgbClr val="002060"/>
                </a:solidFill>
                <a:latin typeface="+mn-lt"/>
                <a:hlinkClick r:id="rId6"/>
              </a:rPr>
              <a:t>Cmarasmi@regione.emilia-romagna.it</a:t>
            </a:r>
            <a:r>
              <a:rPr lang="en-GB" sz="1100" b="1" dirty="0">
                <a:solidFill>
                  <a:srgbClr val="002060"/>
                </a:solidFill>
                <a:latin typeface="+mn-lt"/>
              </a:rPr>
              <a:t> </a:t>
            </a:r>
          </a:p>
        </p:txBody>
      </p:sp>
      <p:sp>
        <p:nvSpPr>
          <p:cNvPr id="8" name="CasellaDiTesto 7"/>
          <p:cNvSpPr txBox="1"/>
          <p:nvPr/>
        </p:nvSpPr>
        <p:spPr>
          <a:xfrm>
            <a:off x="2900327" y="962567"/>
            <a:ext cx="1858201" cy="938719"/>
          </a:xfrm>
          <a:prstGeom prst="rect">
            <a:avLst/>
          </a:prstGeom>
          <a:noFill/>
        </p:spPr>
        <p:txBody>
          <a:bodyPr wrap="none" rtlCol="0">
            <a:spAutoFit/>
          </a:bodyPr>
          <a:lstStyle/>
          <a:p>
            <a:pPr algn="ctr"/>
            <a:r>
              <a:rPr lang="en-GB" sz="1400" b="1" dirty="0" err="1">
                <a:solidFill>
                  <a:srgbClr val="002060"/>
                </a:solidFill>
                <a:latin typeface="+mn-lt"/>
              </a:rPr>
              <a:t>Davide</a:t>
            </a:r>
            <a:r>
              <a:rPr lang="en-GB" sz="1400" b="1" dirty="0">
                <a:solidFill>
                  <a:srgbClr val="002060"/>
                </a:solidFill>
                <a:latin typeface="+mn-lt"/>
              </a:rPr>
              <a:t> </a:t>
            </a:r>
            <a:r>
              <a:rPr lang="en-GB" sz="1400" b="1" dirty="0" err="1">
                <a:solidFill>
                  <a:srgbClr val="002060"/>
                </a:solidFill>
                <a:latin typeface="+mn-lt"/>
              </a:rPr>
              <a:t>Strangis</a:t>
            </a:r>
            <a:endParaRPr lang="en-GB" sz="1400" b="1" dirty="0">
              <a:solidFill>
                <a:srgbClr val="002060"/>
              </a:solidFill>
              <a:latin typeface="+mn-lt"/>
            </a:endParaRPr>
          </a:p>
          <a:p>
            <a:pPr algn="ctr"/>
            <a:r>
              <a:rPr lang="en-GB" sz="1100" b="1" dirty="0">
                <a:solidFill>
                  <a:srgbClr val="002060"/>
                </a:solidFill>
                <a:hlinkClick r:id="rId7"/>
              </a:rPr>
              <a:t>Davide.Strangis@crpm.org</a:t>
            </a:r>
            <a:r>
              <a:rPr lang="en-GB" sz="1100" b="1" dirty="0">
                <a:solidFill>
                  <a:srgbClr val="002060"/>
                </a:solidFill>
              </a:rPr>
              <a:t> </a:t>
            </a:r>
          </a:p>
          <a:p>
            <a:pPr algn="ctr">
              <a:spcBef>
                <a:spcPts val="600"/>
              </a:spcBef>
            </a:pPr>
            <a:r>
              <a:rPr lang="en-GB" sz="1100" b="1" dirty="0">
                <a:solidFill>
                  <a:srgbClr val="002060"/>
                </a:solidFill>
              </a:rPr>
              <a:t> </a:t>
            </a:r>
            <a:r>
              <a:rPr lang="en-GB" sz="1400" b="1" dirty="0">
                <a:solidFill>
                  <a:srgbClr val="002060"/>
                </a:solidFill>
              </a:rPr>
              <a:t>Catherine Petiau </a:t>
            </a:r>
          </a:p>
          <a:p>
            <a:pPr algn="ctr"/>
            <a:r>
              <a:rPr lang="en-GB" sz="1100" b="1" dirty="0">
                <a:solidFill>
                  <a:srgbClr val="002060"/>
                </a:solidFill>
                <a:hlinkClick r:id="rId8"/>
              </a:rPr>
              <a:t>Catherine.petiau@crpm.org</a:t>
            </a:r>
            <a:r>
              <a:rPr lang="en-GB" sz="1100" b="1" dirty="0">
                <a:solidFill>
                  <a:srgbClr val="002060"/>
                </a:solidFill>
              </a:rPr>
              <a:t> </a:t>
            </a:r>
          </a:p>
        </p:txBody>
      </p:sp>
      <p:sp>
        <p:nvSpPr>
          <p:cNvPr id="9" name="CasellaDiTesto 8"/>
          <p:cNvSpPr txBox="1"/>
          <p:nvPr/>
        </p:nvSpPr>
        <p:spPr>
          <a:xfrm>
            <a:off x="2203380" y="476672"/>
            <a:ext cx="898964" cy="276999"/>
          </a:xfrm>
          <a:prstGeom prst="rect">
            <a:avLst/>
          </a:prstGeom>
          <a:noFill/>
        </p:spPr>
        <p:txBody>
          <a:bodyPr wrap="none" rtlCol="0">
            <a:spAutoFit/>
          </a:bodyPr>
          <a:lstStyle/>
          <a:p>
            <a:pPr algn="ctr"/>
            <a:r>
              <a:rPr lang="en-GB" sz="1200" b="1" dirty="0">
                <a:solidFill>
                  <a:srgbClr val="002060"/>
                </a:solidFill>
                <a:latin typeface="+mn-lt"/>
              </a:rPr>
              <a:t>CONTACTS:</a:t>
            </a:r>
            <a:endParaRPr lang="en-GB" sz="1600" b="1" dirty="0">
              <a:solidFill>
                <a:srgbClr val="002060"/>
              </a:solidFill>
              <a:effectLst>
                <a:outerShdw blurRad="38100" dist="38100" dir="2700000" algn="tl">
                  <a:srgbClr val="000000">
                    <a:alpha val="43137"/>
                  </a:srgbClr>
                </a:outerShdw>
              </a:effectLst>
              <a:latin typeface="+mn-lt"/>
            </a:endParaRPr>
          </a:p>
        </p:txBody>
      </p:sp>
      <p:sp>
        <p:nvSpPr>
          <p:cNvPr id="11" name="Rettangolo 10"/>
          <p:cNvSpPr/>
          <p:nvPr/>
        </p:nvSpPr>
        <p:spPr>
          <a:xfrm>
            <a:off x="2517694" y="166536"/>
            <a:ext cx="2320146" cy="276999"/>
          </a:xfrm>
          <a:prstGeom prst="rect">
            <a:avLst/>
          </a:prstGeom>
          <a:noFill/>
        </p:spPr>
        <p:txBody>
          <a:bodyPr wrap="square">
            <a:spAutoFit/>
          </a:bodyPr>
          <a:lstStyle/>
          <a:p>
            <a:r>
              <a:rPr lang="it-IT" sz="1200" b="1" u="sng" dirty="0">
                <a:solidFill>
                  <a:srgbClr val="0000C0"/>
                </a:solidFill>
                <a:highlight>
                  <a:srgbClr val="FFFF00"/>
                </a:highlight>
              </a:rPr>
              <a:t>http://www.bolognacharter.eu</a:t>
            </a:r>
          </a:p>
        </p:txBody>
      </p:sp>
      <p:grpSp>
        <p:nvGrpSpPr>
          <p:cNvPr id="10" name="Gruppo 9"/>
          <p:cNvGrpSpPr/>
          <p:nvPr/>
        </p:nvGrpSpPr>
        <p:grpSpPr>
          <a:xfrm>
            <a:off x="3100978" y="442452"/>
            <a:ext cx="1471022" cy="515329"/>
            <a:chOff x="2905518" y="151401"/>
            <a:chExt cx="1463034" cy="499834"/>
          </a:xfrm>
        </p:grpSpPr>
        <p:pic>
          <p:nvPicPr>
            <p:cNvPr id="12" name="Picture 2"/>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2905518" y="151401"/>
              <a:ext cx="554544" cy="48972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3" name="Picture 3"/>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419872" y="160251"/>
              <a:ext cx="948680" cy="49098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pic>
        <p:nvPicPr>
          <p:cNvPr id="14" name="Immagine 4" descr="marchio_regione_emilia-romagna.png"/>
          <p:cNvPicPr>
            <a:picLocks noChangeAspect="1"/>
          </p:cNvPicPr>
          <p:nvPr/>
        </p:nvPicPr>
        <p:blipFill>
          <a:blip r:embed="rId11"/>
          <a:srcRect/>
          <a:stretch>
            <a:fillRect/>
          </a:stretch>
        </p:blipFill>
        <p:spPr bwMode="auto">
          <a:xfrm>
            <a:off x="707649" y="620688"/>
            <a:ext cx="1467003" cy="210582"/>
          </a:xfrm>
          <a:prstGeom prst="rect">
            <a:avLst/>
          </a:prstGeom>
          <a:solidFill>
            <a:schemeClr val="bg1">
              <a:alpha val="0"/>
            </a:schemeClr>
          </a:solidFill>
          <a:ln w="9525">
            <a:noFill/>
            <a:miter lim="800000"/>
            <a:headEnd/>
            <a:tailEnd/>
          </a:ln>
          <a:effectLst>
            <a:innerShdw blurRad="63500" dist="50800" dir="13500000">
              <a:prstClr val="black">
                <a:alpha val="50000"/>
              </a:prstClr>
            </a:innerShdw>
          </a:effectLst>
        </p:spPr>
      </p:pic>
    </p:spTree>
    <p:extLst>
      <p:ext uri="{BB962C8B-B14F-4D97-AF65-F5344CB8AC3E}">
        <p14:creationId xmlns:p14="http://schemas.microsoft.com/office/powerpoint/2010/main" val="338245016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asellaDiTesto 3"/>
          <p:cNvSpPr txBox="1"/>
          <p:nvPr/>
        </p:nvSpPr>
        <p:spPr>
          <a:xfrm>
            <a:off x="755575" y="2204864"/>
            <a:ext cx="7704857" cy="1569660"/>
          </a:xfrm>
          <a:prstGeom prst="rect">
            <a:avLst/>
          </a:prstGeom>
          <a:noFill/>
        </p:spPr>
        <p:txBody>
          <a:bodyPr wrap="square" rtlCol="0">
            <a:spAutoFit/>
          </a:bodyPr>
          <a:lstStyle/>
          <a:p>
            <a:pPr algn="just"/>
            <a:r>
              <a:rPr lang="en-US" sz="2400" dirty="0">
                <a:solidFill>
                  <a:srgbClr val="002060"/>
                </a:solidFill>
              </a:rPr>
              <a:t>It’s the Charter of the</a:t>
            </a:r>
            <a:r>
              <a:rPr lang="en-US" sz="2400" b="1" dirty="0">
                <a:solidFill>
                  <a:srgbClr val="002060"/>
                </a:solidFill>
              </a:rPr>
              <a:t> Regions and local Administrations </a:t>
            </a:r>
            <a:r>
              <a:rPr lang="en-US" sz="2400" dirty="0">
                <a:solidFill>
                  <a:srgbClr val="002060"/>
                </a:solidFill>
              </a:rPr>
              <a:t>for the promotion of a </a:t>
            </a:r>
            <a:r>
              <a:rPr lang="en-US" sz="2400" b="1" dirty="0">
                <a:solidFill>
                  <a:srgbClr val="002060"/>
                </a:solidFill>
              </a:rPr>
              <a:t>common framework </a:t>
            </a:r>
            <a:r>
              <a:rPr lang="en-US" sz="2400" dirty="0">
                <a:solidFill>
                  <a:srgbClr val="002060"/>
                </a:solidFill>
              </a:rPr>
              <a:t>for </a:t>
            </a:r>
            <a:r>
              <a:rPr lang="en-US" sz="2400" b="1" dirty="0">
                <a:solidFill>
                  <a:srgbClr val="002060"/>
                </a:solidFill>
              </a:rPr>
              <a:t>strategic actions </a:t>
            </a:r>
            <a:r>
              <a:rPr lang="en-US" sz="2400" dirty="0">
                <a:solidFill>
                  <a:srgbClr val="002060"/>
                </a:solidFill>
              </a:rPr>
              <a:t>aimed at the </a:t>
            </a:r>
            <a:r>
              <a:rPr lang="en-US" sz="2400" b="1" dirty="0">
                <a:solidFill>
                  <a:srgbClr val="002060"/>
                </a:solidFill>
              </a:rPr>
              <a:t>protection</a:t>
            </a:r>
            <a:r>
              <a:rPr lang="en-US" sz="2400" dirty="0">
                <a:solidFill>
                  <a:srgbClr val="002060"/>
                </a:solidFill>
              </a:rPr>
              <a:t> and </a:t>
            </a:r>
            <a:r>
              <a:rPr lang="en-US" sz="2400" b="1" dirty="0">
                <a:solidFill>
                  <a:srgbClr val="002060"/>
                </a:solidFill>
              </a:rPr>
              <a:t>sustainable development </a:t>
            </a:r>
            <a:r>
              <a:rPr lang="en-US" sz="2400" dirty="0">
                <a:solidFill>
                  <a:srgbClr val="002060"/>
                </a:solidFill>
              </a:rPr>
              <a:t>of the Mediterranean </a:t>
            </a:r>
            <a:r>
              <a:rPr lang="en-US" sz="2400" b="1" dirty="0">
                <a:solidFill>
                  <a:srgbClr val="002060"/>
                </a:solidFill>
              </a:rPr>
              <a:t>coastal areas</a:t>
            </a:r>
            <a:r>
              <a:rPr lang="en-US" sz="2400" dirty="0">
                <a:solidFill>
                  <a:srgbClr val="002060"/>
                </a:solidFill>
              </a:rPr>
              <a:t>.</a:t>
            </a:r>
            <a:endParaRPr lang="en-GB" sz="2400" dirty="0">
              <a:solidFill>
                <a:srgbClr val="002060"/>
              </a:solidFill>
            </a:endParaRPr>
          </a:p>
        </p:txBody>
      </p:sp>
      <p:sp>
        <p:nvSpPr>
          <p:cNvPr id="17" name="Rettangolo 16"/>
          <p:cNvSpPr/>
          <p:nvPr/>
        </p:nvSpPr>
        <p:spPr>
          <a:xfrm>
            <a:off x="32701" y="-46329"/>
            <a:ext cx="9111300" cy="9212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pic>
        <p:nvPicPr>
          <p:cNvPr id="24" name="Picture 10" descr="http://bolognacharter.facecoast.eu/images/banners/bolognacharter_trasp_EU.png"/>
          <p:cNvPicPr>
            <a:picLocks noChangeAspect="1" noChangeArrowheads="1"/>
          </p:cNvPicPr>
          <p:nvPr/>
        </p:nvPicPr>
        <p:blipFill>
          <a:blip r:embed="rId2"/>
          <a:srcRect/>
          <a:stretch>
            <a:fillRect/>
          </a:stretch>
        </p:blipFill>
        <p:spPr bwMode="auto">
          <a:xfrm>
            <a:off x="216608" y="257539"/>
            <a:ext cx="3923344" cy="551952"/>
          </a:xfrm>
          <a:prstGeom prst="rect">
            <a:avLst/>
          </a:prstGeom>
          <a:noFill/>
          <a:ln w="9525">
            <a:noFill/>
            <a:miter lim="800000"/>
            <a:headEnd/>
            <a:tailEnd/>
          </a:ln>
        </p:spPr>
      </p:pic>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27985" y="54075"/>
            <a:ext cx="933180" cy="82410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344727" y="71359"/>
            <a:ext cx="1299068" cy="6723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9"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370505" y="125705"/>
            <a:ext cx="1768881" cy="723189"/>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pic>
      <p:pic>
        <p:nvPicPr>
          <p:cNvPr id="16" name="Immagine 4" descr="marchio_regione_emilia-romagna.png"/>
          <p:cNvPicPr>
            <a:picLocks noChangeAspect="1"/>
          </p:cNvPicPr>
          <p:nvPr/>
        </p:nvPicPr>
        <p:blipFill>
          <a:blip r:embed="rId6"/>
          <a:srcRect/>
          <a:stretch>
            <a:fillRect/>
          </a:stretch>
        </p:blipFill>
        <p:spPr bwMode="auto">
          <a:xfrm>
            <a:off x="6167687" y="650707"/>
            <a:ext cx="1467003" cy="210582"/>
          </a:xfrm>
          <a:prstGeom prst="rect">
            <a:avLst/>
          </a:prstGeom>
          <a:solidFill>
            <a:schemeClr val="bg1">
              <a:alpha val="0"/>
            </a:schemeClr>
          </a:solidFill>
          <a:ln w="9525">
            <a:noFill/>
            <a:miter lim="800000"/>
            <a:headEnd/>
            <a:tailEnd/>
          </a:ln>
          <a:effectLst>
            <a:innerShdw blurRad="63500" dist="50800" dir="13500000">
              <a:prstClr val="black">
                <a:alpha val="50000"/>
              </a:prstClr>
            </a:innerShdw>
          </a:effectLst>
        </p:spPr>
      </p:pic>
      <p:sp>
        <p:nvSpPr>
          <p:cNvPr id="14" name="CasellaDiTesto 13"/>
          <p:cNvSpPr txBox="1"/>
          <p:nvPr/>
        </p:nvSpPr>
        <p:spPr>
          <a:xfrm>
            <a:off x="0" y="1268760"/>
            <a:ext cx="9139386" cy="584775"/>
          </a:xfrm>
          <a:prstGeom prst="rect">
            <a:avLst/>
          </a:prstGeom>
          <a:noFill/>
        </p:spPr>
        <p:txBody>
          <a:bodyPr wrap="square" rtlCol="0">
            <a:spAutoFit/>
          </a:bodyPr>
          <a:lstStyle/>
          <a:p>
            <a:pPr algn="ctr"/>
            <a:r>
              <a:rPr lang="en-US" sz="3200" b="1" dirty="0">
                <a:solidFill>
                  <a:srgbClr val="002060"/>
                </a:solidFill>
                <a:effectLst>
                  <a:outerShdw blurRad="38100" dist="38100" dir="2700000" algn="tl">
                    <a:srgbClr val="000000">
                      <a:alpha val="43137"/>
                    </a:srgbClr>
                  </a:outerShdw>
                </a:effectLst>
              </a:rPr>
              <a:t>What is the Bologna Charter initiative ?</a:t>
            </a:r>
            <a:endParaRPr lang="en-GB" sz="3200" b="1" dirty="0">
              <a:solidFill>
                <a:srgbClr val="002060"/>
              </a:solidFill>
              <a:effectLst>
                <a:outerShdw blurRad="38100" dist="38100" dir="2700000" algn="tl">
                  <a:srgbClr val="000000">
                    <a:alpha val="43137"/>
                  </a:srgbClr>
                </a:outerShdw>
              </a:effectLst>
            </a:endParaRPr>
          </a:p>
        </p:txBody>
      </p:sp>
      <p:sp>
        <p:nvSpPr>
          <p:cNvPr id="12" name="CasellaDiTesto 11"/>
          <p:cNvSpPr txBox="1"/>
          <p:nvPr/>
        </p:nvSpPr>
        <p:spPr>
          <a:xfrm>
            <a:off x="755576" y="4091588"/>
            <a:ext cx="7704857" cy="1785104"/>
          </a:xfrm>
          <a:prstGeom prst="rect">
            <a:avLst/>
          </a:prstGeom>
          <a:noFill/>
        </p:spPr>
        <p:txBody>
          <a:bodyPr wrap="square" rtlCol="0">
            <a:spAutoFit/>
          </a:bodyPr>
          <a:lstStyle/>
          <a:p>
            <a:pPr algn="just"/>
            <a:r>
              <a:rPr lang="en-US" sz="2200" i="1" dirty="0">
                <a:solidFill>
                  <a:srgbClr val="0000C0"/>
                </a:solidFill>
              </a:rPr>
              <a:t>A joint initiative, started by EU Regions but </a:t>
            </a:r>
            <a:r>
              <a:rPr lang="en-US" sz="2200" b="1" i="1" dirty="0">
                <a:solidFill>
                  <a:srgbClr val="0000C0"/>
                </a:solidFill>
              </a:rPr>
              <a:t>open to other Southern &amp; Eastern coastal Administrations of the Mediterranean</a:t>
            </a:r>
            <a:r>
              <a:rPr lang="en-US" sz="2200" i="1" dirty="0">
                <a:solidFill>
                  <a:srgbClr val="0000C0"/>
                </a:solidFill>
              </a:rPr>
              <a:t>, performing concrete objectives even structural ones, able to attain diversified funding resources with a high capacity of mainstreaming.</a:t>
            </a:r>
            <a:endParaRPr lang="en-GB" sz="2200" i="1" dirty="0">
              <a:solidFill>
                <a:srgbClr val="0000C0"/>
              </a:solidFill>
            </a:endParaRPr>
          </a:p>
        </p:txBody>
      </p:sp>
    </p:spTree>
    <p:extLst>
      <p:ext uri="{BB962C8B-B14F-4D97-AF65-F5344CB8AC3E}">
        <p14:creationId xmlns:p14="http://schemas.microsoft.com/office/powerpoint/2010/main" val="35759351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asellaDiTesto 3"/>
          <p:cNvSpPr txBox="1"/>
          <p:nvPr/>
        </p:nvSpPr>
        <p:spPr>
          <a:xfrm>
            <a:off x="216608" y="1844824"/>
            <a:ext cx="8531855" cy="4619213"/>
          </a:xfrm>
          <a:prstGeom prst="rect">
            <a:avLst/>
          </a:prstGeom>
          <a:noFill/>
        </p:spPr>
        <p:txBody>
          <a:bodyPr wrap="square" rtlCol="0">
            <a:spAutoFit/>
          </a:bodyPr>
          <a:lstStyle/>
          <a:p>
            <a:pPr marL="457200" indent="-457200" algn="just">
              <a:lnSpc>
                <a:spcPts val="2300"/>
              </a:lnSpc>
              <a:buAutoNum type="arabicPeriod"/>
            </a:pPr>
            <a:r>
              <a:rPr lang="en-US" b="1" dirty="0">
                <a:solidFill>
                  <a:srgbClr val="002060"/>
                </a:solidFill>
              </a:rPr>
              <a:t>Network of Coastal Observatories </a:t>
            </a:r>
            <a:r>
              <a:rPr lang="en-US" dirty="0">
                <a:solidFill>
                  <a:srgbClr val="002060"/>
                </a:solidFill>
              </a:rPr>
              <a:t>for the monitoring, management of risks and erosion phenomena, defense interventions &amp; sediment stocks management;</a:t>
            </a:r>
          </a:p>
          <a:p>
            <a:pPr marL="457200" indent="-457200" algn="just">
              <a:lnSpc>
                <a:spcPts val="2300"/>
              </a:lnSpc>
              <a:spcBef>
                <a:spcPts val="600"/>
              </a:spcBef>
              <a:buAutoNum type="arabicPeriod"/>
            </a:pPr>
            <a:r>
              <a:rPr lang="en-US" b="1" dirty="0">
                <a:solidFill>
                  <a:srgbClr val="002060"/>
                </a:solidFill>
              </a:rPr>
              <a:t>Survey of the erosion status and trends &amp; flood hazard </a:t>
            </a:r>
            <a:r>
              <a:rPr lang="en-US" dirty="0">
                <a:solidFill>
                  <a:srgbClr val="002060"/>
                </a:solidFill>
              </a:rPr>
              <a:t>suitable for territorial planning and adaptation measures;</a:t>
            </a:r>
          </a:p>
          <a:p>
            <a:pPr marL="457200" indent="-457200" algn="just">
              <a:lnSpc>
                <a:spcPts val="2300"/>
              </a:lnSpc>
              <a:spcBef>
                <a:spcPts val="600"/>
              </a:spcBef>
              <a:buAutoNum type="arabicPeriod"/>
            </a:pPr>
            <a:r>
              <a:rPr lang="en-US" b="1" dirty="0">
                <a:solidFill>
                  <a:srgbClr val="002060"/>
                </a:solidFill>
              </a:rPr>
              <a:t>Sustainable use of strategic resources</a:t>
            </a:r>
            <a:r>
              <a:rPr lang="en-US" dirty="0">
                <a:solidFill>
                  <a:srgbClr val="002060"/>
                </a:solidFill>
              </a:rPr>
              <a:t> like the coastal territory (to face the “</a:t>
            </a:r>
            <a:r>
              <a:rPr lang="en-US" dirty="0" err="1">
                <a:solidFill>
                  <a:srgbClr val="002060"/>
                </a:solidFill>
              </a:rPr>
              <a:t>littoralization</a:t>
            </a:r>
            <a:r>
              <a:rPr lang="en-US" dirty="0">
                <a:solidFill>
                  <a:srgbClr val="002060"/>
                </a:solidFill>
              </a:rPr>
              <a:t>” process) and coastal &amp; submarine stocks of sediments (to face erosion and Climate Change impacts, </a:t>
            </a:r>
            <a:r>
              <a:rPr lang="en-US" dirty="0" err="1">
                <a:solidFill>
                  <a:srgbClr val="002060"/>
                </a:solidFill>
              </a:rPr>
              <a:t>favouring</a:t>
            </a:r>
            <a:r>
              <a:rPr lang="en-US" dirty="0">
                <a:solidFill>
                  <a:srgbClr val="002060"/>
                </a:solidFill>
              </a:rPr>
              <a:t> new market potentials at Med level);</a:t>
            </a:r>
          </a:p>
          <a:p>
            <a:pPr marL="457200" indent="-457200" algn="just">
              <a:lnSpc>
                <a:spcPts val="2300"/>
              </a:lnSpc>
              <a:spcBef>
                <a:spcPts val="600"/>
              </a:spcBef>
              <a:buAutoNum type="arabicPeriod"/>
            </a:pPr>
            <a:r>
              <a:rPr lang="en-US" b="1" dirty="0">
                <a:solidFill>
                  <a:srgbClr val="002060"/>
                </a:solidFill>
              </a:rPr>
              <a:t>Integrated territorial planning &amp; application of the principles of ICZM/MSP </a:t>
            </a:r>
            <a:r>
              <a:rPr lang="en-US" dirty="0">
                <a:solidFill>
                  <a:srgbClr val="002060"/>
                </a:solidFill>
              </a:rPr>
              <a:t>for the sustainable development of coasts, landscape, environment and ecosystem protection, coastal adaptation &amp; risk adaptation;</a:t>
            </a:r>
          </a:p>
          <a:p>
            <a:pPr marL="457200" indent="-457200" algn="just">
              <a:lnSpc>
                <a:spcPts val="2300"/>
              </a:lnSpc>
              <a:spcBef>
                <a:spcPts val="600"/>
              </a:spcBef>
              <a:buAutoNum type="arabicPeriod"/>
            </a:pPr>
            <a:r>
              <a:rPr lang="en-US" b="1" dirty="0">
                <a:solidFill>
                  <a:srgbClr val="002060"/>
                </a:solidFill>
              </a:rPr>
              <a:t>Structural works along Med coasts consistent with integrated planning processes</a:t>
            </a:r>
            <a:r>
              <a:rPr lang="en-US" dirty="0">
                <a:solidFill>
                  <a:srgbClr val="002060"/>
                </a:solidFill>
              </a:rPr>
              <a:t>, for the implementation of an adaptation policy to the natural &amp; anthropogenic risks</a:t>
            </a:r>
          </a:p>
          <a:p>
            <a:pPr marL="457200" indent="-457200" algn="just">
              <a:lnSpc>
                <a:spcPts val="2300"/>
              </a:lnSpc>
              <a:spcBef>
                <a:spcPts val="600"/>
              </a:spcBef>
              <a:buAutoNum type="arabicPeriod"/>
            </a:pPr>
            <a:r>
              <a:rPr lang="en-US" b="1" dirty="0">
                <a:solidFill>
                  <a:srgbClr val="002060"/>
                </a:solidFill>
              </a:rPr>
              <a:t>Project-clustering </a:t>
            </a:r>
            <a:r>
              <a:rPr lang="en-US" dirty="0">
                <a:solidFill>
                  <a:srgbClr val="002060"/>
                </a:solidFill>
              </a:rPr>
              <a:t>for further synergies and capitalization</a:t>
            </a:r>
          </a:p>
          <a:p>
            <a:pPr marL="457200" indent="-457200" algn="just">
              <a:buAutoNum type="arabicPeriod"/>
            </a:pPr>
            <a:endParaRPr lang="en-GB" sz="2000" dirty="0">
              <a:solidFill>
                <a:srgbClr val="002060"/>
              </a:solidFill>
            </a:endParaRPr>
          </a:p>
        </p:txBody>
      </p:sp>
      <p:sp>
        <p:nvSpPr>
          <p:cNvPr id="17" name="Rettangolo 16"/>
          <p:cNvSpPr/>
          <p:nvPr/>
        </p:nvSpPr>
        <p:spPr>
          <a:xfrm>
            <a:off x="32701" y="-46329"/>
            <a:ext cx="9111300" cy="9212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pic>
        <p:nvPicPr>
          <p:cNvPr id="24" name="Picture 10" descr="http://bolognacharter.facecoast.eu/images/banners/bolognacharter_trasp_EU.png"/>
          <p:cNvPicPr>
            <a:picLocks noChangeAspect="1" noChangeArrowheads="1"/>
          </p:cNvPicPr>
          <p:nvPr/>
        </p:nvPicPr>
        <p:blipFill>
          <a:blip r:embed="rId2"/>
          <a:srcRect/>
          <a:stretch>
            <a:fillRect/>
          </a:stretch>
        </p:blipFill>
        <p:spPr bwMode="auto">
          <a:xfrm>
            <a:off x="216608" y="257539"/>
            <a:ext cx="3923344" cy="551952"/>
          </a:xfrm>
          <a:prstGeom prst="rect">
            <a:avLst/>
          </a:prstGeom>
          <a:noFill/>
          <a:ln w="9525">
            <a:noFill/>
            <a:miter lim="800000"/>
            <a:headEnd/>
            <a:tailEnd/>
          </a:ln>
        </p:spPr>
      </p:pic>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27985" y="54075"/>
            <a:ext cx="933180" cy="82410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344727" y="71359"/>
            <a:ext cx="1299068" cy="6723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9"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370505" y="125705"/>
            <a:ext cx="1768881" cy="723189"/>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pic>
      <p:pic>
        <p:nvPicPr>
          <p:cNvPr id="16" name="Immagine 4" descr="marchio_regione_emilia-romagna.png"/>
          <p:cNvPicPr>
            <a:picLocks noChangeAspect="1"/>
          </p:cNvPicPr>
          <p:nvPr/>
        </p:nvPicPr>
        <p:blipFill>
          <a:blip r:embed="rId6"/>
          <a:srcRect/>
          <a:stretch>
            <a:fillRect/>
          </a:stretch>
        </p:blipFill>
        <p:spPr bwMode="auto">
          <a:xfrm>
            <a:off x="6167687" y="650707"/>
            <a:ext cx="1467003" cy="210582"/>
          </a:xfrm>
          <a:prstGeom prst="rect">
            <a:avLst/>
          </a:prstGeom>
          <a:solidFill>
            <a:schemeClr val="bg1">
              <a:alpha val="0"/>
            </a:schemeClr>
          </a:solidFill>
          <a:ln w="9525">
            <a:noFill/>
            <a:miter lim="800000"/>
            <a:headEnd/>
            <a:tailEnd/>
          </a:ln>
          <a:effectLst>
            <a:innerShdw blurRad="63500" dist="50800" dir="13500000">
              <a:prstClr val="black">
                <a:alpha val="50000"/>
              </a:prstClr>
            </a:innerShdw>
          </a:effectLst>
        </p:spPr>
      </p:pic>
      <p:sp>
        <p:nvSpPr>
          <p:cNvPr id="14" name="CasellaDiTesto 13"/>
          <p:cNvSpPr txBox="1"/>
          <p:nvPr/>
        </p:nvSpPr>
        <p:spPr>
          <a:xfrm>
            <a:off x="0" y="1124744"/>
            <a:ext cx="9139386" cy="584775"/>
          </a:xfrm>
          <a:prstGeom prst="rect">
            <a:avLst/>
          </a:prstGeom>
          <a:noFill/>
        </p:spPr>
        <p:txBody>
          <a:bodyPr wrap="square" rtlCol="0">
            <a:spAutoFit/>
          </a:bodyPr>
          <a:lstStyle/>
          <a:p>
            <a:pPr algn="ctr"/>
            <a:r>
              <a:rPr lang="en-US" sz="3200" b="1" dirty="0">
                <a:solidFill>
                  <a:srgbClr val="002060"/>
                </a:solidFill>
                <a:effectLst>
                  <a:outerShdw blurRad="38100" dist="38100" dir="2700000" algn="tl">
                    <a:srgbClr val="000000">
                      <a:alpha val="43137"/>
                    </a:srgbClr>
                  </a:outerShdw>
                </a:effectLst>
              </a:rPr>
              <a:t>Main areas of cooperation &amp; intervention</a:t>
            </a:r>
            <a:endParaRPr lang="en-GB" sz="3200" b="1" dirty="0">
              <a:solidFill>
                <a:srgbClr val="002060"/>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103377827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ttangolo 16"/>
          <p:cNvSpPr/>
          <p:nvPr/>
        </p:nvSpPr>
        <p:spPr>
          <a:xfrm>
            <a:off x="32701" y="-46329"/>
            <a:ext cx="9111300" cy="9212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pic>
        <p:nvPicPr>
          <p:cNvPr id="24" name="Picture 10" descr="http://bolognacharter.facecoast.eu/images/banners/bolognacharter_trasp_EU.png"/>
          <p:cNvPicPr>
            <a:picLocks noChangeAspect="1" noChangeArrowheads="1"/>
          </p:cNvPicPr>
          <p:nvPr/>
        </p:nvPicPr>
        <p:blipFill>
          <a:blip r:embed="rId2"/>
          <a:srcRect/>
          <a:stretch>
            <a:fillRect/>
          </a:stretch>
        </p:blipFill>
        <p:spPr bwMode="auto">
          <a:xfrm>
            <a:off x="216608" y="257539"/>
            <a:ext cx="3923344" cy="551952"/>
          </a:xfrm>
          <a:prstGeom prst="rect">
            <a:avLst/>
          </a:prstGeom>
          <a:noFill/>
          <a:ln w="9525">
            <a:noFill/>
            <a:miter lim="800000"/>
            <a:headEnd/>
            <a:tailEnd/>
          </a:ln>
        </p:spPr>
      </p:pic>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27985" y="54075"/>
            <a:ext cx="933180" cy="82410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344727" y="71359"/>
            <a:ext cx="1299068" cy="6723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9"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370505" y="125705"/>
            <a:ext cx="1768881" cy="723189"/>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pic>
      <p:pic>
        <p:nvPicPr>
          <p:cNvPr id="16" name="Immagine 4" descr="marchio_regione_emilia-romagna.png"/>
          <p:cNvPicPr>
            <a:picLocks noChangeAspect="1"/>
          </p:cNvPicPr>
          <p:nvPr/>
        </p:nvPicPr>
        <p:blipFill>
          <a:blip r:embed="rId6"/>
          <a:srcRect/>
          <a:stretch>
            <a:fillRect/>
          </a:stretch>
        </p:blipFill>
        <p:spPr bwMode="auto">
          <a:xfrm>
            <a:off x="6167687" y="650707"/>
            <a:ext cx="1467003" cy="210582"/>
          </a:xfrm>
          <a:prstGeom prst="rect">
            <a:avLst/>
          </a:prstGeom>
          <a:solidFill>
            <a:schemeClr val="bg1">
              <a:alpha val="0"/>
            </a:schemeClr>
          </a:solidFill>
          <a:ln w="9525">
            <a:noFill/>
            <a:miter lim="800000"/>
            <a:headEnd/>
            <a:tailEnd/>
          </a:ln>
          <a:effectLst>
            <a:innerShdw blurRad="63500" dist="50800" dir="13500000">
              <a:prstClr val="black">
                <a:alpha val="50000"/>
              </a:prstClr>
            </a:innerShdw>
          </a:effectLst>
        </p:spPr>
      </p:pic>
      <p:sp>
        <p:nvSpPr>
          <p:cNvPr id="14" name="CasellaDiTesto 13"/>
          <p:cNvSpPr txBox="1"/>
          <p:nvPr/>
        </p:nvSpPr>
        <p:spPr>
          <a:xfrm>
            <a:off x="522148" y="1143216"/>
            <a:ext cx="2160240" cy="954107"/>
          </a:xfrm>
          <a:prstGeom prst="rect">
            <a:avLst/>
          </a:prstGeom>
          <a:noFill/>
        </p:spPr>
        <p:txBody>
          <a:bodyPr wrap="square" rtlCol="0">
            <a:spAutoFit/>
          </a:bodyPr>
          <a:lstStyle/>
          <a:p>
            <a:pPr algn="ctr"/>
            <a:r>
              <a:rPr lang="en-US" sz="2800" b="1" dirty="0">
                <a:solidFill>
                  <a:srgbClr val="002060"/>
                </a:solidFill>
                <a:effectLst>
                  <a:outerShdw blurRad="38100" dist="38100" dir="2700000" algn="tl">
                    <a:srgbClr val="000000">
                      <a:alpha val="43137"/>
                    </a:srgbClr>
                  </a:outerShdw>
                </a:effectLst>
              </a:rPr>
              <a:t>Policy </a:t>
            </a:r>
          </a:p>
          <a:p>
            <a:pPr algn="ctr"/>
            <a:r>
              <a:rPr lang="en-US" sz="2800" b="1" dirty="0">
                <a:solidFill>
                  <a:srgbClr val="002060"/>
                </a:solidFill>
                <a:effectLst>
                  <a:outerShdw blurRad="38100" dist="38100" dir="2700000" algn="tl">
                    <a:srgbClr val="000000">
                      <a:alpha val="43137"/>
                    </a:srgbClr>
                  </a:outerShdw>
                </a:effectLst>
              </a:rPr>
              <a:t>Document</a:t>
            </a:r>
            <a:endParaRPr lang="en-GB" sz="2800" b="1" dirty="0">
              <a:solidFill>
                <a:srgbClr val="002060"/>
              </a:solidFill>
              <a:effectLst>
                <a:outerShdw blurRad="38100" dist="38100" dir="2700000" algn="tl">
                  <a:srgbClr val="000000">
                    <a:alpha val="43137"/>
                  </a:srgbClr>
                </a:outerShdw>
              </a:effectLst>
            </a:endParaRPr>
          </a:p>
        </p:txBody>
      </p:sp>
      <p:sp>
        <p:nvSpPr>
          <p:cNvPr id="15" name="CasellaDiTesto 14"/>
          <p:cNvSpPr txBox="1"/>
          <p:nvPr/>
        </p:nvSpPr>
        <p:spPr>
          <a:xfrm>
            <a:off x="2555776" y="1143216"/>
            <a:ext cx="4392488" cy="954107"/>
          </a:xfrm>
          <a:prstGeom prst="rect">
            <a:avLst/>
          </a:prstGeom>
          <a:noFill/>
        </p:spPr>
        <p:txBody>
          <a:bodyPr wrap="square" rtlCol="0">
            <a:spAutoFit/>
          </a:bodyPr>
          <a:lstStyle/>
          <a:p>
            <a:pPr algn="ctr"/>
            <a:r>
              <a:rPr lang="en-US" sz="2800" b="1" dirty="0">
                <a:solidFill>
                  <a:srgbClr val="002060"/>
                </a:solidFill>
                <a:effectLst>
                  <a:outerShdw blurRad="38100" dist="38100" dir="2700000" algn="tl">
                    <a:srgbClr val="000000">
                      <a:alpha val="43137"/>
                    </a:srgbClr>
                  </a:outerShdw>
                </a:effectLst>
              </a:rPr>
              <a:t>Joint Action Plan (JAP):</a:t>
            </a:r>
          </a:p>
          <a:p>
            <a:pPr algn="ctr"/>
            <a:r>
              <a:rPr lang="en-US" sz="2800" b="1" dirty="0">
                <a:solidFill>
                  <a:srgbClr val="002060"/>
                </a:solidFill>
                <a:effectLst>
                  <a:outerShdw blurRad="38100" dist="38100" dir="2700000" algn="tl">
                    <a:srgbClr val="000000">
                      <a:alpha val="43137"/>
                    </a:srgbClr>
                  </a:outerShdw>
                </a:effectLst>
              </a:rPr>
              <a:t>a </a:t>
            </a:r>
            <a:r>
              <a:rPr lang="en-US" sz="2800" b="1" dirty="0">
                <a:solidFill>
                  <a:srgbClr val="C00000"/>
                </a:solidFill>
                <a:effectLst>
                  <a:outerShdw blurRad="38100" dist="38100" dir="2700000" algn="tl">
                    <a:srgbClr val="000000">
                      <a:alpha val="43137"/>
                    </a:srgbClr>
                  </a:outerShdw>
                </a:effectLst>
              </a:rPr>
              <a:t>“rolling”</a:t>
            </a:r>
            <a:r>
              <a:rPr lang="en-US" sz="2800" b="1" dirty="0">
                <a:solidFill>
                  <a:srgbClr val="002060"/>
                </a:solidFill>
                <a:effectLst>
                  <a:outerShdw blurRad="38100" dist="38100" dir="2700000" algn="tl">
                    <a:srgbClr val="000000">
                      <a:alpha val="43137"/>
                    </a:srgbClr>
                  </a:outerShdw>
                </a:effectLst>
              </a:rPr>
              <a:t> document</a:t>
            </a:r>
            <a:endParaRPr lang="en-GB" sz="2000" b="1" dirty="0">
              <a:solidFill>
                <a:srgbClr val="002060"/>
              </a:solidFill>
            </a:endParaRPr>
          </a:p>
        </p:txBody>
      </p:sp>
      <p:sp>
        <p:nvSpPr>
          <p:cNvPr id="18" name="CasellaDiTesto 17"/>
          <p:cNvSpPr txBox="1"/>
          <p:nvPr/>
        </p:nvSpPr>
        <p:spPr>
          <a:xfrm>
            <a:off x="6643794" y="2791821"/>
            <a:ext cx="1960653" cy="1384995"/>
          </a:xfrm>
          <a:prstGeom prst="rect">
            <a:avLst/>
          </a:prstGeom>
          <a:noFill/>
          <a:ln w="22225">
            <a:solidFill>
              <a:srgbClr val="002060"/>
            </a:solidFill>
          </a:ln>
          <a:effectLst>
            <a:outerShdw blurRad="50800" dist="38100" dir="2700000" algn="tl" rotWithShape="0">
              <a:prstClr val="black">
                <a:alpha val="40000"/>
              </a:prstClr>
            </a:outerShdw>
          </a:effectLst>
        </p:spPr>
        <p:txBody>
          <a:bodyPr wrap="square" rtlCol="0">
            <a:spAutoFit/>
          </a:bodyPr>
          <a:lstStyle/>
          <a:p>
            <a:pPr algn="ctr"/>
            <a:r>
              <a:rPr lang="en-US" sz="2800" b="1" dirty="0">
                <a:solidFill>
                  <a:srgbClr val="002060"/>
                </a:solidFill>
                <a:effectLst>
                  <a:outerShdw blurRad="38100" dist="38100" dir="2700000" algn="tl">
                    <a:srgbClr val="000000">
                      <a:alpha val="43137"/>
                    </a:srgbClr>
                  </a:outerShdw>
                </a:effectLst>
              </a:rPr>
              <a:t>Concrete actions &amp; projects</a:t>
            </a:r>
            <a:endParaRPr lang="en-GB" sz="2800" b="1" dirty="0">
              <a:solidFill>
                <a:srgbClr val="002060"/>
              </a:solidFill>
              <a:effectLst>
                <a:outerShdw blurRad="38100" dist="38100" dir="2700000" algn="tl">
                  <a:srgbClr val="000000">
                    <a:alpha val="43137"/>
                  </a:srgbClr>
                </a:outerShdw>
              </a:effectLst>
            </a:endParaRPr>
          </a:p>
        </p:txBody>
      </p:sp>
      <p:pic>
        <p:nvPicPr>
          <p:cNvPr id="20" name="Picture 6"/>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3789105" y="2132856"/>
            <a:ext cx="1931469" cy="2728779"/>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9" name="Freccia a destra 8"/>
          <p:cNvSpPr/>
          <p:nvPr/>
        </p:nvSpPr>
        <p:spPr>
          <a:xfrm>
            <a:off x="2987824" y="3268169"/>
            <a:ext cx="504056" cy="43204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21" name="Freccia a destra 20"/>
          <p:cNvSpPr/>
          <p:nvPr/>
        </p:nvSpPr>
        <p:spPr>
          <a:xfrm>
            <a:off x="5940152" y="3268169"/>
            <a:ext cx="504056" cy="43204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0" name="CasellaDiTesto 9"/>
          <p:cNvSpPr txBox="1"/>
          <p:nvPr/>
        </p:nvSpPr>
        <p:spPr>
          <a:xfrm>
            <a:off x="1907704" y="5280274"/>
            <a:ext cx="6889988" cy="369332"/>
          </a:xfrm>
          <a:prstGeom prst="rect">
            <a:avLst/>
          </a:prstGeom>
          <a:noFill/>
        </p:spPr>
        <p:txBody>
          <a:bodyPr wrap="square" rtlCol="0">
            <a:spAutoFit/>
          </a:bodyPr>
          <a:lstStyle>
            <a:defPPr>
              <a:defRPr lang="it-IT"/>
            </a:defPPr>
            <a:lvl1pPr algn="ctr">
              <a:defRPr sz="2800" b="1">
                <a:solidFill>
                  <a:srgbClr val="002060"/>
                </a:solidFill>
                <a:effectLst>
                  <a:outerShdw blurRad="38100" dist="38100" dir="2700000" algn="tl">
                    <a:srgbClr val="000000">
                      <a:alpha val="43137"/>
                    </a:srgbClr>
                  </a:outerShdw>
                </a:effectLst>
              </a:defRPr>
            </a:lvl1pPr>
          </a:lstStyle>
          <a:p>
            <a:pPr algn="l"/>
            <a:r>
              <a:rPr lang="en-GB" sz="1800" dirty="0"/>
              <a:t>Acknowledged by the INTERREG MED Operational Program 2014-2020</a:t>
            </a:r>
          </a:p>
        </p:txBody>
      </p:sp>
      <p:pic>
        <p:nvPicPr>
          <p:cNvPr id="11" name="Immagine 10"/>
          <p:cNvPicPr>
            <a:picLocks noChangeAspect="1"/>
          </p:cNvPicPr>
          <p:nvPr/>
        </p:nvPicPr>
        <p:blipFill>
          <a:blip r:embed="rId8"/>
          <a:stretch>
            <a:fillRect/>
          </a:stretch>
        </p:blipFill>
        <p:spPr>
          <a:xfrm>
            <a:off x="755576" y="2132857"/>
            <a:ext cx="1905676" cy="2728778"/>
          </a:xfrm>
          <a:prstGeom prst="rect">
            <a:avLst/>
          </a:prstGeom>
          <a:effectLst>
            <a:outerShdw blurRad="50800" dist="38100" dir="2700000" algn="tl" rotWithShape="0">
              <a:prstClr val="black">
                <a:alpha val="40000"/>
              </a:prstClr>
            </a:outerShdw>
          </a:effectLst>
        </p:spPr>
      </p:pic>
      <p:sp>
        <p:nvSpPr>
          <p:cNvPr id="12" name="Rettangolo 11"/>
          <p:cNvSpPr/>
          <p:nvPr/>
        </p:nvSpPr>
        <p:spPr>
          <a:xfrm>
            <a:off x="342000" y="5653892"/>
            <a:ext cx="8316415" cy="1015663"/>
          </a:xfrm>
          <a:prstGeom prst="rect">
            <a:avLst/>
          </a:prstGeom>
        </p:spPr>
        <p:txBody>
          <a:bodyPr wrap="square">
            <a:spAutoFit/>
          </a:bodyPr>
          <a:lstStyle/>
          <a:p>
            <a:pPr algn="just">
              <a:spcAft>
                <a:spcPts val="600"/>
              </a:spcAft>
            </a:pPr>
            <a:r>
              <a:rPr lang="en-US" sz="1100" b="1" i="1" dirty="0">
                <a:ea typeface="Times New Roman" panose="02020603050405020304" pitchFamily="18" charset="0"/>
              </a:rPr>
              <a:t>1.1.1.4 Assessment of challenges and needs for the </a:t>
            </a:r>
            <a:r>
              <a:rPr lang="en-US" sz="1100" b="1" i="1" dirty="0" err="1">
                <a:ea typeface="Times New Roman" panose="02020603050405020304" pitchFamily="18" charset="0"/>
              </a:rPr>
              <a:t>Programme</a:t>
            </a:r>
            <a:r>
              <a:rPr lang="en-US" sz="1100" b="1" i="1" dirty="0">
                <a:ea typeface="Times New Roman" panose="02020603050405020304" pitchFamily="18" charset="0"/>
              </a:rPr>
              <a:t> </a:t>
            </a:r>
            <a:r>
              <a:rPr lang="en-US" sz="1100" i="1" dirty="0">
                <a:ea typeface="Times New Roman" panose="02020603050405020304" pitchFamily="18" charset="0"/>
              </a:rPr>
              <a:t>– […] </a:t>
            </a:r>
            <a:r>
              <a:rPr lang="en-GB" sz="1100" i="1" dirty="0">
                <a:ea typeface="Times New Roman" panose="02020603050405020304" pitchFamily="18" charset="0"/>
              </a:rPr>
              <a:t>Common challenges for Mediterranean coastal areas are listed in the Bologna Charter that highlights especially the risks related to climate change effects, urban pressure and the necessity to better promote cooperation between regional partners.</a:t>
            </a:r>
          </a:p>
          <a:p>
            <a:pPr algn="just">
              <a:spcAft>
                <a:spcPts val="600"/>
              </a:spcAft>
            </a:pPr>
            <a:r>
              <a:rPr lang="en-US" sz="1100" b="1" i="1" dirty="0">
                <a:ea typeface="Times New Roman" panose="02020603050405020304" pitchFamily="18" charset="0"/>
              </a:rPr>
              <a:t>2.A.4 Investment priority 6.d </a:t>
            </a:r>
            <a:r>
              <a:rPr lang="en-US" sz="1100" i="1" dirty="0">
                <a:ea typeface="Times New Roman" panose="02020603050405020304" pitchFamily="18" charset="0"/>
              </a:rPr>
              <a:t>–</a:t>
            </a:r>
            <a:r>
              <a:rPr lang="en-US" sz="1100" b="1" i="1" dirty="0">
                <a:ea typeface="Times New Roman" panose="02020603050405020304" pitchFamily="18" charset="0"/>
              </a:rPr>
              <a:t> </a:t>
            </a:r>
            <a:r>
              <a:rPr lang="en-US" sz="1100" i="1" dirty="0">
                <a:ea typeface="Times New Roman" panose="02020603050405020304" pitchFamily="18" charset="0"/>
              </a:rPr>
              <a:t>[…] The resolution of the Bologna Charter and especially the need to improve the cooperation between regional partners in Mediterranean coastal areas will be considered. </a:t>
            </a:r>
            <a:endParaRPr lang="it-IT" sz="1100" i="1" dirty="0">
              <a:ea typeface="Times New Roman" panose="02020603050405020304" pitchFamily="18" charset="0"/>
            </a:endParaRPr>
          </a:p>
        </p:txBody>
      </p:sp>
      <p:pic>
        <p:nvPicPr>
          <p:cNvPr id="23" name="Immagine 22"/>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448260" y="5221844"/>
            <a:ext cx="1508052" cy="477093"/>
          </a:xfrm>
          <a:prstGeom prst="rect">
            <a:avLst/>
          </a:prstGeom>
        </p:spPr>
      </p:pic>
      <p:sp>
        <p:nvSpPr>
          <p:cNvPr id="2" name="Rettangolo 1"/>
          <p:cNvSpPr/>
          <p:nvPr/>
        </p:nvSpPr>
        <p:spPr>
          <a:xfrm>
            <a:off x="6423967" y="1657958"/>
            <a:ext cx="2361993" cy="707886"/>
          </a:xfrm>
          <a:prstGeom prst="rect">
            <a:avLst/>
          </a:prstGeom>
        </p:spPr>
        <p:txBody>
          <a:bodyPr wrap="none">
            <a:spAutoFit/>
          </a:bodyPr>
          <a:lstStyle/>
          <a:p>
            <a:r>
              <a:rPr lang="en-US" sz="2000" b="1" dirty="0">
                <a:solidFill>
                  <a:srgbClr val="C00000"/>
                </a:solidFill>
                <a:effectLst>
                  <a:outerShdw blurRad="38100" dist="38100" dir="2700000" algn="tl">
                    <a:srgbClr val="000000">
                      <a:alpha val="43137"/>
                    </a:srgbClr>
                  </a:outerShdw>
                </a:effectLst>
              </a:rPr>
              <a:t>1</a:t>
            </a:r>
            <a:r>
              <a:rPr lang="en-US" sz="2000" b="1" baseline="30000" dirty="0">
                <a:solidFill>
                  <a:srgbClr val="C00000"/>
                </a:solidFill>
                <a:effectLst>
                  <a:outerShdw blurRad="38100" dist="38100" dir="2700000" algn="tl">
                    <a:srgbClr val="000000">
                      <a:alpha val="43137"/>
                    </a:srgbClr>
                  </a:outerShdw>
                </a:effectLst>
              </a:rPr>
              <a:t>st</a:t>
            </a:r>
            <a:r>
              <a:rPr lang="en-US" sz="2000" b="1" dirty="0">
                <a:solidFill>
                  <a:srgbClr val="C00000"/>
                </a:solidFill>
                <a:effectLst>
                  <a:outerShdw blurRad="38100" dist="38100" dir="2700000" algn="tl">
                    <a:srgbClr val="000000">
                      <a:alpha val="43137"/>
                    </a:srgbClr>
                  </a:outerShdw>
                </a:effectLst>
              </a:rPr>
              <a:t>  Revision 2015</a:t>
            </a:r>
          </a:p>
          <a:p>
            <a:r>
              <a:rPr lang="en-US" sz="2000" b="1" dirty="0">
                <a:solidFill>
                  <a:srgbClr val="C00000"/>
                </a:solidFill>
                <a:effectLst>
                  <a:outerShdw blurRad="38100" dist="38100" dir="2700000" algn="tl">
                    <a:srgbClr val="000000">
                      <a:alpha val="43137"/>
                    </a:srgbClr>
                  </a:outerShdw>
                </a:effectLst>
              </a:rPr>
              <a:t>2</a:t>
            </a:r>
            <a:r>
              <a:rPr lang="en-US" sz="2000" b="1" baseline="30000" dirty="0">
                <a:solidFill>
                  <a:srgbClr val="C00000"/>
                </a:solidFill>
                <a:effectLst>
                  <a:outerShdw blurRad="38100" dist="38100" dir="2700000" algn="tl">
                    <a:srgbClr val="000000">
                      <a:alpha val="43137"/>
                    </a:srgbClr>
                  </a:outerShdw>
                </a:effectLst>
              </a:rPr>
              <a:t>nd</a:t>
            </a:r>
            <a:r>
              <a:rPr lang="en-US" sz="2000" b="1" dirty="0">
                <a:solidFill>
                  <a:srgbClr val="C00000"/>
                </a:solidFill>
                <a:effectLst>
                  <a:outerShdw blurRad="38100" dist="38100" dir="2700000" algn="tl">
                    <a:srgbClr val="000000">
                      <a:alpha val="43137"/>
                    </a:srgbClr>
                  </a:outerShdw>
                </a:effectLst>
              </a:rPr>
              <a:t> Revision ongoing</a:t>
            </a:r>
            <a:endParaRPr lang="it-IT" sz="2000" dirty="0">
              <a:solidFill>
                <a:srgbClr val="C00000"/>
              </a:solidFill>
              <a:effectLst>
                <a:outerShdw blurRad="38100" dist="38100" dir="2700000" algn="tl">
                  <a:srgbClr val="000000">
                    <a:alpha val="43137"/>
                  </a:srgbClr>
                </a:outerShdw>
              </a:effectLst>
            </a:endParaRPr>
          </a:p>
        </p:txBody>
      </p:sp>
      <p:sp>
        <p:nvSpPr>
          <p:cNvPr id="22" name="Rettangolo 21"/>
          <p:cNvSpPr/>
          <p:nvPr/>
        </p:nvSpPr>
        <p:spPr>
          <a:xfrm>
            <a:off x="6482355" y="4566138"/>
            <a:ext cx="2315337" cy="338554"/>
          </a:xfrm>
          <a:prstGeom prst="rect">
            <a:avLst/>
          </a:prstGeom>
          <a:solidFill>
            <a:schemeClr val="bg1"/>
          </a:solidFill>
        </p:spPr>
        <p:txBody>
          <a:bodyPr wrap="square">
            <a:spAutoFit/>
          </a:bodyPr>
          <a:lstStyle/>
          <a:p>
            <a:pPr algn="ctr">
              <a:spcBef>
                <a:spcPts val="600"/>
              </a:spcBef>
              <a:spcAft>
                <a:spcPts val="600"/>
              </a:spcAft>
            </a:pPr>
            <a:r>
              <a:rPr lang="en-US" sz="1600" b="1" u="sng" dirty="0">
                <a:solidFill>
                  <a:srgbClr val="0000C0"/>
                </a:solidFill>
                <a:highlight>
                  <a:srgbClr val="D0E31D"/>
                </a:highlight>
              </a:rPr>
              <a:t>www.bolognacharter.eu</a:t>
            </a:r>
          </a:p>
        </p:txBody>
      </p:sp>
    </p:spTree>
    <p:extLst>
      <p:ext uri="{BB962C8B-B14F-4D97-AF65-F5344CB8AC3E}">
        <p14:creationId xmlns:p14="http://schemas.microsoft.com/office/powerpoint/2010/main" val="373892735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Gruppo 6"/>
          <p:cNvGrpSpPr/>
          <p:nvPr/>
        </p:nvGrpSpPr>
        <p:grpSpPr>
          <a:xfrm>
            <a:off x="179512" y="548116"/>
            <a:ext cx="8597312" cy="6265259"/>
            <a:chOff x="199111" y="476672"/>
            <a:chExt cx="8597312" cy="6265259"/>
          </a:xfrm>
        </p:grpSpPr>
        <p:sp>
          <p:nvSpPr>
            <p:cNvPr id="50" name="Freccia circolare a destra 49"/>
            <p:cNvSpPr/>
            <p:nvPr/>
          </p:nvSpPr>
          <p:spPr>
            <a:xfrm rot="16762796">
              <a:off x="2276903" y="463849"/>
              <a:ext cx="4066901" cy="8222486"/>
            </a:xfrm>
            <a:prstGeom prst="curvedRightArrow">
              <a:avLst>
                <a:gd name="adj1" fmla="val 25000"/>
                <a:gd name="adj2" fmla="val 59562"/>
                <a:gd name="adj3" fmla="val 25000"/>
              </a:avLst>
            </a:prstGeom>
            <a:solidFill>
              <a:schemeClr val="accent1">
                <a:lumMod val="60000"/>
                <a:lumOff val="40000"/>
                <a:alpha val="52000"/>
              </a:schemeClr>
            </a:solidFill>
            <a:ln w="22225">
              <a:solidFill>
                <a:schemeClr val="accent1"/>
              </a:solidFill>
            </a:ln>
            <a:effectLst>
              <a:outerShdw blurRad="50800" dist="381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pic>
          <p:nvPicPr>
            <p:cNvPr id="51"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55776" y="3980681"/>
              <a:ext cx="3278184" cy="224302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3" name="Picture 5"/>
            <p:cNvPicPr>
              <a:picLocks noChangeAspect="1" noChangeArrowheads="1"/>
            </p:cNvPicPr>
            <p:nvPr/>
          </p:nvPicPr>
          <p:blipFill rotWithShape="1">
            <a:blip r:embed="rId3">
              <a:extLst>
                <a:ext uri="{BEBA8EAE-BF5A-486C-A8C5-ECC9F3942E4B}">
                  <a14:imgProps xmlns:a14="http://schemas.microsoft.com/office/drawing/2010/main">
                    <a14:imgLayer r:embed="rId4">
                      <a14:imgEffect>
                        <a14:brightnessContrast bright="12000"/>
                      </a14:imgEffect>
                    </a14:imgLayer>
                  </a14:imgProps>
                </a:ext>
                <a:ext uri="{28A0092B-C50C-407E-A947-70E740481C1C}">
                  <a14:useLocalDpi xmlns:a14="http://schemas.microsoft.com/office/drawing/2010/main" val="0"/>
                </a:ext>
              </a:extLst>
            </a:blip>
            <a:srcRect b="3505"/>
            <a:stretch/>
          </p:blipFill>
          <p:spPr bwMode="auto">
            <a:xfrm>
              <a:off x="2588691" y="476672"/>
              <a:ext cx="4071541" cy="3384000"/>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4" name="Picture 10" descr="CartaBologna"/>
            <p:cNvPicPr>
              <a:picLocks noChangeAspect="1" noChangeArrowheads="1"/>
            </p:cNvPicPr>
            <p:nvPr/>
          </p:nvPicPr>
          <p:blipFill>
            <a:blip r:embed="rId5">
              <a:lum contrast="20000"/>
            </a:blip>
            <a:srcRect/>
            <a:stretch>
              <a:fillRect/>
            </a:stretch>
          </p:blipFill>
          <p:spPr bwMode="auto">
            <a:xfrm>
              <a:off x="460112" y="5224291"/>
              <a:ext cx="1777468" cy="1027879"/>
            </a:xfrm>
            <a:prstGeom prst="rect">
              <a:avLst/>
            </a:prstGeom>
            <a:noFill/>
            <a:ln w="9525">
              <a:noFill/>
              <a:miter lim="800000"/>
              <a:headEnd/>
              <a:tailEnd/>
            </a:ln>
            <a:effectLst/>
          </p:spPr>
        </p:pic>
        <p:sp>
          <p:nvSpPr>
            <p:cNvPr id="56" name="CasellaDiTesto 55"/>
            <p:cNvSpPr txBox="1"/>
            <p:nvPr/>
          </p:nvSpPr>
          <p:spPr>
            <a:xfrm>
              <a:off x="366960" y="3453383"/>
              <a:ext cx="5994475" cy="461665"/>
            </a:xfrm>
            <a:prstGeom prst="rect">
              <a:avLst/>
            </a:prstGeom>
            <a:noFill/>
          </p:spPr>
          <p:txBody>
            <a:bodyPr wrap="square" rtlCol="0">
              <a:spAutoFit/>
            </a:bodyPr>
            <a:lstStyle/>
            <a:p>
              <a:r>
                <a:rPr lang="en-US" sz="1200" b="1">
                  <a:solidFill>
                    <a:srgbClr val="820000"/>
                  </a:solidFill>
                  <a:effectLst>
                    <a:outerShdw blurRad="38100" dist="38100" dir="2700000" algn="tl">
                      <a:srgbClr val="000000">
                        <a:alpha val="43137"/>
                      </a:srgbClr>
                    </a:outerShdw>
                  </a:effectLst>
                  <a:latin typeface="+mn-lt"/>
                </a:rPr>
                <a:t>Signature in Brussels, 21 March 2013 </a:t>
              </a:r>
            </a:p>
            <a:p>
              <a:r>
                <a:rPr lang="en-US" sz="1200" b="1">
                  <a:solidFill>
                    <a:srgbClr val="820000"/>
                  </a:solidFill>
                  <a:effectLst>
                    <a:outerShdw blurRad="38100" dist="38100" dir="2700000" algn="tl">
                      <a:srgbClr val="000000">
                        <a:alpha val="43137"/>
                      </a:srgbClr>
                    </a:outerShdw>
                  </a:effectLst>
                  <a:latin typeface="+mn-lt"/>
                </a:rPr>
                <a:t>within the MAREMED Project final event,  by the European Parliament</a:t>
              </a:r>
            </a:p>
          </p:txBody>
        </p:sp>
        <p:sp>
          <p:nvSpPr>
            <p:cNvPr id="58" name="Rettangolo 57"/>
            <p:cNvSpPr/>
            <p:nvPr/>
          </p:nvSpPr>
          <p:spPr>
            <a:xfrm>
              <a:off x="4355976" y="3939147"/>
              <a:ext cx="1477984" cy="1749612"/>
            </a:xfrm>
            <a:prstGeom prst="rect">
              <a:avLst/>
            </a:prstGeom>
            <a:no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CasellaDiTesto 58"/>
            <p:cNvSpPr txBox="1"/>
            <p:nvPr/>
          </p:nvSpPr>
          <p:spPr>
            <a:xfrm>
              <a:off x="506056" y="2060848"/>
              <a:ext cx="1162032" cy="1200329"/>
            </a:xfrm>
            <a:prstGeom prst="rect">
              <a:avLst/>
            </a:prstGeom>
            <a:noFill/>
          </p:spPr>
          <p:txBody>
            <a:bodyPr wrap="square" rtlCol="0">
              <a:spAutoFit/>
            </a:bodyPr>
            <a:lstStyle/>
            <a:p>
              <a:r>
                <a:rPr lang="en-US" sz="1000">
                  <a:solidFill>
                    <a:schemeClr val="bg1"/>
                  </a:solidFill>
                  <a:effectLst>
                    <a:outerShdw blurRad="38100" dist="38100" dir="2700000" algn="tl">
                      <a:srgbClr val="000000">
                        <a:alpha val="43137"/>
                      </a:srgbClr>
                    </a:outerShdw>
                  </a:effectLst>
                </a:rPr>
                <a:t>Preparation of the </a:t>
              </a:r>
              <a:r>
                <a:rPr lang="en-US" sz="1000" b="1">
                  <a:solidFill>
                    <a:schemeClr val="bg1"/>
                  </a:solidFill>
                  <a:effectLst>
                    <a:outerShdw blurRad="38100" dist="38100" dir="2700000" algn="tl">
                      <a:srgbClr val="000000">
                        <a:alpha val="43137"/>
                      </a:srgbClr>
                    </a:outerShdw>
                  </a:effectLst>
                </a:rPr>
                <a:t>Joint Action Plan</a:t>
              </a:r>
              <a:br>
                <a:rPr lang="en-US" sz="1000">
                  <a:solidFill>
                    <a:schemeClr val="bg1"/>
                  </a:solidFill>
                  <a:effectLst>
                    <a:outerShdw blurRad="38100" dist="38100" dir="2700000" algn="tl">
                      <a:srgbClr val="000000">
                        <a:alpha val="43137"/>
                      </a:srgbClr>
                    </a:outerShdw>
                  </a:effectLst>
                </a:rPr>
              </a:br>
              <a:r>
                <a:rPr lang="en-US" sz="1000">
                  <a:solidFill>
                    <a:schemeClr val="bg1"/>
                  </a:solidFill>
                  <a:effectLst>
                    <a:outerShdw blurRad="38100" dist="38100" dir="2700000" algn="tl">
                      <a:srgbClr val="000000">
                        <a:alpha val="43137"/>
                      </a:srgbClr>
                    </a:outerShdw>
                  </a:effectLst>
                </a:rPr>
                <a:t>outlined in the </a:t>
              </a:r>
              <a:r>
                <a:rPr lang="en-US" sz="1000" b="1">
                  <a:solidFill>
                    <a:schemeClr val="bg1"/>
                  </a:solidFill>
                  <a:effectLst>
                    <a:outerShdw blurRad="38100" dist="38100" dir="2700000" algn="tl">
                      <a:srgbClr val="000000">
                        <a:alpha val="43137"/>
                      </a:srgbClr>
                    </a:outerShdw>
                  </a:effectLst>
                </a:rPr>
                <a:t>Charter</a:t>
              </a:r>
            </a:p>
            <a:p>
              <a:endParaRPr lang="en-US" sz="1000" b="1">
                <a:solidFill>
                  <a:schemeClr val="bg1"/>
                </a:solidFill>
                <a:effectLst>
                  <a:outerShdw blurRad="38100" dist="38100" dir="2700000" algn="tl">
                    <a:srgbClr val="000000">
                      <a:alpha val="43137"/>
                    </a:srgbClr>
                  </a:outerShdw>
                </a:effectLst>
              </a:endParaRPr>
            </a:p>
            <a:p>
              <a:r>
                <a:rPr lang="en-US" sz="1100">
                  <a:solidFill>
                    <a:schemeClr val="bg1"/>
                  </a:solidFill>
                  <a:effectLst>
                    <a:outerShdw blurRad="38100" dist="38100" dir="2700000" algn="tl">
                      <a:srgbClr val="000000">
                        <a:alpha val="43137"/>
                      </a:srgbClr>
                    </a:outerShdw>
                  </a:effectLst>
                </a:rPr>
                <a:t>...participated process</a:t>
              </a:r>
            </a:p>
          </p:txBody>
        </p:sp>
        <p:pic>
          <p:nvPicPr>
            <p:cNvPr id="60" name="Picture 6" descr="100_7299r"/>
            <p:cNvPicPr>
              <a:picLocks noChangeAspect="1" noChangeArrowheads="1"/>
            </p:cNvPicPr>
            <p:nvPr/>
          </p:nvPicPr>
          <p:blipFill rotWithShape="1">
            <a:blip r:embed="rId6"/>
            <a:srcRect l="2" t="-44" r="35" b="11118"/>
            <a:stretch/>
          </p:blipFill>
          <p:spPr bwMode="auto">
            <a:xfrm>
              <a:off x="460112" y="3888688"/>
              <a:ext cx="1777468" cy="1184978"/>
            </a:xfrm>
            <a:prstGeom prst="rect">
              <a:avLst/>
            </a:prstGeom>
            <a:noFill/>
            <a:effectLst/>
          </p:spPr>
        </p:pic>
        <p:sp>
          <p:nvSpPr>
            <p:cNvPr id="61" name="Rettangolo 60"/>
            <p:cNvSpPr/>
            <p:nvPr/>
          </p:nvSpPr>
          <p:spPr>
            <a:xfrm>
              <a:off x="4424808" y="5413420"/>
              <a:ext cx="1572494" cy="323165"/>
            </a:xfrm>
            <a:prstGeom prst="rect">
              <a:avLst/>
            </a:prstGeom>
          </p:spPr>
          <p:txBody>
            <a:bodyPr wrap="square">
              <a:spAutoFit/>
            </a:bodyPr>
            <a:lstStyle/>
            <a:p>
              <a:pPr>
                <a:lnSpc>
                  <a:spcPts val="900"/>
                </a:lnSpc>
              </a:pPr>
              <a:r>
                <a:rPr lang="en-US" sz="900" b="1">
                  <a:solidFill>
                    <a:srgbClr val="00B0F0"/>
                  </a:solidFill>
                </a:rPr>
                <a:t>Adhesions</a:t>
              </a:r>
            </a:p>
            <a:p>
              <a:pPr>
                <a:lnSpc>
                  <a:spcPts val="900"/>
                </a:lnSpc>
              </a:pPr>
              <a:r>
                <a:rPr lang="en-US" sz="900" b="1">
                  <a:solidFill>
                    <a:srgbClr val="00B0F0"/>
                  </a:solidFill>
                </a:rPr>
                <a:t>in 2013-2016 period</a:t>
              </a:r>
            </a:p>
          </p:txBody>
        </p:sp>
        <p:sp>
          <p:nvSpPr>
            <p:cNvPr id="62" name="CasellaDiTesto 61"/>
            <p:cNvSpPr txBox="1"/>
            <p:nvPr/>
          </p:nvSpPr>
          <p:spPr>
            <a:xfrm>
              <a:off x="3707905" y="3140968"/>
              <a:ext cx="1836430" cy="338554"/>
            </a:xfrm>
            <a:prstGeom prst="rect">
              <a:avLst/>
            </a:prstGeom>
            <a:noFill/>
          </p:spPr>
          <p:txBody>
            <a:bodyPr wrap="square" rtlCol="0">
              <a:spAutoFit/>
            </a:bodyPr>
            <a:lstStyle/>
            <a:p>
              <a:r>
                <a:rPr lang="en-US" sz="1600" b="1">
                  <a:solidFill>
                    <a:schemeClr val="accent5">
                      <a:lumMod val="75000"/>
                    </a:schemeClr>
                  </a:solidFill>
                  <a:latin typeface="+mn-lt"/>
                </a:rPr>
                <a:t>Map of Adhesions</a:t>
              </a:r>
            </a:p>
          </p:txBody>
        </p:sp>
        <p:pic>
          <p:nvPicPr>
            <p:cNvPr id="63" name="Picture 6"/>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6945302" y="565772"/>
              <a:ext cx="1822761" cy="2575196"/>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6" name="Picture 16" descr="E:\02_2Cdp-VALENCIA 6-7 Mar 2014\2014-02-20 09.56.02rid.jpg"/>
            <p:cNvPicPr>
              <a:picLocks noChangeAspect="1" noChangeArrowheads="1"/>
            </p:cNvPicPr>
            <p:nvPr/>
          </p:nvPicPr>
          <p:blipFill>
            <a:blip r:embed="rId8"/>
            <a:srcRect/>
            <a:stretch>
              <a:fillRect/>
            </a:stretch>
          </p:blipFill>
          <p:spPr bwMode="auto">
            <a:xfrm>
              <a:off x="7919001" y="5833036"/>
              <a:ext cx="877422" cy="658400"/>
            </a:xfrm>
            <a:prstGeom prst="rect">
              <a:avLst/>
            </a:prstGeom>
            <a:noFill/>
            <a:ln w="9525">
              <a:noFill/>
              <a:miter lim="800000"/>
              <a:headEnd/>
              <a:tailEnd/>
            </a:ln>
          </p:spPr>
        </p:pic>
        <p:pic>
          <p:nvPicPr>
            <p:cNvPr id="67" name="Picture 17" descr="E:\02_2Cdp-VALENCIA 6-7 Mar 2014\2014-02-20 09.56.53rid.jpg"/>
            <p:cNvPicPr>
              <a:picLocks noChangeAspect="1" noChangeArrowheads="1"/>
            </p:cNvPicPr>
            <p:nvPr/>
          </p:nvPicPr>
          <p:blipFill>
            <a:blip r:embed="rId9"/>
            <a:srcRect/>
            <a:stretch>
              <a:fillRect/>
            </a:stretch>
          </p:blipFill>
          <p:spPr bwMode="auto">
            <a:xfrm>
              <a:off x="7919001" y="5064392"/>
              <a:ext cx="877422" cy="658400"/>
            </a:xfrm>
            <a:prstGeom prst="rect">
              <a:avLst/>
            </a:prstGeom>
            <a:noFill/>
            <a:ln w="9525">
              <a:noFill/>
              <a:miter lim="800000"/>
              <a:headEnd/>
              <a:tailEnd/>
            </a:ln>
          </p:spPr>
        </p:pic>
        <p:pic>
          <p:nvPicPr>
            <p:cNvPr id="68" name="Picture 18"/>
            <p:cNvPicPr>
              <a:picLocks noChangeAspect="1" noChangeArrowheads="1"/>
            </p:cNvPicPr>
            <p:nvPr/>
          </p:nvPicPr>
          <p:blipFill>
            <a:blip r:embed="rId10"/>
            <a:srcRect/>
            <a:stretch>
              <a:fillRect/>
            </a:stretch>
          </p:blipFill>
          <p:spPr bwMode="auto">
            <a:xfrm>
              <a:off x="7919001" y="4300786"/>
              <a:ext cx="877422" cy="666534"/>
            </a:xfrm>
            <a:prstGeom prst="rect">
              <a:avLst/>
            </a:prstGeom>
            <a:noFill/>
            <a:ln>
              <a:noFill/>
            </a:ln>
            <a:effectLst>
              <a:prstShdw prst="shdw17" dist="17961" dir="2700000">
                <a:schemeClr val="accent1">
                  <a:gamma/>
                  <a:shade val="60000"/>
                  <a:invGamma/>
                </a:schemeClr>
              </a:prstShdw>
            </a:effectLst>
            <a:extLst/>
          </p:spPr>
        </p:pic>
        <p:pic>
          <p:nvPicPr>
            <p:cNvPr id="69" name="Picture 8" descr="http://bolognacharter.facecoast.eu/images/SC_20141110_2.jpg"/>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7919001" y="3547660"/>
              <a:ext cx="877422" cy="654121"/>
            </a:xfrm>
            <a:prstGeom prst="rect">
              <a:avLst/>
            </a:prstGeom>
            <a:noFill/>
            <a:extLst>
              <a:ext uri="{909E8E84-426E-40DD-AFC4-6F175D3DCCD1}">
                <a14:hiddenFill xmlns:a14="http://schemas.microsoft.com/office/drawing/2010/main">
                  <a:solidFill>
                    <a:srgbClr val="FFFFFF"/>
                  </a:solidFill>
                </a14:hiddenFill>
              </a:ext>
            </a:extLst>
          </p:spPr>
        </p:pic>
        <p:pic>
          <p:nvPicPr>
            <p:cNvPr id="70" name="Picture 5" descr="ANd9GcS5PMrmL-jzeBiuP4xPJyduwbQ6XwDFbzPj9poNUDF-cKmpfzxK"/>
            <p:cNvPicPr>
              <a:picLocks noChangeAspect="1" noChangeArrowheads="1"/>
            </p:cNvPicPr>
            <p:nvPr/>
          </p:nvPicPr>
          <p:blipFill>
            <a:blip r:embed="rId12"/>
            <a:srcRect/>
            <a:stretch>
              <a:fillRect/>
            </a:stretch>
          </p:blipFill>
          <p:spPr bwMode="auto">
            <a:xfrm>
              <a:off x="6737013" y="3624344"/>
              <a:ext cx="1079376" cy="715616"/>
            </a:xfrm>
            <a:prstGeom prst="rect">
              <a:avLst/>
            </a:prstGeom>
            <a:noFill/>
            <a:ln>
              <a:noFill/>
            </a:ln>
            <a:effectLst>
              <a:outerShdw blurRad="50800" dist="38100" dir="2700000" algn="tl" rotWithShape="0">
                <a:prstClr val="black">
                  <a:alpha val="40000"/>
                </a:prstClr>
              </a:outerShdw>
            </a:effectLst>
            <a:extLst/>
          </p:spPr>
        </p:pic>
        <p:pic>
          <p:nvPicPr>
            <p:cNvPr id="71" name="Picture 7" descr="ANd9GcTQNzFiC2weppbXlE0naon3q_Z4B020FG6OKPtsrs0juLP_FqRs1w"/>
            <p:cNvPicPr>
              <a:picLocks noChangeAspect="1" noChangeArrowheads="1"/>
            </p:cNvPicPr>
            <p:nvPr/>
          </p:nvPicPr>
          <p:blipFill>
            <a:blip r:embed="rId13"/>
            <a:srcRect/>
            <a:stretch>
              <a:fillRect/>
            </a:stretch>
          </p:blipFill>
          <p:spPr bwMode="auto">
            <a:xfrm>
              <a:off x="6732984" y="4701938"/>
              <a:ext cx="1079376" cy="718262"/>
            </a:xfrm>
            <a:prstGeom prst="rect">
              <a:avLst/>
            </a:prstGeom>
            <a:noFill/>
            <a:ln>
              <a:noFill/>
            </a:ln>
            <a:effectLst>
              <a:outerShdw blurRad="50800" dist="38100" dir="2700000" algn="tl" rotWithShape="0">
                <a:prstClr val="black">
                  <a:alpha val="40000"/>
                </a:prstClr>
              </a:outerShdw>
            </a:effectLst>
            <a:extLst/>
          </p:spPr>
        </p:pic>
        <p:sp>
          <p:nvSpPr>
            <p:cNvPr id="74" name="CasellaDiTesto 73"/>
            <p:cNvSpPr txBox="1"/>
            <p:nvPr/>
          </p:nvSpPr>
          <p:spPr>
            <a:xfrm>
              <a:off x="6651686" y="4468139"/>
              <a:ext cx="1359668" cy="261610"/>
            </a:xfrm>
            <a:prstGeom prst="rect">
              <a:avLst/>
            </a:prstGeom>
            <a:noFill/>
          </p:spPr>
          <p:txBody>
            <a:bodyPr wrap="none" rtlCol="0">
              <a:spAutoFit/>
            </a:bodyPr>
            <a:lstStyle/>
            <a:p>
              <a:r>
                <a:rPr lang="en-US" sz="1100" b="1">
                  <a:solidFill>
                    <a:srgbClr val="820000"/>
                  </a:solidFill>
                  <a:latin typeface="Calibri" panose="020F0502020204030204" pitchFamily="34" charset="0"/>
                </a:rPr>
                <a:t>Montpellier, Jun ‘14</a:t>
              </a:r>
            </a:p>
          </p:txBody>
        </p:sp>
        <p:sp>
          <p:nvSpPr>
            <p:cNvPr id="76" name="CasellaDiTesto 75"/>
            <p:cNvSpPr txBox="1"/>
            <p:nvPr/>
          </p:nvSpPr>
          <p:spPr>
            <a:xfrm>
              <a:off x="4347761" y="5705477"/>
              <a:ext cx="1560042" cy="592470"/>
            </a:xfrm>
            <a:prstGeom prst="rect">
              <a:avLst/>
            </a:prstGeom>
            <a:solidFill>
              <a:srgbClr val="FFFF66"/>
            </a:solidFill>
          </p:spPr>
          <p:txBody>
            <a:bodyPr wrap="square" rtlCol="0">
              <a:spAutoFit/>
            </a:bodyPr>
            <a:lstStyle/>
            <a:p>
              <a:pPr>
                <a:lnSpc>
                  <a:spcPts val="1300"/>
                </a:lnSpc>
              </a:pPr>
              <a:r>
                <a:rPr lang="en-US" sz="1100" b="1">
                  <a:solidFill>
                    <a:srgbClr val="820000"/>
                  </a:solidFill>
                  <a:effectLst>
                    <a:outerShdw blurRad="38100" dist="38100" dir="2700000" algn="tl">
                      <a:srgbClr val="000000">
                        <a:alpha val="43137"/>
                      </a:srgbClr>
                    </a:outerShdw>
                  </a:effectLst>
                </a:rPr>
                <a:t>2014 - Bologna Charter </a:t>
              </a:r>
            </a:p>
            <a:p>
              <a:pPr>
                <a:lnSpc>
                  <a:spcPts val="1300"/>
                </a:lnSpc>
              </a:pPr>
              <a:r>
                <a:rPr lang="en-US" sz="1100" b="1">
                  <a:solidFill>
                    <a:srgbClr val="820000"/>
                  </a:solidFill>
                  <a:effectLst>
                    <a:outerShdw blurRad="38100" dist="38100" dir="2700000" algn="tl">
                      <a:srgbClr val="000000">
                        <a:alpha val="43137"/>
                      </a:srgbClr>
                    </a:outerShdw>
                  </a:effectLst>
                </a:rPr>
                <a:t>Coordination Board</a:t>
              </a:r>
            </a:p>
            <a:p>
              <a:pPr>
                <a:lnSpc>
                  <a:spcPts val="1300"/>
                </a:lnSpc>
              </a:pPr>
              <a:r>
                <a:rPr lang="en-US" sz="1100" b="1">
                  <a:solidFill>
                    <a:srgbClr val="820000"/>
                  </a:solidFill>
                  <a:effectLst>
                    <a:outerShdw blurRad="38100" dist="38100" dir="2700000" algn="tl">
                      <a:srgbClr val="000000">
                        <a:alpha val="43137"/>
                      </a:srgbClr>
                    </a:outerShdw>
                  </a:effectLst>
                </a:rPr>
                <a:t>start</a:t>
              </a:r>
              <a:r>
                <a:rPr lang="en-US" sz="1100">
                  <a:solidFill>
                    <a:srgbClr val="820000"/>
                  </a:solidFill>
                  <a:effectLst>
                    <a:outerShdw blurRad="38100" dist="38100" dir="2700000" algn="tl">
                      <a:srgbClr val="000000">
                        <a:alpha val="43137"/>
                      </a:srgbClr>
                    </a:outerShdw>
                  </a:effectLst>
                </a:rPr>
                <a:t> </a:t>
              </a:r>
              <a:r>
                <a:rPr lang="en-US" sz="1000">
                  <a:solidFill>
                    <a:srgbClr val="820000"/>
                  </a:solidFill>
                  <a:effectLst>
                    <a:outerShdw blurRad="38100" dist="38100" dir="2700000" algn="tl">
                      <a:srgbClr val="000000">
                        <a:alpha val="43137"/>
                      </a:srgbClr>
                    </a:outerShdw>
                  </a:effectLst>
                </a:rPr>
                <a:t>with</a:t>
              </a:r>
              <a:r>
                <a:rPr lang="en-US" sz="1000" b="1">
                  <a:solidFill>
                    <a:srgbClr val="820000"/>
                  </a:solidFill>
                  <a:effectLst>
                    <a:outerShdw blurRad="38100" dist="38100" dir="2700000" algn="tl">
                      <a:srgbClr val="000000">
                        <a:alpha val="43137"/>
                      </a:srgbClr>
                    </a:outerShdw>
                  </a:effectLst>
                  <a:latin typeface="+mn-lt"/>
                </a:rPr>
                <a:t> </a:t>
              </a:r>
              <a:r>
                <a:rPr lang="en-US" sz="1100" b="1">
                  <a:solidFill>
                    <a:srgbClr val="820000"/>
                  </a:solidFill>
                  <a:effectLst>
                    <a:outerShdw blurRad="38100" dist="38100" dir="2700000" algn="tl">
                      <a:srgbClr val="000000">
                        <a:alpha val="43137"/>
                      </a:srgbClr>
                    </a:outerShdw>
                  </a:effectLst>
                  <a:latin typeface="+mn-lt"/>
                </a:rPr>
                <a:t>IMC-CPMR</a:t>
              </a:r>
            </a:p>
          </p:txBody>
        </p:sp>
        <p:sp>
          <p:nvSpPr>
            <p:cNvPr id="75" name="CasellaDiTesto 74"/>
            <p:cNvSpPr txBox="1"/>
            <p:nvPr/>
          </p:nvSpPr>
          <p:spPr>
            <a:xfrm>
              <a:off x="6762656" y="3409950"/>
              <a:ext cx="1082348" cy="261610"/>
            </a:xfrm>
            <a:prstGeom prst="rect">
              <a:avLst/>
            </a:prstGeom>
            <a:noFill/>
          </p:spPr>
          <p:txBody>
            <a:bodyPr wrap="none" rtlCol="0">
              <a:spAutoFit/>
            </a:bodyPr>
            <a:lstStyle/>
            <a:p>
              <a:r>
                <a:rPr lang="en-US" sz="1100" b="1">
                  <a:solidFill>
                    <a:srgbClr val="820000"/>
                  </a:solidFill>
                  <a:latin typeface="Calibri" panose="020F0502020204030204" pitchFamily="34" charset="0"/>
                </a:rPr>
                <a:t>Rome, Nov  ‘14</a:t>
              </a:r>
            </a:p>
          </p:txBody>
        </p:sp>
        <p:pic>
          <p:nvPicPr>
            <p:cNvPr id="80" name="Picture 7" descr="COASTGAP"/>
            <p:cNvPicPr>
              <a:picLocks noChangeAspect="1" noChangeArrowheads="1"/>
            </p:cNvPicPr>
            <p:nvPr/>
          </p:nvPicPr>
          <p:blipFill>
            <a:blip r:embed="rId14"/>
            <a:srcRect/>
            <a:stretch>
              <a:fillRect/>
            </a:stretch>
          </p:blipFill>
          <p:spPr bwMode="auto">
            <a:xfrm>
              <a:off x="4401720" y="6215512"/>
              <a:ext cx="1309939" cy="474238"/>
            </a:xfrm>
            <a:prstGeom prst="rect">
              <a:avLst/>
            </a:prstGeom>
            <a:noFill/>
            <a:ln w="9525">
              <a:noFill/>
              <a:miter lim="800000"/>
              <a:headEnd/>
              <a:tailEnd/>
            </a:ln>
            <a:effectLst>
              <a:outerShdw blurRad="50800" dist="38100" dir="2700000" algn="tl" rotWithShape="0">
                <a:prstClr val="black">
                  <a:alpha val="84000"/>
                </a:prstClr>
              </a:outerShdw>
              <a:reflection blurRad="6350" stA="50000" endA="300" endPos="55000" dir="5400000" sy="-100000" algn="bl" rotWithShape="0"/>
            </a:effectLst>
          </p:spPr>
        </p:pic>
        <p:pic>
          <p:nvPicPr>
            <p:cNvPr id="82" name="Picture 2" descr="\\rerpoint\sites\ProgettiEuropeiAmbiente\Documenti Condivisi\MAREMED\DISSEMINATION\LogoMAREMEDufficiale.JPG"/>
            <p:cNvPicPr>
              <a:picLocks noChangeAspect="1" noChangeArrowheads="1"/>
            </p:cNvPicPr>
            <p:nvPr/>
          </p:nvPicPr>
          <p:blipFill>
            <a:blip r:embed="rId15"/>
            <a:srcRect/>
            <a:stretch>
              <a:fillRect/>
            </a:stretch>
          </p:blipFill>
          <p:spPr bwMode="auto">
            <a:xfrm>
              <a:off x="1763688" y="2936188"/>
              <a:ext cx="906895" cy="508386"/>
            </a:xfrm>
            <a:prstGeom prst="rect">
              <a:avLst/>
            </a:prstGeom>
            <a:noFill/>
            <a:ln w="9525">
              <a:noFill/>
              <a:miter lim="800000"/>
              <a:headEnd/>
              <a:tailEnd/>
            </a:ln>
            <a:effectLst>
              <a:outerShdw blurRad="50800" dist="38100" dir="2700000" algn="tl" rotWithShape="0">
                <a:prstClr val="black">
                  <a:alpha val="40000"/>
                </a:prstClr>
              </a:outerShdw>
            </a:effectLst>
          </p:spPr>
        </p:pic>
        <p:sp>
          <p:nvSpPr>
            <p:cNvPr id="83" name="CasellaDiTesto 82"/>
            <p:cNvSpPr txBox="1"/>
            <p:nvPr/>
          </p:nvSpPr>
          <p:spPr>
            <a:xfrm>
              <a:off x="537802" y="888345"/>
              <a:ext cx="4265563" cy="1028487"/>
            </a:xfrm>
            <a:prstGeom prst="rect">
              <a:avLst/>
            </a:prstGeom>
            <a:noFill/>
            <a:ln>
              <a:noFill/>
            </a:ln>
            <a:effectLst/>
          </p:spPr>
          <p:txBody>
            <a:bodyPr wrap="square" rtlCol="0">
              <a:spAutoFit/>
            </a:bodyPr>
            <a:lstStyle/>
            <a:p>
              <a:pPr>
                <a:lnSpc>
                  <a:spcPts val="2000"/>
                </a:lnSpc>
              </a:pPr>
              <a:r>
                <a:rPr lang="en-US" sz="2000" b="1" dirty="0">
                  <a:solidFill>
                    <a:srgbClr val="002060"/>
                  </a:solidFill>
                  <a:effectLst>
                    <a:outerShdw blurRad="38100" dist="38100" dir="2700000" algn="tl">
                      <a:srgbClr val="000000">
                        <a:alpha val="43137"/>
                      </a:srgbClr>
                    </a:outerShdw>
                  </a:effectLst>
                </a:rPr>
                <a:t>A policy paper and </a:t>
              </a:r>
            </a:p>
            <a:p>
              <a:pPr>
                <a:lnSpc>
                  <a:spcPts val="2000"/>
                </a:lnSpc>
              </a:pPr>
              <a:r>
                <a:rPr lang="en-US" sz="2000" b="1" dirty="0">
                  <a:solidFill>
                    <a:srgbClr val="002060"/>
                  </a:solidFill>
                  <a:effectLst>
                    <a:outerShdw blurRad="38100" dist="38100" dir="2700000" algn="tl">
                      <a:srgbClr val="000000">
                        <a:alpha val="43137"/>
                      </a:srgbClr>
                    </a:outerShdw>
                  </a:effectLst>
                </a:rPr>
                <a:t>a participated process…</a:t>
              </a:r>
            </a:p>
            <a:p>
              <a:pPr>
                <a:lnSpc>
                  <a:spcPts val="1500"/>
                </a:lnSpc>
                <a:spcBef>
                  <a:spcPts val="300"/>
                </a:spcBef>
              </a:pPr>
              <a:r>
                <a:rPr lang="en-US" sz="1400" b="1" dirty="0">
                  <a:solidFill>
                    <a:srgbClr val="002060"/>
                  </a:solidFill>
                  <a:effectLst>
                    <a:outerShdw blurRad="38100" dist="38100" dir="2700000" algn="tl">
                      <a:srgbClr val="000000">
                        <a:alpha val="43137"/>
                      </a:srgbClr>
                    </a:outerShdw>
                  </a:effectLst>
                </a:rPr>
                <a:t>...</a:t>
              </a:r>
              <a:r>
                <a:rPr lang="en-US" sz="1400" b="1" dirty="0" err="1">
                  <a:solidFill>
                    <a:srgbClr val="002060"/>
                  </a:solidFill>
                  <a:effectLst>
                    <a:outerShdw blurRad="38100" dist="38100" dir="2700000" algn="tl">
                      <a:srgbClr val="000000">
                        <a:alpha val="43137"/>
                      </a:srgbClr>
                    </a:outerShdw>
                  </a:effectLst>
                </a:rPr>
                <a:t>capitalising</a:t>
              </a:r>
              <a:r>
                <a:rPr lang="en-US" sz="1400" b="1" dirty="0">
                  <a:solidFill>
                    <a:srgbClr val="002060"/>
                  </a:solidFill>
                  <a:effectLst>
                    <a:outerShdw blurRad="38100" dist="38100" dir="2700000" algn="tl">
                      <a:srgbClr val="000000">
                        <a:alpha val="43137"/>
                      </a:srgbClr>
                    </a:outerShdw>
                  </a:effectLst>
                </a:rPr>
                <a:t> more than 10 years </a:t>
              </a:r>
              <a:br>
                <a:rPr lang="en-US" sz="1400" b="1" dirty="0">
                  <a:solidFill>
                    <a:srgbClr val="002060"/>
                  </a:solidFill>
                  <a:effectLst>
                    <a:outerShdw blurRad="38100" dist="38100" dir="2700000" algn="tl">
                      <a:srgbClr val="000000">
                        <a:alpha val="43137"/>
                      </a:srgbClr>
                    </a:outerShdw>
                  </a:effectLst>
                </a:rPr>
              </a:br>
              <a:r>
                <a:rPr lang="en-US" sz="1400" b="1" dirty="0">
                  <a:solidFill>
                    <a:srgbClr val="002060"/>
                  </a:solidFill>
                  <a:effectLst>
                    <a:outerShdw blurRad="38100" dist="38100" dir="2700000" algn="tl">
                      <a:srgbClr val="000000">
                        <a:alpha val="43137"/>
                      </a:srgbClr>
                    </a:outerShdw>
                  </a:effectLst>
                </a:rPr>
                <a:t>of regional cooperation in the Med area</a:t>
              </a:r>
            </a:p>
          </p:txBody>
        </p:sp>
        <p:sp>
          <p:nvSpPr>
            <p:cNvPr id="84" name="Text Box 38"/>
            <p:cNvSpPr txBox="1">
              <a:spLocks noChangeArrowheads="1"/>
            </p:cNvSpPr>
            <p:nvPr/>
          </p:nvSpPr>
          <p:spPr bwMode="auto">
            <a:xfrm>
              <a:off x="5871740" y="4937231"/>
              <a:ext cx="875561" cy="754053"/>
            </a:xfrm>
            <a:prstGeom prst="rect">
              <a:avLst/>
            </a:prstGeom>
            <a:noFill/>
            <a:ln w="9525">
              <a:noFill/>
              <a:miter lim="800000"/>
              <a:headEnd/>
              <a:tailEnd/>
            </a:ln>
            <a:effectLst>
              <a:prstShdw prst="shdw17" dist="17961" dir="2700000">
                <a:schemeClr val="accent1">
                  <a:gamma/>
                  <a:shade val="60000"/>
                  <a:invGamma/>
                </a:schemeClr>
              </a:prstShdw>
            </a:effectLst>
          </p:spPr>
          <p:txBody>
            <a:bodyPr wrap="none">
              <a:spAutoFit/>
            </a:bodyPr>
            <a:lstStyle/>
            <a:p>
              <a:pPr algn="ctr"/>
              <a:r>
                <a:rPr lang="en-US" sz="1100" b="1">
                  <a:solidFill>
                    <a:srgbClr val="820000"/>
                  </a:solidFill>
                  <a:latin typeface="+mn-lt"/>
                </a:rPr>
                <a:t>Brussels</a:t>
              </a:r>
              <a:r>
                <a:rPr lang="en-US" sz="1000" b="1">
                  <a:solidFill>
                    <a:srgbClr val="820000"/>
                  </a:solidFill>
                  <a:latin typeface="+mn-lt"/>
                </a:rPr>
                <a:t> </a:t>
              </a:r>
              <a:br>
                <a:rPr lang="en-US" sz="1000" b="1">
                  <a:solidFill>
                    <a:srgbClr val="820000"/>
                  </a:solidFill>
                  <a:latin typeface="+mn-lt"/>
                </a:rPr>
              </a:br>
              <a:r>
                <a:rPr lang="en-US" sz="1000" b="1">
                  <a:solidFill>
                    <a:srgbClr val="820000"/>
                  </a:solidFill>
                  <a:latin typeface="+mn-lt"/>
                </a:rPr>
                <a:t>May 2014</a:t>
              </a:r>
              <a:br>
                <a:rPr lang="en-US" sz="1000">
                  <a:solidFill>
                    <a:srgbClr val="820000"/>
                  </a:solidFill>
                  <a:latin typeface="+mn-lt"/>
                </a:rPr>
              </a:br>
              <a:r>
                <a:rPr lang="en-US" sz="1000">
                  <a:solidFill>
                    <a:srgbClr val="820000"/>
                  </a:solidFill>
                  <a:latin typeface="+mn-lt"/>
                </a:rPr>
                <a:t>meeting with</a:t>
              </a:r>
            </a:p>
            <a:p>
              <a:pPr algn="ctr"/>
              <a:r>
                <a:rPr lang="en-US" sz="1200" b="1">
                  <a:solidFill>
                    <a:srgbClr val="820000"/>
                  </a:solidFill>
                  <a:latin typeface="+mn-lt"/>
                </a:rPr>
                <a:t>EU DGs</a:t>
              </a:r>
            </a:p>
          </p:txBody>
        </p:sp>
        <p:sp>
          <p:nvSpPr>
            <p:cNvPr id="85" name="Text Box 39"/>
            <p:cNvSpPr txBox="1">
              <a:spLocks noChangeArrowheads="1"/>
            </p:cNvSpPr>
            <p:nvPr/>
          </p:nvSpPr>
          <p:spPr bwMode="auto">
            <a:xfrm>
              <a:off x="5844752" y="4124061"/>
              <a:ext cx="875561" cy="754053"/>
            </a:xfrm>
            <a:prstGeom prst="rect">
              <a:avLst/>
            </a:prstGeom>
            <a:noFill/>
            <a:ln w="9525">
              <a:noFill/>
              <a:miter lim="800000"/>
              <a:headEnd/>
              <a:tailEnd/>
            </a:ln>
            <a:effectLst>
              <a:prstShdw prst="shdw17" dist="17961" dir="2700000">
                <a:schemeClr val="accent1">
                  <a:gamma/>
                  <a:shade val="60000"/>
                  <a:invGamma/>
                </a:schemeClr>
              </a:prstShdw>
            </a:effectLst>
          </p:spPr>
          <p:txBody>
            <a:bodyPr wrap="none">
              <a:spAutoFit/>
            </a:bodyPr>
            <a:lstStyle/>
            <a:p>
              <a:pPr algn="ctr"/>
              <a:r>
                <a:rPr lang="en-US" sz="1100" b="1">
                  <a:solidFill>
                    <a:srgbClr val="820000"/>
                  </a:solidFill>
                  <a:latin typeface="+mn-lt"/>
                </a:rPr>
                <a:t>Barcelona</a:t>
              </a:r>
              <a:r>
                <a:rPr lang="en-US" sz="1000" b="1">
                  <a:solidFill>
                    <a:srgbClr val="820000"/>
                  </a:solidFill>
                  <a:latin typeface="+mn-lt"/>
                </a:rPr>
                <a:t> </a:t>
              </a:r>
              <a:br>
                <a:rPr lang="en-US" sz="1000" b="1">
                  <a:solidFill>
                    <a:srgbClr val="820000"/>
                  </a:solidFill>
                  <a:latin typeface="+mn-lt"/>
                </a:rPr>
              </a:br>
              <a:r>
                <a:rPr lang="en-US" sz="1000" b="1">
                  <a:solidFill>
                    <a:srgbClr val="820000"/>
                  </a:solidFill>
                  <a:latin typeface="+mn-lt"/>
                </a:rPr>
                <a:t>Sept 2014</a:t>
              </a:r>
              <a:br>
                <a:rPr lang="en-US" sz="1000">
                  <a:solidFill>
                    <a:srgbClr val="820000"/>
                  </a:solidFill>
                  <a:latin typeface="+mn-lt"/>
                </a:rPr>
              </a:br>
              <a:r>
                <a:rPr lang="en-US" sz="1000">
                  <a:solidFill>
                    <a:srgbClr val="820000"/>
                  </a:solidFill>
                  <a:latin typeface="+mn-lt"/>
                </a:rPr>
                <a:t>meeting with</a:t>
              </a:r>
            </a:p>
            <a:p>
              <a:pPr algn="ctr"/>
              <a:r>
                <a:rPr lang="en-US" sz="1200" b="1">
                  <a:solidFill>
                    <a:srgbClr val="820000"/>
                  </a:solidFill>
                  <a:latin typeface="+mn-lt"/>
                </a:rPr>
                <a:t>UfM</a:t>
              </a:r>
            </a:p>
          </p:txBody>
        </p:sp>
        <p:sp>
          <p:nvSpPr>
            <p:cNvPr id="86" name="Text Box 38"/>
            <p:cNvSpPr txBox="1">
              <a:spLocks noChangeArrowheads="1"/>
            </p:cNvSpPr>
            <p:nvPr/>
          </p:nvSpPr>
          <p:spPr bwMode="auto">
            <a:xfrm>
              <a:off x="6941904" y="2154122"/>
              <a:ext cx="1826159" cy="984885"/>
            </a:xfrm>
            <a:prstGeom prst="rect">
              <a:avLst/>
            </a:prstGeom>
            <a:solidFill>
              <a:schemeClr val="bg1">
                <a:alpha val="30000"/>
              </a:schemeClr>
            </a:solidFill>
            <a:ln w="9525">
              <a:noFill/>
              <a:miter lim="800000"/>
              <a:headEnd/>
              <a:tailEnd/>
            </a:ln>
            <a:effectLst>
              <a:prstShdw prst="shdw17" dist="17961" dir="2700000">
                <a:schemeClr val="accent1">
                  <a:gamma/>
                  <a:shade val="60000"/>
                  <a:invGamma/>
                </a:schemeClr>
              </a:prstShdw>
            </a:effectLst>
          </p:spPr>
          <p:txBody>
            <a:bodyPr wrap="square">
              <a:spAutoFit/>
            </a:bodyPr>
            <a:lstStyle/>
            <a:p>
              <a:pPr algn="ctr"/>
              <a:r>
                <a:rPr lang="en-US" sz="1100" b="1" dirty="0">
                  <a:solidFill>
                    <a:srgbClr val="820000"/>
                  </a:solidFill>
                </a:rPr>
                <a:t>Brussels  - March 2015</a:t>
              </a:r>
              <a:br>
                <a:rPr lang="en-US" sz="1000" b="1" dirty="0">
                  <a:solidFill>
                    <a:srgbClr val="820000"/>
                  </a:solidFill>
                </a:rPr>
              </a:br>
              <a:r>
                <a:rPr lang="en-US" sz="1000" dirty="0">
                  <a:solidFill>
                    <a:srgbClr val="820000"/>
                  </a:solidFill>
                </a:rPr>
                <a:t>meeting with   </a:t>
              </a:r>
              <a:r>
                <a:rPr lang="en-US" sz="1200" b="1" dirty="0">
                  <a:solidFill>
                    <a:srgbClr val="820000"/>
                  </a:solidFill>
                </a:rPr>
                <a:t>EU DGs</a:t>
              </a:r>
            </a:p>
            <a:p>
              <a:pPr algn="ctr"/>
              <a:r>
                <a:rPr lang="en-US" sz="1000" dirty="0">
                  <a:solidFill>
                    <a:srgbClr val="820000"/>
                  </a:solidFill>
                </a:rPr>
                <a:t>and </a:t>
              </a:r>
              <a:r>
                <a:rPr lang="en-US" sz="1100" b="1" dirty="0">
                  <a:solidFill>
                    <a:srgbClr val="820000"/>
                  </a:solidFill>
                </a:rPr>
                <a:t>JAP presentation </a:t>
              </a:r>
              <a:r>
                <a:rPr lang="en-US" sz="1000" dirty="0">
                  <a:solidFill>
                    <a:srgbClr val="820000"/>
                  </a:solidFill>
                </a:rPr>
                <a:t>in the </a:t>
              </a:r>
              <a:r>
                <a:rPr lang="en-US" sz="1100" b="1" dirty="0">
                  <a:solidFill>
                    <a:srgbClr val="820000"/>
                  </a:solidFill>
                </a:rPr>
                <a:t>MED final </a:t>
              </a:r>
            </a:p>
            <a:p>
              <a:pPr algn="ctr"/>
              <a:r>
                <a:rPr lang="en-US" sz="1100" b="1" dirty="0" err="1">
                  <a:solidFill>
                    <a:srgbClr val="820000"/>
                  </a:solidFill>
                </a:rPr>
                <a:t>Capitalisation</a:t>
              </a:r>
              <a:r>
                <a:rPr lang="en-US" sz="1100" b="1" dirty="0">
                  <a:solidFill>
                    <a:srgbClr val="820000"/>
                  </a:solidFill>
                </a:rPr>
                <a:t> Event </a:t>
              </a:r>
            </a:p>
          </p:txBody>
        </p:sp>
        <p:sp>
          <p:nvSpPr>
            <p:cNvPr id="2" name="CasellaDiTesto 1"/>
            <p:cNvSpPr txBox="1"/>
            <p:nvPr/>
          </p:nvSpPr>
          <p:spPr>
            <a:xfrm>
              <a:off x="4426978" y="5198642"/>
              <a:ext cx="1172116" cy="123111"/>
            </a:xfrm>
            <a:prstGeom prst="rect">
              <a:avLst/>
            </a:prstGeom>
            <a:noFill/>
          </p:spPr>
          <p:txBody>
            <a:bodyPr wrap="none" tIns="0" bIns="0" rtlCol="0">
              <a:spAutoFit/>
            </a:bodyPr>
            <a:lstStyle/>
            <a:p>
              <a:r>
                <a:rPr lang="en-US" sz="800" b="1">
                  <a:solidFill>
                    <a:schemeClr val="accent5">
                      <a:lumMod val="50000"/>
                    </a:schemeClr>
                  </a:solidFill>
                  <a:effectLst>
                    <a:outerShdw blurRad="38100" dist="12700" dir="2700000" algn="tl">
                      <a:srgbClr val="000000">
                        <a:alpha val="43137"/>
                      </a:srgbClr>
                    </a:outerShdw>
                  </a:effectLst>
                </a:rPr>
                <a:t>26</a:t>
              </a:r>
              <a:r>
                <a:rPr lang="en-US" sz="800">
                  <a:solidFill>
                    <a:schemeClr val="accent5">
                      <a:lumMod val="50000"/>
                    </a:schemeClr>
                  </a:solidFill>
                  <a:effectLst>
                    <a:outerShdw blurRad="38100" dist="38100" dir="2700000" algn="tl">
                      <a:srgbClr val="000000">
                        <a:alpha val="43137"/>
                      </a:srgbClr>
                    </a:outerShdw>
                  </a:effectLst>
                </a:rPr>
                <a:t>  </a:t>
              </a:r>
              <a:r>
                <a:rPr lang="en-US" sz="800">
                  <a:solidFill>
                    <a:schemeClr val="accent5">
                      <a:lumMod val="75000"/>
                    </a:schemeClr>
                  </a:solidFill>
                  <a:effectLst>
                    <a:glow>
                      <a:schemeClr val="accent1">
                        <a:alpha val="78000"/>
                      </a:schemeClr>
                    </a:glow>
                    <a:outerShdw blurRad="38100" dist="12700" dir="2700000" algn="tl">
                      <a:srgbClr val="000000">
                        <a:alpha val="43137"/>
                      </a:srgbClr>
                    </a:outerShdw>
                  </a:effectLst>
                </a:rPr>
                <a:t>Sibenik-Knin County</a:t>
              </a:r>
            </a:p>
          </p:txBody>
        </p:sp>
        <p:sp>
          <p:nvSpPr>
            <p:cNvPr id="55" name="Rettangolo 54"/>
            <p:cNvSpPr/>
            <p:nvPr/>
          </p:nvSpPr>
          <p:spPr>
            <a:xfrm>
              <a:off x="2555776" y="3937248"/>
              <a:ext cx="1800200" cy="1749612"/>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4" name="Connettore 2 3"/>
            <p:cNvCxnSpPr/>
            <p:nvPr/>
          </p:nvCxnSpPr>
          <p:spPr>
            <a:xfrm>
              <a:off x="2237580" y="4249744"/>
              <a:ext cx="318196" cy="0"/>
            </a:xfrm>
            <a:prstGeom prst="straightConnector1">
              <a:avLst/>
            </a:prstGeom>
            <a:ln w="19050">
              <a:solidFill>
                <a:srgbClr val="820000"/>
              </a:solidFill>
              <a:tailEnd type="arrow"/>
            </a:ln>
          </p:spPr>
          <p:style>
            <a:lnRef idx="1">
              <a:schemeClr val="accent1"/>
            </a:lnRef>
            <a:fillRef idx="0">
              <a:schemeClr val="accent1"/>
            </a:fillRef>
            <a:effectRef idx="0">
              <a:schemeClr val="accent1"/>
            </a:effectRef>
            <a:fontRef idx="minor">
              <a:schemeClr val="tx1"/>
            </a:fontRef>
          </p:style>
        </p:cxnSp>
        <p:cxnSp>
          <p:nvCxnSpPr>
            <p:cNvPr id="12" name="Connettore 2 11"/>
            <p:cNvCxnSpPr/>
            <p:nvPr/>
          </p:nvCxnSpPr>
          <p:spPr>
            <a:xfrm flipH="1">
              <a:off x="4160657" y="5690850"/>
              <a:ext cx="249400" cy="138797"/>
            </a:xfrm>
            <a:prstGeom prst="straightConnector1">
              <a:avLst/>
            </a:prstGeom>
            <a:ln w="19050">
              <a:solidFill>
                <a:srgbClr val="00B0F0"/>
              </a:solidFill>
              <a:tailEnd type="arrow"/>
            </a:ln>
          </p:spPr>
          <p:style>
            <a:lnRef idx="1">
              <a:schemeClr val="accent1"/>
            </a:lnRef>
            <a:fillRef idx="0">
              <a:schemeClr val="accent1"/>
            </a:fillRef>
            <a:effectRef idx="0">
              <a:schemeClr val="accent1"/>
            </a:effectRef>
            <a:fontRef idx="minor">
              <a:schemeClr val="tx1"/>
            </a:fontRef>
          </p:style>
        </p:cxnSp>
        <p:cxnSp>
          <p:nvCxnSpPr>
            <p:cNvPr id="52" name="Connettore 2 51"/>
            <p:cNvCxnSpPr/>
            <p:nvPr/>
          </p:nvCxnSpPr>
          <p:spPr>
            <a:xfrm flipV="1">
              <a:off x="4419007" y="5450858"/>
              <a:ext cx="0" cy="234659"/>
            </a:xfrm>
            <a:prstGeom prst="straightConnector1">
              <a:avLst/>
            </a:prstGeom>
            <a:ln w="19050">
              <a:solidFill>
                <a:srgbClr val="00B0F0"/>
              </a:solidFill>
              <a:tailEnd type="arrow"/>
            </a:ln>
          </p:spPr>
          <p:style>
            <a:lnRef idx="1">
              <a:schemeClr val="accent1"/>
            </a:lnRef>
            <a:fillRef idx="0">
              <a:schemeClr val="accent1"/>
            </a:fillRef>
            <a:effectRef idx="0">
              <a:schemeClr val="accent1"/>
            </a:effectRef>
            <a:fontRef idx="minor">
              <a:schemeClr val="tx1"/>
            </a:fontRef>
          </p:style>
        </p:cxnSp>
        <p:sp>
          <p:nvSpPr>
            <p:cNvPr id="3" name="Ovale 2"/>
            <p:cNvSpPr/>
            <p:nvPr/>
          </p:nvSpPr>
          <p:spPr>
            <a:xfrm>
              <a:off x="4716016" y="2318781"/>
              <a:ext cx="60852" cy="60852"/>
            </a:xfrm>
            <a:prstGeom prst="ellipse">
              <a:avLst/>
            </a:prstGeom>
            <a:solidFill>
              <a:srgbClr val="00B0F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CasellaDiTesto 4"/>
            <p:cNvSpPr txBox="1"/>
            <p:nvPr/>
          </p:nvSpPr>
          <p:spPr>
            <a:xfrm>
              <a:off x="4634557" y="2267256"/>
              <a:ext cx="288032" cy="161583"/>
            </a:xfrm>
            <a:prstGeom prst="rect">
              <a:avLst/>
            </a:prstGeom>
            <a:noFill/>
          </p:spPr>
          <p:txBody>
            <a:bodyPr wrap="square" rtlCol="0">
              <a:spAutoFit/>
            </a:bodyPr>
            <a:lstStyle/>
            <a:p>
              <a:r>
                <a:rPr lang="en-US" sz="450">
                  <a:solidFill>
                    <a:schemeClr val="bg1"/>
                  </a:solidFill>
                </a:rPr>
                <a:t>26</a:t>
              </a:r>
            </a:p>
          </p:txBody>
        </p:sp>
        <p:sp>
          <p:nvSpPr>
            <p:cNvPr id="87" name="Rettangolo 6"/>
            <p:cNvSpPr>
              <a:spLocks noChangeArrowheads="1"/>
            </p:cNvSpPr>
            <p:nvPr/>
          </p:nvSpPr>
          <p:spPr bwMode="auto">
            <a:xfrm>
              <a:off x="534779" y="503297"/>
              <a:ext cx="4541277" cy="461665"/>
            </a:xfrm>
            <a:prstGeom prst="rect">
              <a:avLst/>
            </a:prstGeom>
            <a:noFill/>
            <a:ln w="9525">
              <a:noFill/>
              <a:miter lim="800000"/>
              <a:headEnd/>
              <a:tailEnd/>
            </a:ln>
          </p:spPr>
          <p:txBody>
            <a:bodyPr wrap="square">
              <a:spAutoFit/>
            </a:bodyPr>
            <a:lstStyle/>
            <a:p>
              <a:r>
                <a:rPr lang="en-US" sz="2400" b="1">
                  <a:solidFill>
                    <a:srgbClr val="0070C0"/>
                  </a:solidFill>
                  <a:effectLst>
                    <a:outerShdw blurRad="38100" dist="38100" dir="2700000" algn="tl">
                      <a:srgbClr val="000000">
                        <a:alpha val="96000"/>
                      </a:srgbClr>
                    </a:outerShdw>
                  </a:effectLst>
                  <a:latin typeface="Calibri" pitchFamily="34" charset="0"/>
                </a:rPr>
                <a:t>The Bologna Charter initiative</a:t>
              </a:r>
              <a:endParaRPr lang="en-US" sz="2400">
                <a:solidFill>
                  <a:srgbClr val="0070C0"/>
                </a:solidFill>
                <a:effectLst>
                  <a:outerShdw blurRad="38100" dist="38100" dir="2700000" algn="tl">
                    <a:srgbClr val="000000">
                      <a:alpha val="96000"/>
                    </a:srgbClr>
                  </a:outerShdw>
                </a:effectLst>
                <a:latin typeface="Calibri" pitchFamily="34" charset="0"/>
              </a:endParaRPr>
            </a:p>
          </p:txBody>
        </p:sp>
        <p:sp>
          <p:nvSpPr>
            <p:cNvPr id="48" name="Ovale 47"/>
            <p:cNvSpPr/>
            <p:nvPr/>
          </p:nvSpPr>
          <p:spPr>
            <a:xfrm>
              <a:off x="5179868" y="2864092"/>
              <a:ext cx="60852" cy="60852"/>
            </a:xfrm>
            <a:prstGeom prst="ellipse">
              <a:avLst/>
            </a:prstGeom>
            <a:solidFill>
              <a:srgbClr val="00B0F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CasellaDiTesto 46"/>
            <p:cNvSpPr txBox="1"/>
            <p:nvPr/>
          </p:nvSpPr>
          <p:spPr>
            <a:xfrm>
              <a:off x="5091958" y="2812732"/>
              <a:ext cx="288032" cy="161583"/>
            </a:xfrm>
            <a:prstGeom prst="rect">
              <a:avLst/>
            </a:prstGeom>
            <a:noFill/>
          </p:spPr>
          <p:txBody>
            <a:bodyPr wrap="square" rtlCol="0">
              <a:spAutoFit/>
            </a:bodyPr>
            <a:lstStyle/>
            <a:p>
              <a:r>
                <a:rPr lang="en-US" sz="450">
                  <a:solidFill>
                    <a:schemeClr val="bg1"/>
                  </a:solidFill>
                </a:rPr>
                <a:t>27</a:t>
              </a:r>
            </a:p>
          </p:txBody>
        </p:sp>
        <p:sp>
          <p:nvSpPr>
            <p:cNvPr id="49" name="CasellaDiTesto 48"/>
            <p:cNvSpPr txBox="1"/>
            <p:nvPr/>
          </p:nvSpPr>
          <p:spPr>
            <a:xfrm>
              <a:off x="4427984" y="5325061"/>
              <a:ext cx="1008609" cy="123111"/>
            </a:xfrm>
            <a:prstGeom prst="rect">
              <a:avLst/>
            </a:prstGeom>
            <a:noFill/>
          </p:spPr>
          <p:txBody>
            <a:bodyPr wrap="none" tIns="0" bIns="0" rtlCol="0">
              <a:spAutoFit/>
            </a:bodyPr>
            <a:lstStyle/>
            <a:p>
              <a:r>
                <a:rPr lang="en-US" sz="800" b="1">
                  <a:solidFill>
                    <a:schemeClr val="accent5">
                      <a:lumMod val="50000"/>
                    </a:schemeClr>
                  </a:solidFill>
                  <a:effectLst>
                    <a:outerShdw blurRad="38100" dist="12700" dir="2700000" algn="tl">
                      <a:srgbClr val="000000">
                        <a:alpha val="43137"/>
                      </a:srgbClr>
                    </a:outerShdw>
                  </a:effectLst>
                </a:rPr>
                <a:t>27</a:t>
              </a:r>
              <a:r>
                <a:rPr lang="en-US" sz="800">
                  <a:solidFill>
                    <a:schemeClr val="accent5">
                      <a:lumMod val="50000"/>
                    </a:schemeClr>
                  </a:solidFill>
                  <a:effectLst>
                    <a:outerShdw blurRad="38100" dist="38100" dir="2700000" algn="tl">
                      <a:srgbClr val="000000">
                        <a:alpha val="43137"/>
                      </a:srgbClr>
                    </a:outerShdw>
                  </a:effectLst>
                </a:rPr>
                <a:t>  </a:t>
              </a:r>
              <a:r>
                <a:rPr lang="en-US" sz="800">
                  <a:solidFill>
                    <a:schemeClr val="accent5">
                      <a:lumMod val="75000"/>
                    </a:schemeClr>
                  </a:solidFill>
                  <a:effectLst>
                    <a:glow>
                      <a:schemeClr val="accent1">
                        <a:alpha val="78000"/>
                      </a:schemeClr>
                    </a:glow>
                    <a:outerShdw blurRad="38100" dist="12700" dir="2700000" algn="tl">
                      <a:srgbClr val="000000">
                        <a:alpha val="43137"/>
                      </a:srgbClr>
                    </a:outerShdw>
                  </a:effectLst>
                </a:rPr>
                <a:t>Western Greece</a:t>
              </a:r>
            </a:p>
          </p:txBody>
        </p:sp>
        <p:grpSp>
          <p:nvGrpSpPr>
            <p:cNvPr id="81" name="Gruppo 80"/>
            <p:cNvGrpSpPr/>
            <p:nvPr/>
          </p:nvGrpSpPr>
          <p:grpSpPr>
            <a:xfrm>
              <a:off x="5789667" y="5703828"/>
              <a:ext cx="1430951" cy="506064"/>
              <a:chOff x="2905517" y="120316"/>
              <a:chExt cx="1430951" cy="506064"/>
            </a:xfrm>
          </p:grpSpPr>
          <p:pic>
            <p:nvPicPr>
              <p:cNvPr id="88" name="Picture 2"/>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2905517" y="121441"/>
                <a:ext cx="571769" cy="50493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9" name="Picture 3"/>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3387788" y="120316"/>
                <a:ext cx="948680" cy="49098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grpSp>
          <p:nvGrpSpPr>
            <p:cNvPr id="77" name="Group 6"/>
            <p:cNvGrpSpPr>
              <a:grpSpLocks/>
            </p:cNvGrpSpPr>
            <p:nvPr/>
          </p:nvGrpSpPr>
          <p:grpSpPr bwMode="auto">
            <a:xfrm>
              <a:off x="5791764" y="6210517"/>
              <a:ext cx="954934" cy="531414"/>
              <a:chOff x="4422" y="3409"/>
              <a:chExt cx="1199" cy="774"/>
            </a:xfrm>
          </p:grpSpPr>
          <p:pic>
            <p:nvPicPr>
              <p:cNvPr id="78" name="Picture 5"/>
              <p:cNvPicPr>
                <a:picLocks noChangeAspect="1" noChangeArrowheads="1"/>
              </p:cNvPicPr>
              <p:nvPr/>
            </p:nvPicPr>
            <p:blipFill>
              <a:blip r:embed="rId18">
                <a:lum bright="6000"/>
              </a:blip>
              <a:srcRect/>
              <a:stretch>
                <a:fillRect/>
              </a:stretch>
            </p:blipFill>
            <p:spPr bwMode="auto">
              <a:xfrm>
                <a:off x="4423" y="3785"/>
                <a:ext cx="1198" cy="398"/>
              </a:xfrm>
              <a:prstGeom prst="rect">
                <a:avLst/>
              </a:prstGeom>
              <a:noFill/>
              <a:ln w="9525">
                <a:noFill/>
                <a:miter lim="800000"/>
                <a:headEnd/>
                <a:tailEnd/>
              </a:ln>
            </p:spPr>
          </p:pic>
          <p:pic>
            <p:nvPicPr>
              <p:cNvPr id="79" name="Picture 4"/>
              <p:cNvPicPr>
                <a:picLocks noChangeAspect="1" noChangeArrowheads="1"/>
              </p:cNvPicPr>
              <p:nvPr/>
            </p:nvPicPr>
            <p:blipFill>
              <a:blip r:embed="rId19">
                <a:lum bright="6000"/>
              </a:blip>
              <a:srcRect/>
              <a:stretch>
                <a:fillRect/>
              </a:stretch>
            </p:blipFill>
            <p:spPr bwMode="auto">
              <a:xfrm>
                <a:off x="4422" y="3409"/>
                <a:ext cx="1089" cy="424"/>
              </a:xfrm>
              <a:prstGeom prst="rect">
                <a:avLst/>
              </a:prstGeom>
              <a:noFill/>
              <a:ln w="9525">
                <a:noFill/>
                <a:miter lim="800000"/>
                <a:headEnd/>
                <a:tailEnd/>
              </a:ln>
            </p:spPr>
          </p:pic>
        </p:grpSp>
        <p:pic>
          <p:nvPicPr>
            <p:cNvPr id="72" name="Picture 20" descr="Bo"/>
            <p:cNvPicPr>
              <a:picLocks noChangeAspect="1" noChangeArrowheads="1"/>
            </p:cNvPicPr>
            <p:nvPr/>
          </p:nvPicPr>
          <p:blipFill>
            <a:blip r:embed="rId20"/>
            <a:srcRect/>
            <a:stretch>
              <a:fillRect/>
            </a:stretch>
          </p:blipFill>
          <p:spPr bwMode="auto">
            <a:xfrm>
              <a:off x="6737838" y="5766561"/>
              <a:ext cx="1079376" cy="724875"/>
            </a:xfrm>
            <a:prstGeom prst="rect">
              <a:avLst/>
            </a:prstGeom>
            <a:noFill/>
            <a:ln>
              <a:noFill/>
            </a:ln>
            <a:effectLst>
              <a:outerShdw blurRad="50800" dist="38100" dir="2700000" algn="tl" rotWithShape="0">
                <a:prstClr val="black">
                  <a:alpha val="40000"/>
                </a:prstClr>
              </a:outerShdw>
            </a:effectLst>
            <a:extLst/>
          </p:spPr>
        </p:pic>
        <p:sp>
          <p:nvSpPr>
            <p:cNvPr id="57" name="Rettangolo 56"/>
            <p:cNvSpPr/>
            <p:nvPr/>
          </p:nvSpPr>
          <p:spPr>
            <a:xfrm>
              <a:off x="2555776" y="5686860"/>
              <a:ext cx="1800200" cy="529694"/>
            </a:xfrm>
            <a:prstGeom prst="rect">
              <a:avLst/>
            </a:prstGeom>
            <a:no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3" name="CasellaDiTesto 72"/>
            <p:cNvSpPr txBox="1"/>
            <p:nvPr/>
          </p:nvSpPr>
          <p:spPr>
            <a:xfrm>
              <a:off x="6701176" y="5520555"/>
              <a:ext cx="1184940" cy="261610"/>
            </a:xfrm>
            <a:prstGeom prst="rect">
              <a:avLst/>
            </a:prstGeom>
            <a:noFill/>
          </p:spPr>
          <p:txBody>
            <a:bodyPr wrap="none" rtlCol="0">
              <a:spAutoFit/>
            </a:bodyPr>
            <a:lstStyle/>
            <a:p>
              <a:pPr algn="ctr"/>
              <a:r>
                <a:rPr lang="en-US" sz="1100" b="1" dirty="0">
                  <a:solidFill>
                    <a:srgbClr val="820000"/>
                  </a:solidFill>
                  <a:latin typeface="Calibri" panose="020F0502020204030204" pitchFamily="34" charset="0"/>
                </a:rPr>
                <a:t>Bologna, Feb  ‘14</a:t>
              </a:r>
            </a:p>
          </p:txBody>
        </p:sp>
      </p:grpSp>
    </p:spTree>
    <p:extLst>
      <p:ext uri="{BB962C8B-B14F-4D97-AF65-F5344CB8AC3E}">
        <p14:creationId xmlns:p14="http://schemas.microsoft.com/office/powerpoint/2010/main" val="148528993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Gruppo 19"/>
          <p:cNvGrpSpPr/>
          <p:nvPr/>
        </p:nvGrpSpPr>
        <p:grpSpPr>
          <a:xfrm>
            <a:off x="0" y="762469"/>
            <a:ext cx="9144000" cy="5906891"/>
            <a:chOff x="0" y="762469"/>
            <a:chExt cx="9144000" cy="5906891"/>
          </a:xfrm>
        </p:grpSpPr>
        <p:pic>
          <p:nvPicPr>
            <p:cNvPr id="2052" name="Picture 4"/>
            <p:cNvPicPr>
              <a:picLocks noChangeAspect="1" noChangeArrowheads="1"/>
            </p:cNvPicPr>
            <p:nvPr/>
          </p:nvPicPr>
          <p:blipFill rotWithShape="1">
            <a:blip r:embed="rId2">
              <a:extLst>
                <a:ext uri="{28A0092B-C50C-407E-A947-70E740481C1C}">
                  <a14:useLocalDpi xmlns:a14="http://schemas.microsoft.com/office/drawing/2010/main" val="0"/>
                </a:ext>
              </a:extLst>
            </a:blip>
            <a:srcRect l="10621" t="8925" r="13271" b="3663"/>
            <a:stretch/>
          </p:blipFill>
          <p:spPr bwMode="auto">
            <a:xfrm>
              <a:off x="0" y="762469"/>
              <a:ext cx="9144000" cy="590689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Rettangolo 2"/>
            <p:cNvSpPr/>
            <p:nvPr/>
          </p:nvSpPr>
          <p:spPr>
            <a:xfrm>
              <a:off x="1126951" y="822297"/>
              <a:ext cx="2880320" cy="338554"/>
            </a:xfrm>
            <a:prstGeom prst="rect">
              <a:avLst/>
            </a:prstGeom>
            <a:solidFill>
              <a:schemeClr val="bg1">
                <a:alpha val="99000"/>
              </a:schemeClr>
            </a:solidFill>
          </p:spPr>
          <p:txBody>
            <a:bodyPr wrap="square">
              <a:spAutoFit/>
            </a:bodyPr>
            <a:lstStyle/>
            <a:p>
              <a:pPr>
                <a:spcBef>
                  <a:spcPts val="600"/>
                </a:spcBef>
                <a:spcAft>
                  <a:spcPts val="600"/>
                </a:spcAft>
              </a:pPr>
              <a:r>
                <a:rPr lang="it-IT" sz="1600" b="1" u="sng" dirty="0">
                  <a:solidFill>
                    <a:srgbClr val="0000C0"/>
                  </a:solidFill>
                </a:rPr>
                <a:t>http://www.bolognacharter.eu</a:t>
              </a:r>
            </a:p>
          </p:txBody>
        </p:sp>
        <p:sp>
          <p:nvSpPr>
            <p:cNvPr id="18" name="CasellaDiTesto 17"/>
            <p:cNvSpPr txBox="1"/>
            <p:nvPr/>
          </p:nvSpPr>
          <p:spPr>
            <a:xfrm>
              <a:off x="4772138" y="3988267"/>
              <a:ext cx="865943" cy="184666"/>
            </a:xfrm>
            <a:prstGeom prst="rect">
              <a:avLst/>
            </a:prstGeom>
            <a:noFill/>
          </p:spPr>
          <p:txBody>
            <a:bodyPr wrap="none" rtlCol="0">
              <a:spAutoFit/>
            </a:bodyPr>
            <a:lstStyle/>
            <a:p>
              <a:r>
                <a:rPr lang="it-IT" sz="600" dirty="0"/>
                <a:t>Split-</a:t>
              </a:r>
              <a:r>
                <a:rPr lang="it-IT" sz="600" dirty="0" err="1"/>
                <a:t>Dalmatia</a:t>
              </a:r>
              <a:r>
                <a:rPr lang="it-IT" sz="600" dirty="0"/>
                <a:t> County</a:t>
              </a:r>
            </a:p>
          </p:txBody>
        </p:sp>
        <p:sp>
          <p:nvSpPr>
            <p:cNvPr id="23" name="CasellaDiTesto 22"/>
            <p:cNvSpPr txBox="1"/>
            <p:nvPr/>
          </p:nvSpPr>
          <p:spPr>
            <a:xfrm>
              <a:off x="4709861" y="3884455"/>
              <a:ext cx="811441" cy="184666"/>
            </a:xfrm>
            <a:prstGeom prst="rect">
              <a:avLst/>
            </a:prstGeom>
            <a:noFill/>
          </p:spPr>
          <p:txBody>
            <a:bodyPr wrap="none" rtlCol="0">
              <a:spAutoFit/>
            </a:bodyPr>
            <a:lstStyle/>
            <a:p>
              <a:r>
                <a:rPr lang="it-IT" sz="600" dirty="0"/>
                <a:t>Sibenik-</a:t>
              </a:r>
              <a:r>
                <a:rPr lang="it-IT" sz="600" dirty="0" err="1"/>
                <a:t>Knin</a:t>
              </a:r>
              <a:r>
                <a:rPr lang="it-IT" sz="600" dirty="0"/>
                <a:t> County</a:t>
              </a:r>
            </a:p>
          </p:txBody>
        </p:sp>
        <p:sp>
          <p:nvSpPr>
            <p:cNvPr id="24" name="CasellaDiTesto 23"/>
            <p:cNvSpPr txBox="1"/>
            <p:nvPr/>
          </p:nvSpPr>
          <p:spPr>
            <a:xfrm>
              <a:off x="3203848" y="3789040"/>
              <a:ext cx="588623" cy="184666"/>
            </a:xfrm>
            <a:prstGeom prst="rect">
              <a:avLst/>
            </a:prstGeom>
            <a:noFill/>
          </p:spPr>
          <p:txBody>
            <a:bodyPr wrap="none" rtlCol="0">
              <a:spAutoFit/>
            </a:bodyPr>
            <a:lstStyle/>
            <a:p>
              <a:r>
                <a:rPr lang="it-IT" sz="600" dirty="0"/>
                <a:t>PACA </a:t>
              </a:r>
              <a:r>
                <a:rPr lang="it-IT" sz="600" dirty="0" err="1"/>
                <a:t>Region</a:t>
              </a:r>
              <a:endParaRPr lang="it-IT" sz="600" dirty="0"/>
            </a:p>
          </p:txBody>
        </p:sp>
        <p:sp>
          <p:nvSpPr>
            <p:cNvPr id="25" name="CasellaDiTesto 24"/>
            <p:cNvSpPr txBox="1"/>
            <p:nvPr/>
          </p:nvSpPr>
          <p:spPr>
            <a:xfrm>
              <a:off x="3635896" y="3717032"/>
              <a:ext cx="625492" cy="184666"/>
            </a:xfrm>
            <a:prstGeom prst="rect">
              <a:avLst/>
            </a:prstGeom>
            <a:noFill/>
          </p:spPr>
          <p:txBody>
            <a:bodyPr wrap="none" rtlCol="0">
              <a:spAutoFit/>
            </a:bodyPr>
            <a:lstStyle/>
            <a:p>
              <a:r>
                <a:rPr lang="it-IT" sz="600" dirty="0"/>
                <a:t>Liguria </a:t>
              </a:r>
              <a:r>
                <a:rPr lang="it-IT" sz="600" dirty="0" err="1"/>
                <a:t>Region</a:t>
              </a:r>
              <a:endParaRPr lang="it-IT" sz="600" dirty="0"/>
            </a:p>
          </p:txBody>
        </p:sp>
        <p:sp>
          <p:nvSpPr>
            <p:cNvPr id="26" name="CasellaDiTesto 25"/>
            <p:cNvSpPr txBox="1"/>
            <p:nvPr/>
          </p:nvSpPr>
          <p:spPr>
            <a:xfrm>
              <a:off x="4252164" y="3972365"/>
              <a:ext cx="657552" cy="184666"/>
            </a:xfrm>
            <a:prstGeom prst="rect">
              <a:avLst/>
            </a:prstGeom>
            <a:noFill/>
          </p:spPr>
          <p:txBody>
            <a:bodyPr wrap="none" rtlCol="0">
              <a:spAutoFit/>
            </a:bodyPr>
            <a:lstStyle/>
            <a:p>
              <a:r>
                <a:rPr lang="it-IT" sz="600" dirty="0"/>
                <a:t>Marche </a:t>
              </a:r>
              <a:r>
                <a:rPr lang="it-IT" sz="600" dirty="0" err="1"/>
                <a:t>Region</a:t>
              </a:r>
              <a:endParaRPr lang="it-IT" sz="600" dirty="0"/>
            </a:p>
          </p:txBody>
        </p:sp>
        <p:sp>
          <p:nvSpPr>
            <p:cNvPr id="27" name="CasellaDiTesto 26"/>
            <p:cNvSpPr txBox="1"/>
            <p:nvPr/>
          </p:nvSpPr>
          <p:spPr>
            <a:xfrm>
              <a:off x="4125599" y="4205186"/>
              <a:ext cx="670376" cy="184666"/>
            </a:xfrm>
            <a:prstGeom prst="rect">
              <a:avLst/>
            </a:prstGeom>
            <a:noFill/>
          </p:spPr>
          <p:txBody>
            <a:bodyPr wrap="none" rtlCol="0">
              <a:spAutoFit/>
            </a:bodyPr>
            <a:lstStyle/>
            <a:p>
              <a:r>
                <a:rPr lang="it-IT" sz="600" dirty="0"/>
                <a:t>Abruzzo </a:t>
              </a:r>
              <a:r>
                <a:rPr lang="it-IT" sz="600" dirty="0" err="1"/>
                <a:t>Region</a:t>
              </a:r>
              <a:endParaRPr lang="it-IT" sz="600" dirty="0"/>
            </a:p>
          </p:txBody>
        </p:sp>
        <p:sp>
          <p:nvSpPr>
            <p:cNvPr id="28" name="CasellaDiTesto 27"/>
            <p:cNvSpPr txBox="1"/>
            <p:nvPr/>
          </p:nvSpPr>
          <p:spPr>
            <a:xfrm>
              <a:off x="4687129" y="4358048"/>
              <a:ext cx="728084" cy="184666"/>
            </a:xfrm>
            <a:prstGeom prst="rect">
              <a:avLst/>
            </a:prstGeom>
            <a:noFill/>
          </p:spPr>
          <p:txBody>
            <a:bodyPr wrap="none" rtlCol="0">
              <a:spAutoFit/>
            </a:bodyPr>
            <a:lstStyle/>
            <a:p>
              <a:r>
                <a:rPr lang="it-IT" sz="600" dirty="0"/>
                <a:t>Campania </a:t>
              </a:r>
              <a:r>
                <a:rPr lang="it-IT" sz="600" dirty="0" err="1"/>
                <a:t>Region</a:t>
              </a:r>
              <a:endParaRPr lang="it-IT" sz="600" dirty="0"/>
            </a:p>
          </p:txBody>
        </p:sp>
        <p:sp>
          <p:nvSpPr>
            <p:cNvPr id="30" name="CasellaDiTesto 29"/>
            <p:cNvSpPr txBox="1"/>
            <p:nvPr/>
          </p:nvSpPr>
          <p:spPr>
            <a:xfrm>
              <a:off x="3416803" y="4257143"/>
              <a:ext cx="595035" cy="184666"/>
            </a:xfrm>
            <a:prstGeom prst="rect">
              <a:avLst/>
            </a:prstGeom>
            <a:noFill/>
          </p:spPr>
          <p:txBody>
            <a:bodyPr wrap="none" rtlCol="0">
              <a:spAutoFit/>
            </a:bodyPr>
            <a:lstStyle/>
            <a:p>
              <a:r>
                <a:rPr lang="it-IT" sz="600" dirty="0"/>
                <a:t>Corse </a:t>
              </a:r>
              <a:r>
                <a:rPr lang="it-IT" sz="600" dirty="0" err="1"/>
                <a:t>Region</a:t>
              </a:r>
              <a:endParaRPr lang="it-IT" sz="600" dirty="0"/>
            </a:p>
          </p:txBody>
        </p:sp>
        <p:sp>
          <p:nvSpPr>
            <p:cNvPr id="31" name="CasellaDiTesto 30"/>
            <p:cNvSpPr txBox="1"/>
            <p:nvPr/>
          </p:nvSpPr>
          <p:spPr>
            <a:xfrm>
              <a:off x="3091636" y="4748551"/>
              <a:ext cx="915635" cy="184666"/>
            </a:xfrm>
            <a:prstGeom prst="rect">
              <a:avLst/>
            </a:prstGeom>
            <a:noFill/>
          </p:spPr>
          <p:txBody>
            <a:bodyPr wrap="none" rtlCol="0">
              <a:spAutoFit/>
            </a:bodyPr>
            <a:lstStyle/>
            <a:p>
              <a:r>
                <a:rPr lang="it-IT" sz="600" dirty="0" err="1"/>
                <a:t>Balearic</a:t>
              </a:r>
              <a:r>
                <a:rPr lang="it-IT" sz="600" dirty="0"/>
                <a:t> </a:t>
              </a:r>
              <a:r>
                <a:rPr lang="it-IT" sz="600" dirty="0" err="1"/>
                <a:t>Islands</a:t>
              </a:r>
              <a:r>
                <a:rPr lang="it-IT" sz="600" dirty="0"/>
                <a:t>  </a:t>
              </a:r>
              <a:r>
                <a:rPr lang="it-IT" sz="600" dirty="0" err="1"/>
                <a:t>Region</a:t>
              </a:r>
              <a:endParaRPr lang="it-IT" sz="600" dirty="0"/>
            </a:p>
          </p:txBody>
        </p:sp>
      </p:grpSp>
      <p:sp>
        <p:nvSpPr>
          <p:cNvPr id="2" name="Ovale 1"/>
          <p:cNvSpPr/>
          <p:nvPr/>
        </p:nvSpPr>
        <p:spPr>
          <a:xfrm>
            <a:off x="5477106" y="4634574"/>
            <a:ext cx="178532" cy="170114"/>
          </a:xfrm>
          <a:prstGeom prst="ellipse">
            <a:avLst/>
          </a:prstGeom>
          <a:solidFill>
            <a:srgbClr val="FFFF00">
              <a:alpha val="65000"/>
            </a:srgbClr>
          </a:solidFill>
          <a:ln>
            <a:solidFill>
              <a:srgbClr val="FFFF00"/>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6" name="Ovale 15"/>
          <p:cNvSpPr/>
          <p:nvPr/>
        </p:nvSpPr>
        <p:spPr>
          <a:xfrm>
            <a:off x="7668344" y="5877272"/>
            <a:ext cx="178532" cy="170114"/>
          </a:xfrm>
          <a:prstGeom prst="ellipse">
            <a:avLst/>
          </a:prstGeom>
          <a:solidFill>
            <a:srgbClr val="FFFF00">
              <a:alpha val="65000"/>
            </a:srgbClr>
          </a:solidFill>
          <a:ln>
            <a:solidFill>
              <a:srgbClr val="FFFF00"/>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7" name="Ovale 16"/>
          <p:cNvSpPr/>
          <p:nvPr/>
        </p:nvSpPr>
        <p:spPr>
          <a:xfrm>
            <a:off x="4007271" y="5359492"/>
            <a:ext cx="178532" cy="170114"/>
          </a:xfrm>
          <a:prstGeom prst="ellipse">
            <a:avLst/>
          </a:prstGeom>
          <a:solidFill>
            <a:srgbClr val="FFFF00">
              <a:alpha val="65000"/>
            </a:srgbClr>
          </a:solidFill>
          <a:ln>
            <a:solidFill>
              <a:srgbClr val="FFFF00"/>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9" name="Ovale 18"/>
          <p:cNvSpPr/>
          <p:nvPr/>
        </p:nvSpPr>
        <p:spPr>
          <a:xfrm>
            <a:off x="1907704" y="5589240"/>
            <a:ext cx="178532" cy="170114"/>
          </a:xfrm>
          <a:prstGeom prst="ellipse">
            <a:avLst/>
          </a:prstGeom>
          <a:solidFill>
            <a:srgbClr val="FFFF00">
              <a:alpha val="65000"/>
            </a:srgbClr>
          </a:solidFill>
          <a:ln>
            <a:solidFill>
              <a:srgbClr val="FFFF00"/>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5" name="CasellaDiTesto 4"/>
          <p:cNvSpPr txBox="1"/>
          <p:nvPr/>
        </p:nvSpPr>
        <p:spPr>
          <a:xfrm>
            <a:off x="3773466" y="6021288"/>
            <a:ext cx="2022670" cy="400110"/>
          </a:xfrm>
          <a:prstGeom prst="rect">
            <a:avLst/>
          </a:prstGeom>
          <a:solidFill>
            <a:srgbClr val="FFFF00">
              <a:alpha val="65000"/>
            </a:srgbClr>
          </a:solidFill>
          <a:effectLst>
            <a:outerShdw blurRad="50800" dist="38100" dir="2700000" algn="tl" rotWithShape="0">
              <a:prstClr val="black">
                <a:alpha val="40000"/>
              </a:prstClr>
            </a:outerShdw>
          </a:effectLst>
        </p:spPr>
        <p:txBody>
          <a:bodyPr wrap="none" rtlCol="0">
            <a:spAutoFit/>
          </a:bodyPr>
          <a:lstStyle/>
          <a:p>
            <a:r>
              <a:rPr lang="en-GB" sz="2000" dirty="0">
                <a:solidFill>
                  <a:srgbClr val="002060"/>
                </a:solidFill>
                <a:effectLst>
                  <a:outerShdw blurRad="38100" dist="38100" dir="2700000" algn="tl">
                    <a:srgbClr val="000000">
                      <a:alpha val="43137"/>
                    </a:srgbClr>
                  </a:outerShdw>
                </a:effectLst>
              </a:rPr>
              <a:t>Ongoing contacts</a:t>
            </a:r>
          </a:p>
        </p:txBody>
      </p:sp>
    </p:spTree>
    <p:extLst>
      <p:ext uri="{BB962C8B-B14F-4D97-AF65-F5344CB8AC3E}">
        <p14:creationId xmlns:p14="http://schemas.microsoft.com/office/powerpoint/2010/main" val="10816214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fade">
                                      <p:cBhvr>
                                        <p:cTn id="10" dur="500"/>
                                        <p:tgtEl>
                                          <p:spTgt spid="2"/>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7"/>
                                        </p:tgtEl>
                                        <p:attrNameLst>
                                          <p:attrName>style.visibility</p:attrName>
                                        </p:attrNameLst>
                                      </p:cBhvr>
                                      <p:to>
                                        <p:strVal val="visible"/>
                                      </p:to>
                                    </p:set>
                                    <p:animEffect transition="in" filter="fade">
                                      <p:cBhvr>
                                        <p:cTn id="13" dur="500"/>
                                        <p:tgtEl>
                                          <p:spTgt spid="17"/>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9"/>
                                        </p:tgtEl>
                                        <p:attrNameLst>
                                          <p:attrName>style.visibility</p:attrName>
                                        </p:attrNameLst>
                                      </p:cBhvr>
                                      <p:to>
                                        <p:strVal val="visible"/>
                                      </p:to>
                                    </p:set>
                                    <p:animEffect transition="in" filter="fade">
                                      <p:cBhvr>
                                        <p:cTn id="16" dur="500"/>
                                        <p:tgtEl>
                                          <p:spTgt spid="19"/>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6" grpId="0" animBg="1"/>
      <p:bldP spid="17" grpId="0" animBg="1"/>
      <p:bldP spid="19" grpId="0" animBg="1"/>
      <p:bldP spid="5"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53269" y="954020"/>
            <a:ext cx="3495626" cy="27947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aphicFrame>
        <p:nvGraphicFramePr>
          <p:cNvPr id="5" name="Oggetto 4"/>
          <p:cNvGraphicFramePr>
            <a:graphicFrameLocks noChangeAspect="1"/>
          </p:cNvGraphicFramePr>
          <p:nvPr>
            <p:extLst>
              <p:ext uri="{D42A27DB-BD31-4B8C-83A1-F6EECF244321}">
                <p14:modId xmlns:p14="http://schemas.microsoft.com/office/powerpoint/2010/main" val="2685732044"/>
              </p:ext>
            </p:extLst>
          </p:nvPr>
        </p:nvGraphicFramePr>
        <p:xfrm>
          <a:off x="6789729" y="3327703"/>
          <a:ext cx="2030744" cy="3174145"/>
        </p:xfrm>
        <a:graphic>
          <a:graphicData uri="http://schemas.openxmlformats.org/presentationml/2006/ole">
            <mc:AlternateContent xmlns:mc="http://schemas.openxmlformats.org/markup-compatibility/2006">
              <mc:Choice xmlns:v="urn:schemas-microsoft-com:vml" Requires="v">
                <p:oleObj spid="_x0000_s1248" name="Document" r:id="rId4" imgW="5261479" imgH="8619165" progId="Word.Document.8">
                  <p:embed/>
                </p:oleObj>
              </mc:Choice>
              <mc:Fallback>
                <p:oleObj name="Document" r:id="rId4" imgW="5261479" imgH="8619165" progId="Word.Document.8">
                  <p:embed/>
                  <p:pic>
                    <p:nvPicPr>
                      <p:cNvPr id="0" name=""/>
                      <p:cNvPicPr/>
                      <p:nvPr/>
                    </p:nvPicPr>
                    <p:blipFill>
                      <a:blip r:embed="rId5"/>
                      <a:stretch>
                        <a:fillRect/>
                      </a:stretch>
                    </p:blipFill>
                    <p:spPr>
                      <a:xfrm>
                        <a:off x="6789729" y="3327703"/>
                        <a:ext cx="2030744" cy="3174145"/>
                      </a:xfrm>
                      <a:prstGeom prst="rect">
                        <a:avLst/>
                      </a:prstGeom>
                    </p:spPr>
                  </p:pic>
                </p:oleObj>
              </mc:Fallback>
            </mc:AlternateContent>
          </a:graphicData>
        </a:graphic>
      </p:graphicFrame>
      <p:grpSp>
        <p:nvGrpSpPr>
          <p:cNvPr id="6" name="Gruppo 5"/>
          <p:cNvGrpSpPr/>
          <p:nvPr/>
        </p:nvGrpSpPr>
        <p:grpSpPr>
          <a:xfrm>
            <a:off x="478749" y="3772498"/>
            <a:ext cx="3189913" cy="2877711"/>
            <a:chOff x="5157037" y="637532"/>
            <a:chExt cx="3544395" cy="3285874"/>
          </a:xfrm>
        </p:grpSpPr>
        <p:sp>
          <p:nvSpPr>
            <p:cNvPr id="7" name="Rectangle 3"/>
            <p:cNvSpPr>
              <a:spLocks noChangeArrowheads="1"/>
            </p:cNvSpPr>
            <p:nvPr/>
          </p:nvSpPr>
          <p:spPr bwMode="auto">
            <a:xfrm>
              <a:off x="5157037" y="637532"/>
              <a:ext cx="3544395" cy="32858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it-IT" altLang="it-IT" sz="800" b="0" i="0" u="none" strike="noStrike" cap="none" normalizeH="0" baseline="0" dirty="0">
                  <a:ln>
                    <a:noFill/>
                  </a:ln>
                  <a:solidFill>
                    <a:srgbClr val="002060"/>
                  </a:solidFill>
                  <a:effectLst/>
                  <a:latin typeface="Arial" pitchFamily="34" charset="0"/>
                  <a:ea typeface="Calibri" pitchFamily="34" charset="0"/>
                  <a:cs typeface="Arial" pitchFamily="34" charset="0"/>
                </a:rPr>
                <a:t>  </a:t>
              </a:r>
              <a:br>
                <a:rPr kumimoji="0" lang="it-IT" altLang="it-IT" sz="800" b="0" i="0" u="none" strike="noStrike" cap="none" normalizeH="0" baseline="0" dirty="0">
                  <a:ln>
                    <a:noFill/>
                  </a:ln>
                  <a:solidFill>
                    <a:srgbClr val="002060"/>
                  </a:solidFill>
                  <a:effectLst/>
                  <a:latin typeface="Arial" pitchFamily="34" charset="0"/>
                  <a:ea typeface="Calibri" pitchFamily="34" charset="0"/>
                  <a:cs typeface="Arial" pitchFamily="34" charset="0"/>
                </a:rPr>
              </a:br>
              <a:r>
                <a:rPr kumimoji="0" lang="it-IT" altLang="it-IT" sz="700" b="0" i="0" u="none" strike="noStrike" cap="none" normalizeH="0" baseline="0" dirty="0">
                  <a:ln>
                    <a:noFill/>
                  </a:ln>
                  <a:solidFill>
                    <a:srgbClr val="002060"/>
                  </a:solidFill>
                  <a:effectLst/>
                  <a:latin typeface="Arial" pitchFamily="34" charset="0"/>
                  <a:ea typeface="Calibri" pitchFamily="34" charset="0"/>
                  <a:cs typeface="Arial" pitchFamily="34" charset="0"/>
                </a:rPr>
                <a:t>Giunta Regionale - Agenzia di Informazione e Comunicazione</a:t>
              </a:r>
              <a:endParaRPr kumimoji="0" lang="it-IT" altLang="it-IT" sz="700" b="0" i="0" u="none" strike="noStrike" cap="none" normalizeH="0" baseline="0" dirty="0">
                <a:ln>
                  <a:noFill/>
                </a:ln>
                <a:solidFill>
                  <a:srgbClr val="002060"/>
                </a:solidFill>
                <a:effectLst/>
                <a:latin typeface="Arial" pitchFamily="34" charset="0"/>
                <a:cs typeface="Arial" pitchFamily="34" charset="0"/>
              </a:endParaRPr>
            </a:p>
            <a:p>
              <a:pPr marL="0" marR="0" lvl="0" indent="0" defTabSz="914400" rtl="0" eaLnBrk="0" fontAlgn="base" latinLnBrk="0" hangingPunct="0">
                <a:lnSpc>
                  <a:spcPct val="100000"/>
                </a:lnSpc>
                <a:spcBef>
                  <a:spcPct val="0"/>
                </a:spcBef>
                <a:spcAft>
                  <a:spcPct val="0"/>
                </a:spcAft>
                <a:buClrTx/>
                <a:buSzTx/>
                <a:buFontTx/>
                <a:buNone/>
                <a:tabLst/>
              </a:pPr>
              <a:r>
                <a:rPr kumimoji="0" lang="it-IT" altLang="it-IT" sz="700" b="0" i="0" u="none" strike="noStrike" cap="none" normalizeH="0" baseline="0" dirty="0" err="1">
                  <a:ln>
                    <a:noFill/>
                  </a:ln>
                  <a:solidFill>
                    <a:srgbClr val="002060"/>
                  </a:solidFill>
                  <a:effectLst/>
                  <a:latin typeface="Arial" pitchFamily="34" charset="0"/>
                  <a:ea typeface="Calibri" pitchFamily="34" charset="0"/>
                  <a:cs typeface="Arial" pitchFamily="34" charset="0"/>
                </a:rPr>
                <a:t>Prot</a:t>
              </a:r>
              <a:r>
                <a:rPr kumimoji="0" lang="it-IT" altLang="it-IT" sz="700" b="0" i="0" u="none" strike="noStrike" cap="none" normalizeH="0" baseline="0" dirty="0">
                  <a:ln>
                    <a:noFill/>
                  </a:ln>
                  <a:solidFill>
                    <a:srgbClr val="002060"/>
                  </a:solidFill>
                  <a:effectLst/>
                  <a:latin typeface="Arial" pitchFamily="34" charset="0"/>
                  <a:ea typeface="Calibri" pitchFamily="34" charset="0"/>
                  <a:cs typeface="Arial" pitchFamily="34" charset="0"/>
                </a:rPr>
                <a:t>. N. </a:t>
              </a:r>
              <a:r>
                <a:rPr kumimoji="0" lang="it-IT" altLang="it-IT" sz="700" b="1" i="0" u="none" strike="noStrike" cap="none" normalizeH="0" baseline="0" dirty="0">
                  <a:ln>
                    <a:noFill/>
                  </a:ln>
                  <a:solidFill>
                    <a:srgbClr val="002060"/>
                  </a:solidFill>
                  <a:effectLst/>
                  <a:latin typeface="Arial" pitchFamily="34" charset="0"/>
                  <a:ea typeface="Calibri" pitchFamily="34" charset="0"/>
                  <a:cs typeface="Arial" pitchFamily="34" charset="0"/>
                </a:rPr>
                <a:t>200/2015 </a:t>
              </a:r>
              <a:br>
                <a:rPr kumimoji="0" lang="it-IT" altLang="it-IT" sz="700" b="0" i="0" u="none" strike="noStrike" cap="none" normalizeH="0" baseline="0" dirty="0">
                  <a:ln>
                    <a:noFill/>
                  </a:ln>
                  <a:solidFill>
                    <a:srgbClr val="002060"/>
                  </a:solidFill>
                  <a:effectLst/>
                  <a:latin typeface="Arial" pitchFamily="34" charset="0"/>
                  <a:ea typeface="Calibri" pitchFamily="34" charset="0"/>
                  <a:cs typeface="Arial" pitchFamily="34" charset="0"/>
                </a:rPr>
              </a:br>
              <a:r>
                <a:rPr kumimoji="0" lang="it-IT" altLang="it-IT" sz="700" b="0" i="0" u="none" strike="noStrike" cap="none" normalizeH="0" baseline="0" dirty="0">
                  <a:ln>
                    <a:noFill/>
                  </a:ln>
                  <a:solidFill>
                    <a:srgbClr val="002060"/>
                  </a:solidFill>
                  <a:effectLst/>
                  <a:latin typeface="Arial" pitchFamily="34" charset="0"/>
                  <a:ea typeface="Calibri" pitchFamily="34" charset="0"/>
                  <a:cs typeface="Arial" pitchFamily="34" charset="0"/>
                </a:rPr>
                <a:t>Data </a:t>
              </a:r>
              <a:r>
                <a:rPr kumimoji="0" lang="it-IT" altLang="it-IT" sz="700" b="1" i="0" u="none" strike="noStrike" cap="none" normalizeH="0" baseline="0" dirty="0">
                  <a:ln>
                    <a:noFill/>
                  </a:ln>
                  <a:solidFill>
                    <a:srgbClr val="002060"/>
                  </a:solidFill>
                  <a:effectLst/>
                  <a:latin typeface="Arial" pitchFamily="34" charset="0"/>
                  <a:ea typeface="Calibri" pitchFamily="34" charset="0"/>
                  <a:cs typeface="Arial" pitchFamily="34" charset="0"/>
                </a:rPr>
                <a:t>17/03/2015</a:t>
              </a:r>
              <a:endParaRPr kumimoji="0" lang="it-IT" altLang="it-IT" sz="700" b="0" i="0" u="none" strike="noStrike" cap="none" normalizeH="0" baseline="0" dirty="0">
                <a:ln>
                  <a:noFill/>
                </a:ln>
                <a:solidFill>
                  <a:srgbClr val="002060"/>
                </a:solidFill>
                <a:effectLst/>
                <a:latin typeface="Arial" pitchFamily="34" charset="0"/>
                <a:cs typeface="Arial" pitchFamily="34" charset="0"/>
              </a:endParaRPr>
            </a:p>
            <a:p>
              <a:pPr marL="0" marR="0" lvl="0" indent="0" defTabSz="914400" rtl="0" eaLnBrk="0" fontAlgn="base" latinLnBrk="0" hangingPunct="0">
                <a:lnSpc>
                  <a:spcPct val="100000"/>
                </a:lnSpc>
                <a:spcBef>
                  <a:spcPct val="0"/>
                </a:spcBef>
                <a:spcAft>
                  <a:spcPct val="0"/>
                </a:spcAft>
                <a:buClrTx/>
                <a:buSzTx/>
                <a:buFontTx/>
                <a:buNone/>
                <a:tabLst/>
              </a:pPr>
              <a:r>
                <a:rPr kumimoji="0" lang="it-IT" altLang="it-IT" sz="700" b="0" i="0" u="none" strike="noStrike" cap="none" normalizeH="0" baseline="0" dirty="0">
                  <a:ln>
                    <a:noFill/>
                  </a:ln>
                  <a:solidFill>
                    <a:srgbClr val="002060"/>
                  </a:solidFill>
                  <a:effectLst/>
                  <a:latin typeface="Arial" pitchFamily="34" charset="0"/>
                  <a:ea typeface="Calibri" pitchFamily="34" charset="0"/>
                  <a:cs typeface="Arial" pitchFamily="34" charset="0"/>
                </a:rPr>
                <a:t>All'attenzione dei</a:t>
              </a:r>
              <a:br>
                <a:rPr kumimoji="0" lang="it-IT" altLang="it-IT" sz="700" b="0" i="0" u="none" strike="noStrike" cap="none" normalizeH="0" baseline="0" dirty="0">
                  <a:ln>
                    <a:noFill/>
                  </a:ln>
                  <a:solidFill>
                    <a:srgbClr val="002060"/>
                  </a:solidFill>
                  <a:effectLst/>
                  <a:latin typeface="Arial" pitchFamily="34" charset="0"/>
                  <a:ea typeface="Calibri" pitchFamily="34" charset="0"/>
                  <a:cs typeface="Arial" pitchFamily="34" charset="0"/>
                </a:rPr>
              </a:br>
              <a:r>
                <a:rPr kumimoji="0" lang="it-IT" altLang="it-IT" sz="700" b="0" i="0" u="none" strike="noStrike" cap="none" normalizeH="0" baseline="0" dirty="0">
                  <a:ln>
                    <a:noFill/>
                  </a:ln>
                  <a:solidFill>
                    <a:srgbClr val="002060"/>
                  </a:solidFill>
                  <a:effectLst/>
                  <a:latin typeface="Arial" pitchFamily="34" charset="0"/>
                  <a:ea typeface="Calibri" pitchFamily="34" charset="0"/>
                  <a:cs typeface="Arial" pitchFamily="34" charset="0"/>
                </a:rPr>
                <a:t>- Capi redattori</a:t>
              </a:r>
              <a:endParaRPr kumimoji="0" lang="it-IT" altLang="it-IT" sz="700" b="0" i="0" u="none" strike="noStrike" cap="none" normalizeH="0" baseline="0" dirty="0">
                <a:ln>
                  <a:noFill/>
                </a:ln>
                <a:solidFill>
                  <a:srgbClr val="002060"/>
                </a:solidFill>
                <a:effectLst/>
                <a:latin typeface="Arial" pitchFamily="34"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it-IT" altLang="it-IT" sz="800" b="1" i="0" u="none" strike="noStrike" cap="none" normalizeH="0" baseline="0" dirty="0">
                  <a:ln>
                    <a:noFill/>
                  </a:ln>
                  <a:solidFill>
                    <a:srgbClr val="002060"/>
                  </a:solidFill>
                  <a:effectLst/>
                  <a:latin typeface="Arial" pitchFamily="34" charset="0"/>
                  <a:ea typeface="Calibri" pitchFamily="34" charset="0"/>
                  <a:cs typeface="Arial" pitchFamily="34" charset="0"/>
                </a:rPr>
                <a:t>Difesa della costa - Dal ministero dell'Ambiente apprezzamento per il progetto interregionale "</a:t>
              </a:r>
              <a:r>
                <a:rPr kumimoji="0" lang="it-IT" altLang="it-IT" sz="800" b="1" i="0" u="none" strike="noStrike" cap="none" normalizeH="0" baseline="0" dirty="0" err="1">
                  <a:ln>
                    <a:noFill/>
                  </a:ln>
                  <a:solidFill>
                    <a:srgbClr val="002060"/>
                  </a:solidFill>
                  <a:effectLst/>
                  <a:latin typeface="Arial" pitchFamily="34" charset="0"/>
                  <a:ea typeface="Calibri" pitchFamily="34" charset="0"/>
                  <a:cs typeface="Arial" pitchFamily="34" charset="0"/>
                </a:rPr>
                <a:t>Coastgap</a:t>
              </a:r>
              <a:r>
                <a:rPr kumimoji="0" lang="it-IT" altLang="it-IT" sz="800" b="1" i="0" u="none" strike="noStrike" cap="none" normalizeH="0" baseline="0" dirty="0">
                  <a:ln>
                    <a:noFill/>
                  </a:ln>
                  <a:solidFill>
                    <a:srgbClr val="002060"/>
                  </a:solidFill>
                  <a:effectLst/>
                  <a:latin typeface="Arial" pitchFamily="34" charset="0"/>
                  <a:ea typeface="Calibri" pitchFamily="34" charset="0"/>
                  <a:cs typeface="Arial" pitchFamily="34" charset="0"/>
                </a:rPr>
                <a:t>". L'assessore Gazzolo: "Molto positivo il sostegno del sottosegretario Velo. È un piano utile al lavoro in rete tra Regioni e Ministero per contrastare insieme il fenomeno dell'erosione costiera"</a:t>
              </a:r>
              <a:endParaRPr kumimoji="0" lang="it-IT" altLang="it-IT" sz="800" b="0" i="0" u="none" strike="noStrike" cap="none" normalizeH="0" baseline="0" dirty="0">
                <a:ln>
                  <a:noFill/>
                </a:ln>
                <a:solidFill>
                  <a:srgbClr val="002060"/>
                </a:solidFill>
                <a:effectLst/>
                <a:latin typeface="Arial" pitchFamily="34"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it-IT" altLang="it-IT" sz="600" b="0" i="0" u="none" strike="noStrike" cap="none" normalizeH="0" baseline="0" dirty="0">
                  <a:ln>
                    <a:noFill/>
                  </a:ln>
                  <a:solidFill>
                    <a:srgbClr val="002060"/>
                  </a:solidFill>
                  <a:effectLst/>
                  <a:latin typeface="Arial" pitchFamily="34" charset="0"/>
                  <a:ea typeface="Calibri" pitchFamily="34" charset="0"/>
                  <a:cs typeface="Arial" pitchFamily="34" charset="0"/>
                </a:rPr>
                <a:t>Bologna - Il sostegno da parte del ministero dell’Ambiente al progetto “</a:t>
              </a:r>
              <a:r>
                <a:rPr kumimoji="0" lang="it-IT" altLang="it-IT" sz="600" b="0" i="0" u="none" strike="noStrike" cap="none" normalizeH="0" baseline="0" dirty="0" err="1">
                  <a:ln>
                    <a:noFill/>
                  </a:ln>
                  <a:solidFill>
                    <a:srgbClr val="002060"/>
                  </a:solidFill>
                  <a:effectLst/>
                  <a:latin typeface="Arial" pitchFamily="34" charset="0"/>
                  <a:ea typeface="Calibri" pitchFamily="34" charset="0"/>
                  <a:cs typeface="Arial" pitchFamily="34" charset="0"/>
                </a:rPr>
                <a:t>Coastgap</a:t>
              </a:r>
              <a:r>
                <a:rPr kumimoji="0" lang="it-IT" altLang="it-IT" sz="600" b="0" i="0" u="none" strike="noStrike" cap="none" normalizeH="0" baseline="0" dirty="0">
                  <a:ln>
                    <a:noFill/>
                  </a:ln>
                  <a:solidFill>
                    <a:srgbClr val="002060"/>
                  </a:solidFill>
                  <a:effectLst/>
                  <a:latin typeface="Arial" pitchFamily="34" charset="0"/>
                  <a:ea typeface="Calibri" pitchFamily="34" charset="0"/>
                  <a:cs typeface="Arial" pitchFamily="34" charset="0"/>
                </a:rPr>
                <a:t>”, che vede impegnate le Regioni Emilia-Romagna, Lazio, Liguria e Toscana per il contrasto al fenomeno dell’erosione costiera, è molto positivo. Lo sottolinea l’assessore regionale alla Difesa del suolo </a:t>
              </a:r>
              <a:r>
                <a:rPr kumimoji="0" lang="it-IT" altLang="it-IT" sz="600" b="1" i="0" u="none" strike="noStrike" cap="none" normalizeH="0" baseline="0" dirty="0">
                  <a:ln>
                    <a:noFill/>
                  </a:ln>
                  <a:solidFill>
                    <a:srgbClr val="002060"/>
                  </a:solidFill>
                  <a:effectLst/>
                  <a:latin typeface="Arial" pitchFamily="34" charset="0"/>
                  <a:ea typeface="Calibri" pitchFamily="34" charset="0"/>
                  <a:cs typeface="Arial" pitchFamily="34" charset="0"/>
                </a:rPr>
                <a:t>Paola Gazzolo</a:t>
              </a:r>
              <a:r>
                <a:rPr kumimoji="0" lang="it-IT" altLang="it-IT" sz="600" b="0" i="0" u="none" strike="noStrike" cap="none" normalizeH="0" baseline="0" dirty="0">
                  <a:ln>
                    <a:noFill/>
                  </a:ln>
                  <a:solidFill>
                    <a:srgbClr val="002060"/>
                  </a:solidFill>
                  <a:effectLst/>
                  <a:latin typeface="Arial" pitchFamily="34" charset="0"/>
                  <a:ea typeface="Calibri" pitchFamily="34" charset="0"/>
                  <a:cs typeface="Arial" pitchFamily="34" charset="0"/>
                </a:rPr>
                <a:t>, che ha incontrato oggi a Roma, assieme ai rappresentanti delle altre Regioni, il sottosegretario all’Ambiente Silvia Velo. “L’apprezzamento e il sostegno espressi dal sottosegretario - afferma Gazzolo - ci convincono del buon lavoro di cooperazione che abbiamo svolto con le altre Regioni. Il piano d’azione ‘</a:t>
              </a:r>
              <a:r>
                <a:rPr kumimoji="0" lang="it-IT" altLang="it-IT" sz="600" b="0" i="0" u="none" strike="noStrike" cap="none" normalizeH="0" baseline="0" dirty="0" err="1">
                  <a:ln>
                    <a:noFill/>
                  </a:ln>
                  <a:solidFill>
                    <a:srgbClr val="002060"/>
                  </a:solidFill>
                  <a:effectLst/>
                  <a:latin typeface="Arial" pitchFamily="34" charset="0"/>
                  <a:ea typeface="Calibri" pitchFamily="34" charset="0"/>
                  <a:cs typeface="Arial" pitchFamily="34" charset="0"/>
                </a:rPr>
                <a:t>Coastgap</a:t>
              </a:r>
              <a:r>
                <a:rPr kumimoji="0" lang="it-IT" altLang="it-IT" sz="600" b="0" i="0" u="none" strike="noStrike" cap="none" normalizeH="0" baseline="0" dirty="0">
                  <a:ln>
                    <a:noFill/>
                  </a:ln>
                  <a:solidFill>
                    <a:srgbClr val="002060"/>
                  </a:solidFill>
                  <a:effectLst/>
                  <a:latin typeface="Arial" pitchFamily="34" charset="0"/>
                  <a:ea typeface="Calibri" pitchFamily="34" charset="0"/>
                  <a:cs typeface="Arial" pitchFamily="34" charset="0"/>
                </a:rPr>
                <a:t>’ nasce dalla Carta di Bologna 2012, alla quale aderiscono già dieci Regioni costiere italiane e quindici del Mediterraneo”. Il piano prevede azioni comuni per la difesa e l’adattamento delle coste ai cambiamenti climatici e mette a sistema studi, conoscenze e interventi. “Si tratta di un piano utile al lavoro in rete tra Regioni e Ministero - conclude l'assessore - che prevede l’attivazione di fondi comunitari, nazionali e regionali. Con questo piano, che nelle prossime settimane presenteremo a Bruxelles, il Governo potrebbe dar vita a un programma unitario di interventi di difesa a livello nazionale, ottenendo grandi economie di scala”. /EC</a:t>
              </a:r>
            </a:p>
          </p:txBody>
        </p:sp>
        <p:pic>
          <p:nvPicPr>
            <p:cNvPr id="8" name="Picture 4" descr="Logo Regione Emilia-Romagna"/>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265250" y="668600"/>
              <a:ext cx="1258119" cy="176135"/>
            </a:xfrm>
            <a:prstGeom prst="rect">
              <a:avLst/>
            </a:prstGeom>
            <a:noFill/>
            <a:extLst>
              <a:ext uri="{909E8E84-426E-40DD-AFC4-6F175D3DCCD1}">
                <a14:hiddenFill xmlns:a14="http://schemas.microsoft.com/office/drawing/2010/main">
                  <a:solidFill>
                    <a:srgbClr val="FFFFFF"/>
                  </a:solidFill>
                </a14:hiddenFill>
              </a:ext>
            </a:extLst>
          </p:spPr>
        </p:pic>
      </p:grpSp>
      <p:sp>
        <p:nvSpPr>
          <p:cNvPr id="9" name="CasellaDiTesto 8"/>
          <p:cNvSpPr txBox="1"/>
          <p:nvPr/>
        </p:nvSpPr>
        <p:spPr>
          <a:xfrm>
            <a:off x="530027" y="467380"/>
            <a:ext cx="7988149" cy="400110"/>
          </a:xfrm>
          <a:prstGeom prst="rect">
            <a:avLst/>
          </a:prstGeom>
          <a:noFill/>
        </p:spPr>
        <p:txBody>
          <a:bodyPr wrap="none" rtlCol="0">
            <a:spAutoFit/>
          </a:bodyPr>
          <a:lstStyle/>
          <a:p>
            <a:r>
              <a:rPr lang="en-GB" sz="2000" b="1" dirty="0">
                <a:solidFill>
                  <a:srgbClr val="002060"/>
                </a:solidFill>
                <a:effectLst>
                  <a:outerShdw blurRad="38100" dist="38100" dir="2700000" algn="tl">
                    <a:srgbClr val="000000">
                      <a:alpha val="43137"/>
                    </a:srgbClr>
                  </a:outerShdw>
                </a:effectLst>
              </a:rPr>
              <a:t>Involvement of the National levels</a:t>
            </a:r>
            <a:r>
              <a:rPr lang="en-GB" b="1" dirty="0">
                <a:solidFill>
                  <a:srgbClr val="002060"/>
                </a:solidFill>
                <a:effectLst>
                  <a:outerShdw blurRad="38100" dist="38100" dir="2700000" algn="tl">
                    <a:srgbClr val="000000">
                      <a:alpha val="43137"/>
                    </a:srgbClr>
                  </a:outerShdw>
                </a:effectLst>
              </a:rPr>
              <a:t> /</a:t>
            </a:r>
            <a:r>
              <a:rPr lang="en-GB" sz="1400" b="1" dirty="0">
                <a:solidFill>
                  <a:srgbClr val="002060"/>
                </a:solidFill>
                <a:effectLst>
                  <a:outerShdw blurRad="38100" dist="38100" dir="2700000" algn="tl">
                    <a:srgbClr val="000000">
                      <a:alpha val="43137"/>
                    </a:srgbClr>
                  </a:outerShdw>
                </a:effectLst>
              </a:rPr>
              <a:t> </a:t>
            </a:r>
            <a:r>
              <a:rPr lang="en-GB" b="1" dirty="0">
                <a:solidFill>
                  <a:srgbClr val="002060"/>
                </a:solidFill>
                <a:effectLst>
                  <a:outerShdw blurRad="38100" dist="38100" dir="2700000" algn="tl">
                    <a:srgbClr val="000000">
                      <a:alpha val="43137"/>
                    </a:srgbClr>
                  </a:outerShdw>
                </a:effectLst>
              </a:rPr>
              <a:t>Ministries of </a:t>
            </a:r>
            <a:r>
              <a:rPr lang="en-GB" b="1" u="sng" dirty="0">
                <a:solidFill>
                  <a:schemeClr val="accent6">
                    <a:lumMod val="50000"/>
                  </a:schemeClr>
                </a:solidFill>
                <a:effectLst>
                  <a:outerShdw blurRad="38100" dist="38100" dir="2700000" algn="tl">
                    <a:srgbClr val="000000">
                      <a:alpha val="43137"/>
                    </a:srgbClr>
                  </a:outerShdw>
                </a:effectLst>
              </a:rPr>
              <a:t>Italy</a:t>
            </a:r>
            <a:r>
              <a:rPr lang="en-GB" b="1" dirty="0">
                <a:solidFill>
                  <a:srgbClr val="002060"/>
                </a:solidFill>
                <a:effectLst>
                  <a:outerShdw blurRad="38100" dist="38100" dir="2700000" algn="tl">
                    <a:srgbClr val="000000">
                      <a:alpha val="43137"/>
                    </a:srgbClr>
                  </a:outerShdw>
                </a:effectLst>
              </a:rPr>
              <a:t>, </a:t>
            </a:r>
            <a:r>
              <a:rPr lang="en-GB" b="1" u="sng" dirty="0">
                <a:solidFill>
                  <a:schemeClr val="accent6">
                    <a:lumMod val="50000"/>
                  </a:schemeClr>
                </a:solidFill>
                <a:effectLst>
                  <a:outerShdw blurRad="38100" dist="38100" dir="2700000" algn="tl">
                    <a:srgbClr val="000000">
                      <a:alpha val="43137"/>
                    </a:srgbClr>
                  </a:outerShdw>
                </a:effectLst>
              </a:rPr>
              <a:t>France</a:t>
            </a:r>
            <a:r>
              <a:rPr lang="en-GB" b="1" dirty="0">
                <a:solidFill>
                  <a:srgbClr val="002060"/>
                </a:solidFill>
                <a:effectLst>
                  <a:outerShdw blurRad="38100" dist="38100" dir="2700000" algn="tl">
                    <a:srgbClr val="000000">
                      <a:alpha val="43137"/>
                    </a:srgbClr>
                  </a:outerShdw>
                </a:effectLst>
              </a:rPr>
              <a:t>, </a:t>
            </a:r>
            <a:r>
              <a:rPr lang="en-GB" b="1" u="sng" dirty="0">
                <a:solidFill>
                  <a:schemeClr val="accent6">
                    <a:lumMod val="50000"/>
                  </a:schemeClr>
                </a:solidFill>
                <a:effectLst>
                  <a:outerShdw blurRad="38100" dist="38100" dir="2700000" algn="tl">
                    <a:srgbClr val="000000">
                      <a:alpha val="43137"/>
                    </a:srgbClr>
                  </a:outerShdw>
                </a:effectLst>
              </a:rPr>
              <a:t>Greece</a:t>
            </a:r>
            <a:r>
              <a:rPr lang="en-GB" b="1" dirty="0">
                <a:solidFill>
                  <a:srgbClr val="002060"/>
                </a:solidFill>
                <a:effectLst>
                  <a:outerShdw blurRad="38100" dist="38100" dir="2700000" algn="tl">
                    <a:srgbClr val="000000">
                      <a:alpha val="43137"/>
                    </a:srgbClr>
                  </a:outerShdw>
                </a:effectLst>
              </a:rPr>
              <a:t>, </a:t>
            </a:r>
            <a:r>
              <a:rPr lang="en-GB" b="1" u="sng" dirty="0">
                <a:solidFill>
                  <a:schemeClr val="accent6">
                    <a:lumMod val="50000"/>
                  </a:schemeClr>
                </a:solidFill>
                <a:effectLst>
                  <a:outerShdw blurRad="38100" dist="38100" dir="2700000" algn="tl">
                    <a:srgbClr val="000000">
                      <a:alpha val="43137"/>
                    </a:srgbClr>
                  </a:outerShdw>
                </a:effectLst>
              </a:rPr>
              <a:t>Cyprus</a:t>
            </a:r>
          </a:p>
        </p:txBody>
      </p:sp>
      <p:sp>
        <p:nvSpPr>
          <p:cNvPr id="10" name="CasellaDiTesto 9"/>
          <p:cNvSpPr txBox="1"/>
          <p:nvPr/>
        </p:nvSpPr>
        <p:spPr>
          <a:xfrm rot="20556411">
            <a:off x="1116083" y="3822449"/>
            <a:ext cx="2695962" cy="415498"/>
          </a:xfrm>
          <a:prstGeom prst="rect">
            <a:avLst/>
          </a:prstGeom>
          <a:noFill/>
        </p:spPr>
        <p:txBody>
          <a:bodyPr wrap="square" rtlCol="0">
            <a:spAutoFit/>
          </a:bodyPr>
          <a:lstStyle/>
          <a:p>
            <a:r>
              <a:rPr lang="en-US" sz="1050" dirty="0">
                <a:solidFill>
                  <a:schemeClr val="accent6">
                    <a:lumMod val="50000"/>
                  </a:schemeClr>
                </a:solidFill>
                <a:effectLst>
                  <a:outerShdw blurRad="38100" dist="38100" dir="2700000" algn="tl">
                    <a:srgbClr val="000000">
                      <a:alpha val="43137"/>
                    </a:srgbClr>
                  </a:outerShdw>
                </a:effectLst>
              </a:rPr>
              <a:t>Press releases after the meeting by the Italian ENV Ministry  on the 17 of March 2015 </a:t>
            </a:r>
          </a:p>
        </p:txBody>
      </p:sp>
      <p:sp>
        <p:nvSpPr>
          <p:cNvPr id="11" name="CasellaDiTesto 10"/>
          <p:cNvSpPr txBox="1"/>
          <p:nvPr/>
        </p:nvSpPr>
        <p:spPr>
          <a:xfrm rot="20556411">
            <a:off x="6622900" y="3728561"/>
            <a:ext cx="2262668" cy="438582"/>
          </a:xfrm>
          <a:prstGeom prst="rect">
            <a:avLst/>
          </a:prstGeom>
          <a:noFill/>
        </p:spPr>
        <p:txBody>
          <a:bodyPr wrap="square" rtlCol="0">
            <a:spAutoFit/>
          </a:bodyPr>
          <a:lstStyle/>
          <a:p>
            <a:r>
              <a:rPr lang="en-US" sz="1050" dirty="0">
                <a:solidFill>
                  <a:schemeClr val="accent6">
                    <a:lumMod val="50000"/>
                  </a:schemeClr>
                </a:solidFill>
                <a:effectLst>
                  <a:outerShdw blurRad="38100" dist="38100" dir="2700000" algn="tl">
                    <a:srgbClr val="000000">
                      <a:alpha val="43137"/>
                    </a:srgbClr>
                  </a:outerShdw>
                </a:effectLst>
              </a:rPr>
              <a:t>Manifestation of interest and support by the </a:t>
            </a:r>
            <a:r>
              <a:rPr lang="en-US" sz="1200" b="1" dirty="0">
                <a:solidFill>
                  <a:schemeClr val="accent6">
                    <a:lumMod val="50000"/>
                  </a:schemeClr>
                </a:solidFill>
                <a:effectLst>
                  <a:outerShdw blurRad="38100" dist="38100" dir="2700000" algn="tl">
                    <a:srgbClr val="000000">
                      <a:alpha val="43137"/>
                    </a:srgbClr>
                  </a:outerShdw>
                </a:effectLst>
              </a:rPr>
              <a:t>Greek </a:t>
            </a:r>
            <a:r>
              <a:rPr lang="en-US" sz="1050" b="1" dirty="0">
                <a:solidFill>
                  <a:schemeClr val="accent6">
                    <a:lumMod val="50000"/>
                  </a:schemeClr>
                </a:solidFill>
                <a:effectLst>
                  <a:outerShdw blurRad="38100" dist="38100" dir="2700000" algn="tl">
                    <a:srgbClr val="000000">
                      <a:alpha val="43137"/>
                    </a:srgbClr>
                  </a:outerShdw>
                </a:effectLst>
              </a:rPr>
              <a:t>ENV Ministry </a:t>
            </a:r>
          </a:p>
        </p:txBody>
      </p:sp>
      <p:sp>
        <p:nvSpPr>
          <p:cNvPr id="12" name="CasellaDiTesto 11"/>
          <p:cNvSpPr txBox="1"/>
          <p:nvPr/>
        </p:nvSpPr>
        <p:spPr>
          <a:xfrm>
            <a:off x="4716016" y="915261"/>
            <a:ext cx="2232248" cy="1615827"/>
          </a:xfrm>
          <a:prstGeom prst="rect">
            <a:avLst/>
          </a:prstGeom>
          <a:noFill/>
        </p:spPr>
        <p:txBody>
          <a:bodyPr wrap="square" rtlCol="0">
            <a:spAutoFit/>
          </a:bodyPr>
          <a:lstStyle/>
          <a:p>
            <a:r>
              <a:rPr lang="en-US" sz="900" dirty="0">
                <a:solidFill>
                  <a:srgbClr val="002060"/>
                </a:solidFill>
              </a:rPr>
              <a:t>The Italian Ministry consider the JAP and its regional network (coastal Regions) </a:t>
            </a:r>
            <a:r>
              <a:rPr lang="en-US" sz="900" dirty="0">
                <a:solidFill>
                  <a:srgbClr val="002060"/>
                </a:solidFill>
                <a:highlight>
                  <a:srgbClr val="FFFF00"/>
                </a:highlight>
              </a:rPr>
              <a:t>as a </a:t>
            </a:r>
            <a:r>
              <a:rPr lang="en-US" sz="900" b="1" dirty="0">
                <a:solidFill>
                  <a:srgbClr val="002060"/>
                </a:solidFill>
                <a:highlight>
                  <a:srgbClr val="FFFF00"/>
                </a:highlight>
              </a:rPr>
              <a:t>core asset </a:t>
            </a:r>
            <a:r>
              <a:rPr lang="en-US" sz="900" dirty="0">
                <a:solidFill>
                  <a:srgbClr val="002060"/>
                </a:solidFill>
                <a:highlight>
                  <a:srgbClr val="FFFF00"/>
                </a:highlight>
              </a:rPr>
              <a:t>for the </a:t>
            </a:r>
            <a:r>
              <a:rPr lang="en-US" sz="900" b="1" dirty="0">
                <a:solidFill>
                  <a:srgbClr val="002060"/>
                </a:solidFill>
                <a:highlight>
                  <a:srgbClr val="FFFF00"/>
                </a:highlight>
              </a:rPr>
              <a:t>National Board </a:t>
            </a:r>
            <a:r>
              <a:rPr lang="en-US" sz="900" dirty="0">
                <a:solidFill>
                  <a:srgbClr val="002060"/>
                </a:solidFill>
              </a:rPr>
              <a:t>on erosion and strategic management of the Italian coastline started in April 2015…</a:t>
            </a:r>
          </a:p>
          <a:p>
            <a:r>
              <a:rPr lang="en-US" sz="900" dirty="0">
                <a:solidFill>
                  <a:srgbClr val="002060"/>
                </a:solidFill>
              </a:rPr>
              <a:t>..and moreover as a strong contribution for the implementation of other relevant actions of the Ministry (</a:t>
            </a:r>
            <a:r>
              <a:rPr lang="en-US" sz="900" dirty="0" err="1">
                <a:solidFill>
                  <a:srgbClr val="002060"/>
                </a:solidFill>
              </a:rPr>
              <a:t>eg</a:t>
            </a:r>
            <a:r>
              <a:rPr lang="en-US" sz="900" dirty="0">
                <a:solidFill>
                  <a:srgbClr val="002060"/>
                </a:solidFill>
              </a:rPr>
              <a:t>. </a:t>
            </a:r>
            <a:r>
              <a:rPr lang="en-US" sz="900" b="1" dirty="0">
                <a:solidFill>
                  <a:srgbClr val="002060"/>
                </a:solidFill>
              </a:rPr>
              <a:t>CAMP-Italy</a:t>
            </a:r>
            <a:r>
              <a:rPr lang="en-US" sz="900" dirty="0">
                <a:solidFill>
                  <a:srgbClr val="002060"/>
                </a:solidFill>
              </a:rPr>
              <a:t>), of EU directives on </a:t>
            </a:r>
            <a:r>
              <a:rPr lang="en-US" sz="900" b="1" dirty="0">
                <a:solidFill>
                  <a:srgbClr val="002060"/>
                </a:solidFill>
                <a:highlight>
                  <a:srgbClr val="FFFF00"/>
                </a:highlight>
              </a:rPr>
              <a:t>Flood risk</a:t>
            </a:r>
            <a:r>
              <a:rPr lang="en-US" sz="900" dirty="0">
                <a:solidFill>
                  <a:srgbClr val="002060"/>
                </a:solidFill>
              </a:rPr>
              <a:t>, and </a:t>
            </a:r>
            <a:r>
              <a:rPr lang="en-US" sz="900" b="1" dirty="0">
                <a:solidFill>
                  <a:srgbClr val="002060"/>
                </a:solidFill>
                <a:highlight>
                  <a:srgbClr val="FFFF00"/>
                </a:highlight>
              </a:rPr>
              <a:t>MSP</a:t>
            </a:r>
            <a:r>
              <a:rPr lang="en-US" sz="900" dirty="0">
                <a:solidFill>
                  <a:srgbClr val="002060"/>
                </a:solidFill>
              </a:rPr>
              <a:t>, and for the implementation of the </a:t>
            </a:r>
            <a:r>
              <a:rPr lang="en-US" sz="900" b="1" dirty="0">
                <a:solidFill>
                  <a:srgbClr val="002060"/>
                </a:solidFill>
                <a:highlight>
                  <a:srgbClr val="FFFF00"/>
                </a:highlight>
              </a:rPr>
              <a:t>EUSAIR</a:t>
            </a:r>
            <a:r>
              <a:rPr lang="en-US" sz="900" b="1" dirty="0">
                <a:solidFill>
                  <a:srgbClr val="002060"/>
                </a:solidFill>
              </a:rPr>
              <a:t> </a:t>
            </a:r>
            <a:r>
              <a:rPr lang="en-US" sz="900" dirty="0">
                <a:solidFill>
                  <a:srgbClr val="002060"/>
                </a:solidFill>
              </a:rPr>
              <a:t>strategy -Pillar 3   </a:t>
            </a:r>
          </a:p>
        </p:txBody>
      </p:sp>
      <p:graphicFrame>
        <p:nvGraphicFramePr>
          <p:cNvPr id="13" name="Oggetto 12"/>
          <p:cNvGraphicFramePr>
            <a:graphicFrameLocks noChangeAspect="1"/>
          </p:cNvGraphicFramePr>
          <p:nvPr>
            <p:extLst>
              <p:ext uri="{D42A27DB-BD31-4B8C-83A1-F6EECF244321}">
                <p14:modId xmlns:p14="http://schemas.microsoft.com/office/powerpoint/2010/main" val="1255504541"/>
              </p:ext>
            </p:extLst>
          </p:nvPr>
        </p:nvGraphicFramePr>
        <p:xfrm>
          <a:off x="6876256" y="843253"/>
          <a:ext cx="1763545" cy="2513739"/>
        </p:xfrm>
        <a:graphic>
          <a:graphicData uri="http://schemas.openxmlformats.org/presentationml/2006/ole">
            <mc:AlternateContent xmlns:mc="http://schemas.openxmlformats.org/markup-compatibility/2006">
              <mc:Choice xmlns:v="urn:schemas-microsoft-com:vml" Requires="v">
                <p:oleObj spid="_x0000_s1249" name="Acrobat Document" r:id="rId7" imgW="5505309" imgH="7848360" progId="AcroExch.Document.7">
                  <p:embed/>
                </p:oleObj>
              </mc:Choice>
              <mc:Fallback>
                <p:oleObj name="Acrobat Document" r:id="rId7" imgW="5505309" imgH="7848360" progId="AcroExch.Document.7">
                  <p:embed/>
                  <p:pic>
                    <p:nvPicPr>
                      <p:cNvPr id="0" name=""/>
                      <p:cNvPicPr/>
                      <p:nvPr/>
                    </p:nvPicPr>
                    <p:blipFill>
                      <a:blip r:embed="rId8"/>
                      <a:stretch>
                        <a:fillRect/>
                      </a:stretch>
                    </p:blipFill>
                    <p:spPr>
                      <a:xfrm>
                        <a:off x="6876256" y="843253"/>
                        <a:ext cx="1763545" cy="2513739"/>
                      </a:xfrm>
                      <a:prstGeom prst="rect">
                        <a:avLst/>
                      </a:prstGeom>
                    </p:spPr>
                  </p:pic>
                </p:oleObj>
              </mc:Fallback>
            </mc:AlternateContent>
          </a:graphicData>
        </a:graphic>
      </p:graphicFrame>
      <p:sp>
        <p:nvSpPr>
          <p:cNvPr id="14" name="CasellaDiTesto 13"/>
          <p:cNvSpPr txBox="1"/>
          <p:nvPr/>
        </p:nvSpPr>
        <p:spPr>
          <a:xfrm rot="20556411">
            <a:off x="5518310" y="2184479"/>
            <a:ext cx="2269957" cy="438582"/>
          </a:xfrm>
          <a:prstGeom prst="rect">
            <a:avLst/>
          </a:prstGeom>
          <a:noFill/>
        </p:spPr>
        <p:txBody>
          <a:bodyPr wrap="square" rtlCol="0">
            <a:spAutoFit/>
          </a:bodyPr>
          <a:lstStyle/>
          <a:p>
            <a:r>
              <a:rPr lang="en-US" sz="1050" dirty="0">
                <a:solidFill>
                  <a:schemeClr val="accent6">
                    <a:lumMod val="50000"/>
                  </a:schemeClr>
                </a:solidFill>
                <a:effectLst>
                  <a:outerShdw blurRad="38100" dist="38100" dir="2700000" algn="tl">
                    <a:srgbClr val="000000">
                      <a:alpha val="43137"/>
                    </a:srgbClr>
                  </a:outerShdw>
                </a:effectLst>
              </a:rPr>
              <a:t>Manifestation of interest and support by the </a:t>
            </a:r>
            <a:r>
              <a:rPr lang="en-US" sz="1200" b="1" dirty="0">
                <a:solidFill>
                  <a:schemeClr val="accent6">
                    <a:lumMod val="50000"/>
                  </a:schemeClr>
                </a:solidFill>
                <a:effectLst>
                  <a:outerShdw blurRad="38100" dist="38100" dir="2700000" algn="tl">
                    <a:srgbClr val="000000">
                      <a:alpha val="43137"/>
                    </a:srgbClr>
                  </a:outerShdw>
                </a:effectLst>
              </a:rPr>
              <a:t>Italian</a:t>
            </a:r>
            <a:r>
              <a:rPr lang="en-US" sz="1050" b="1" dirty="0">
                <a:solidFill>
                  <a:schemeClr val="accent6">
                    <a:lumMod val="50000"/>
                  </a:schemeClr>
                </a:solidFill>
                <a:effectLst>
                  <a:outerShdw blurRad="38100" dist="38100" dir="2700000" algn="tl">
                    <a:srgbClr val="000000">
                      <a:alpha val="43137"/>
                    </a:srgbClr>
                  </a:outerShdw>
                </a:effectLst>
              </a:rPr>
              <a:t> ENV Ministry </a:t>
            </a:r>
          </a:p>
        </p:txBody>
      </p:sp>
      <p:pic>
        <p:nvPicPr>
          <p:cNvPr id="2050" name="Picture 2"/>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067945" y="3009625"/>
            <a:ext cx="2466350" cy="347257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7" name="CasellaDiTesto 16"/>
          <p:cNvSpPr txBox="1"/>
          <p:nvPr/>
        </p:nvSpPr>
        <p:spPr>
          <a:xfrm rot="20556411">
            <a:off x="4295873" y="3646721"/>
            <a:ext cx="2350380" cy="438582"/>
          </a:xfrm>
          <a:prstGeom prst="rect">
            <a:avLst/>
          </a:prstGeom>
          <a:noFill/>
        </p:spPr>
        <p:txBody>
          <a:bodyPr wrap="square" rtlCol="0">
            <a:spAutoFit/>
          </a:bodyPr>
          <a:lstStyle/>
          <a:p>
            <a:r>
              <a:rPr lang="en-US" sz="1050" dirty="0">
                <a:solidFill>
                  <a:schemeClr val="accent6">
                    <a:lumMod val="50000"/>
                  </a:schemeClr>
                </a:solidFill>
                <a:effectLst>
                  <a:outerShdw blurRad="38100" dist="38100" dir="2700000" algn="tl">
                    <a:srgbClr val="000000">
                      <a:alpha val="43137"/>
                    </a:srgbClr>
                  </a:outerShdw>
                </a:effectLst>
              </a:rPr>
              <a:t>Manifestation of interest and support by the </a:t>
            </a:r>
            <a:r>
              <a:rPr lang="en-US" sz="1200" b="1" dirty="0">
                <a:solidFill>
                  <a:schemeClr val="accent6">
                    <a:lumMod val="50000"/>
                  </a:schemeClr>
                </a:solidFill>
                <a:effectLst>
                  <a:outerShdw blurRad="38100" dist="38100" dir="2700000" algn="tl">
                    <a:srgbClr val="000000">
                      <a:alpha val="43137"/>
                    </a:srgbClr>
                  </a:outerShdw>
                </a:effectLst>
              </a:rPr>
              <a:t>French </a:t>
            </a:r>
            <a:r>
              <a:rPr lang="en-US" sz="1050" b="1" dirty="0">
                <a:solidFill>
                  <a:schemeClr val="accent6">
                    <a:lumMod val="50000"/>
                  </a:schemeClr>
                </a:solidFill>
                <a:effectLst>
                  <a:outerShdw blurRad="38100" dist="38100" dir="2700000" algn="tl">
                    <a:srgbClr val="000000">
                      <a:alpha val="43137"/>
                    </a:srgbClr>
                  </a:outerShdw>
                </a:effectLst>
              </a:rPr>
              <a:t>ENV Ministry </a:t>
            </a:r>
          </a:p>
        </p:txBody>
      </p:sp>
    </p:spTree>
    <p:extLst>
      <p:ext uri="{BB962C8B-B14F-4D97-AF65-F5344CB8AC3E}">
        <p14:creationId xmlns:p14="http://schemas.microsoft.com/office/powerpoint/2010/main" val="399729333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Gruppo 7"/>
          <p:cNvGrpSpPr/>
          <p:nvPr/>
        </p:nvGrpSpPr>
        <p:grpSpPr>
          <a:xfrm>
            <a:off x="92051" y="445509"/>
            <a:ext cx="9160469" cy="6151843"/>
            <a:chOff x="92051" y="445509"/>
            <a:chExt cx="9160469" cy="6151843"/>
          </a:xfrm>
        </p:grpSpPr>
        <p:pic>
          <p:nvPicPr>
            <p:cNvPr id="59" name="Picture 2"/>
            <p:cNvPicPr>
              <a:picLocks noChangeAspect="1" noChangeArrowheads="1"/>
            </p:cNvPicPr>
            <p:nvPr/>
          </p:nvPicPr>
          <p:blipFill rotWithShape="1">
            <a:blip r:embed="rId2">
              <a:extLst>
                <a:ext uri="{BEBA8EAE-BF5A-486C-A8C5-ECC9F3942E4B}">
                  <a14:imgProps xmlns:a14="http://schemas.microsoft.com/office/drawing/2010/main">
                    <a14:imgLayer r:embed="rId3">
                      <a14:imgEffect>
                        <a14:brightnessContrast bright="-4000"/>
                      </a14:imgEffect>
                    </a14:imgLayer>
                  </a14:imgProps>
                </a:ext>
                <a:ext uri="{28A0092B-C50C-407E-A947-70E740481C1C}">
                  <a14:useLocalDpi xmlns:a14="http://schemas.microsoft.com/office/drawing/2010/main" val="0"/>
                </a:ext>
              </a:extLst>
            </a:blip>
            <a:srcRect b="12604"/>
            <a:stretch/>
          </p:blipFill>
          <p:spPr bwMode="auto">
            <a:xfrm>
              <a:off x="5278255" y="4006286"/>
              <a:ext cx="3485662" cy="2591066"/>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nvGrpSpPr>
            <p:cNvPr id="7" name="Gruppo 6"/>
            <p:cNvGrpSpPr/>
            <p:nvPr/>
          </p:nvGrpSpPr>
          <p:grpSpPr>
            <a:xfrm>
              <a:off x="92051" y="445509"/>
              <a:ext cx="9160469" cy="6088709"/>
              <a:chOff x="92051" y="445509"/>
              <a:chExt cx="9094221" cy="6088709"/>
            </a:xfrm>
          </p:grpSpPr>
          <p:sp>
            <p:nvSpPr>
              <p:cNvPr id="39" name="Rettangolo 38"/>
              <p:cNvSpPr/>
              <p:nvPr/>
            </p:nvSpPr>
            <p:spPr>
              <a:xfrm>
                <a:off x="4803898" y="1153149"/>
                <a:ext cx="4247456" cy="3416320"/>
              </a:xfrm>
              <a:prstGeom prst="rect">
                <a:avLst/>
              </a:prstGeom>
            </p:spPr>
            <p:txBody>
              <a:bodyPr wrap="square">
                <a:spAutoFit/>
              </a:bodyPr>
              <a:lstStyle/>
              <a:p>
                <a:r>
                  <a:rPr lang="en-GB" sz="1200" dirty="0">
                    <a:solidFill>
                      <a:srgbClr val="002060"/>
                    </a:solidFill>
                    <a:latin typeface="+mn-lt"/>
                  </a:rPr>
                  <a:t>• </a:t>
                </a:r>
                <a:r>
                  <a:rPr lang="en-GB" sz="1200" b="1" dirty="0">
                    <a:solidFill>
                      <a:srgbClr val="002060"/>
                    </a:solidFill>
                    <a:latin typeface="+mn-lt"/>
                  </a:rPr>
                  <a:t>Increase cross-border cooperation </a:t>
                </a:r>
                <a:r>
                  <a:rPr lang="en-GB" sz="1200" dirty="0">
                    <a:solidFill>
                      <a:srgbClr val="002060"/>
                    </a:solidFill>
                    <a:latin typeface="+mn-lt"/>
                  </a:rPr>
                  <a:t>between EU countries, through the strengthening of the role and cooperation between </a:t>
                </a:r>
              </a:p>
              <a:p>
                <a:r>
                  <a:rPr lang="en-GB" sz="1200" dirty="0">
                    <a:solidFill>
                      <a:srgbClr val="002060"/>
                    </a:solidFill>
                    <a:latin typeface="+mn-lt"/>
                  </a:rPr>
                  <a:t>coastal Regions and Administrations</a:t>
                </a:r>
              </a:p>
              <a:p>
                <a:endParaRPr lang="en-GB" sz="1200" dirty="0">
                  <a:solidFill>
                    <a:srgbClr val="002060"/>
                  </a:solidFill>
                  <a:latin typeface="+mn-lt"/>
                </a:endParaRPr>
              </a:p>
              <a:p>
                <a:r>
                  <a:rPr lang="en-GB" sz="1200" dirty="0">
                    <a:solidFill>
                      <a:srgbClr val="002060"/>
                    </a:solidFill>
                    <a:latin typeface="+mn-lt"/>
                  </a:rPr>
                  <a:t>• </a:t>
                </a:r>
                <a:r>
                  <a:rPr lang="en-GB" sz="1200" b="1" dirty="0">
                    <a:solidFill>
                      <a:srgbClr val="002060"/>
                    </a:solidFill>
                    <a:latin typeface="+mn-lt"/>
                  </a:rPr>
                  <a:t>Increase coordination </a:t>
                </a:r>
                <a:r>
                  <a:rPr lang="en-GB" sz="1200" dirty="0">
                    <a:solidFill>
                      <a:srgbClr val="002060"/>
                    </a:solidFill>
                    <a:latin typeface="+mn-lt"/>
                  </a:rPr>
                  <a:t>between Administrations in each Country, vertical and horizontal</a:t>
                </a:r>
              </a:p>
              <a:p>
                <a:endParaRPr lang="en-GB" sz="1200" dirty="0">
                  <a:solidFill>
                    <a:srgbClr val="002060"/>
                  </a:solidFill>
                  <a:latin typeface="+mn-lt"/>
                </a:endParaRPr>
              </a:p>
              <a:p>
                <a:r>
                  <a:rPr lang="en-GB" sz="1200" dirty="0">
                    <a:solidFill>
                      <a:srgbClr val="002060"/>
                    </a:solidFill>
                    <a:latin typeface="+mn-lt"/>
                  </a:rPr>
                  <a:t>• </a:t>
                </a:r>
                <a:r>
                  <a:rPr lang="en-GB" sz="1200" b="1" dirty="0">
                    <a:solidFill>
                      <a:srgbClr val="002060"/>
                    </a:solidFill>
                    <a:latin typeface="+mn-lt"/>
                  </a:rPr>
                  <a:t>Protect the environment </a:t>
                </a:r>
                <a:r>
                  <a:rPr lang="en-GB" sz="1200" dirty="0">
                    <a:solidFill>
                      <a:srgbClr val="002060"/>
                    </a:solidFill>
                    <a:latin typeface="+mn-lt"/>
                  </a:rPr>
                  <a:t>through early identification of impacts and opportunities for multiple use of space</a:t>
                </a:r>
              </a:p>
              <a:p>
                <a:r>
                  <a:rPr lang="en-GB" sz="1200" dirty="0">
                    <a:solidFill>
                      <a:srgbClr val="002060"/>
                    </a:solidFill>
                    <a:latin typeface="+mn-lt"/>
                  </a:rPr>
                  <a:t> </a:t>
                </a:r>
              </a:p>
              <a:p>
                <a:r>
                  <a:rPr lang="en-GB" sz="1200" dirty="0">
                    <a:solidFill>
                      <a:srgbClr val="002060"/>
                    </a:solidFill>
                    <a:latin typeface="+mn-lt"/>
                  </a:rPr>
                  <a:t>• </a:t>
                </a:r>
                <a:r>
                  <a:rPr lang="en-GB" sz="1200" b="1" dirty="0">
                    <a:solidFill>
                      <a:srgbClr val="002060"/>
                    </a:solidFill>
                    <a:latin typeface="+mn-lt"/>
                  </a:rPr>
                  <a:t>Encourage investment in research and innovation </a:t>
                </a:r>
                <a:r>
                  <a:rPr lang="en-GB" sz="1200" dirty="0">
                    <a:solidFill>
                      <a:srgbClr val="002060"/>
                    </a:solidFill>
                    <a:latin typeface="+mn-lt"/>
                  </a:rPr>
                  <a:t>and new jobs creations in the field of coastal protection, coast -marine monitoring and adaptation to climate change</a:t>
                </a:r>
              </a:p>
              <a:p>
                <a:endParaRPr lang="en-GB" sz="1200" dirty="0">
                  <a:solidFill>
                    <a:srgbClr val="002060"/>
                  </a:solidFill>
                  <a:latin typeface="+mn-lt"/>
                </a:endParaRPr>
              </a:p>
              <a:p>
                <a:r>
                  <a:rPr lang="en-GB" sz="1200" dirty="0">
                    <a:solidFill>
                      <a:srgbClr val="002060"/>
                    </a:solidFill>
                    <a:latin typeface="+mn-lt"/>
                  </a:rPr>
                  <a:t>• </a:t>
                </a:r>
                <a:r>
                  <a:rPr lang="en-GB" sz="1200" b="1" dirty="0">
                    <a:solidFill>
                      <a:srgbClr val="002060"/>
                    </a:solidFill>
                    <a:latin typeface="+mn-lt"/>
                  </a:rPr>
                  <a:t>Encourage investment in interventions</a:t>
                </a:r>
              </a:p>
              <a:p>
                <a:r>
                  <a:rPr lang="en-GB" sz="1200" dirty="0">
                    <a:solidFill>
                      <a:srgbClr val="002060"/>
                    </a:solidFill>
                    <a:latin typeface="+mn-lt"/>
                  </a:rPr>
                  <a:t>for coast-marine environment protection,</a:t>
                </a:r>
              </a:p>
              <a:p>
                <a:r>
                  <a:rPr lang="en-GB" sz="1200" dirty="0">
                    <a:solidFill>
                      <a:srgbClr val="002060"/>
                    </a:solidFill>
                    <a:latin typeface="+mn-lt"/>
                  </a:rPr>
                  <a:t>creating  conditions for the safety and the </a:t>
                </a:r>
              </a:p>
              <a:p>
                <a:r>
                  <a:rPr lang="en-GB" sz="1200" dirty="0">
                    <a:solidFill>
                      <a:srgbClr val="002060"/>
                    </a:solidFill>
                    <a:latin typeface="+mn-lt"/>
                  </a:rPr>
                  <a:t>sustainable development in the Med space</a:t>
                </a:r>
              </a:p>
            </p:txBody>
          </p:sp>
          <p:sp>
            <p:nvSpPr>
              <p:cNvPr id="53" name="CasellaDiTesto 52"/>
              <p:cNvSpPr txBox="1"/>
              <p:nvPr/>
            </p:nvSpPr>
            <p:spPr>
              <a:xfrm>
                <a:off x="92051" y="445509"/>
                <a:ext cx="9094221" cy="461665"/>
              </a:xfrm>
              <a:prstGeom prst="rect">
                <a:avLst/>
              </a:prstGeom>
              <a:noFill/>
            </p:spPr>
            <p:txBody>
              <a:bodyPr wrap="none" rtlCol="0">
                <a:spAutoFit/>
              </a:bodyPr>
              <a:lstStyle/>
              <a:p>
                <a:r>
                  <a:rPr lang="en-GB" sz="2400" b="1" dirty="0">
                    <a:solidFill>
                      <a:srgbClr val="002060"/>
                    </a:solidFill>
                    <a:effectLst>
                      <a:outerShdw blurRad="38100" dist="38100" dir="2700000" algn="tl">
                        <a:srgbClr val="000000">
                          <a:alpha val="43137"/>
                        </a:srgbClr>
                      </a:outerShdw>
                    </a:effectLst>
                    <a:latin typeface="+mn-lt"/>
                  </a:rPr>
                  <a:t>BC - JOINT ACTION PLAN on Med coasts adaptation to climate change </a:t>
                </a:r>
              </a:p>
            </p:txBody>
          </p:sp>
          <p:sp>
            <p:nvSpPr>
              <p:cNvPr id="54" name="CasellaDiTesto 53"/>
              <p:cNvSpPr txBox="1"/>
              <p:nvPr/>
            </p:nvSpPr>
            <p:spPr>
              <a:xfrm>
                <a:off x="4801680" y="863458"/>
                <a:ext cx="4373067" cy="276999"/>
              </a:xfrm>
              <a:prstGeom prst="rect">
                <a:avLst/>
              </a:prstGeom>
              <a:noFill/>
            </p:spPr>
            <p:txBody>
              <a:bodyPr wrap="square" rtlCol="0">
                <a:spAutoFit/>
              </a:bodyPr>
              <a:lstStyle/>
              <a:p>
                <a:r>
                  <a:rPr lang="en-GB" sz="1200" b="1" i="1" dirty="0">
                    <a:solidFill>
                      <a:srgbClr val="0070C0"/>
                    </a:solidFill>
                    <a:latin typeface="+mn-lt"/>
                  </a:rPr>
                  <a:t>Developing conditions for the Blue Growth in the Mediterranean</a:t>
                </a:r>
              </a:p>
            </p:txBody>
          </p:sp>
          <p:grpSp>
            <p:nvGrpSpPr>
              <p:cNvPr id="4" name="Gruppo 3"/>
              <p:cNvGrpSpPr/>
              <p:nvPr/>
            </p:nvGrpSpPr>
            <p:grpSpPr>
              <a:xfrm>
                <a:off x="154347" y="840696"/>
                <a:ext cx="5036447" cy="5655698"/>
                <a:chOff x="154347" y="840696"/>
                <a:chExt cx="5036447" cy="5655698"/>
              </a:xfrm>
            </p:grpSpPr>
            <p:pic>
              <p:nvPicPr>
                <p:cNvPr id="31"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1520" y="1317180"/>
                  <a:ext cx="4464496" cy="449108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3" name="CasellaDiTesto 32"/>
                <p:cNvSpPr txBox="1"/>
                <p:nvPr/>
              </p:nvSpPr>
              <p:spPr>
                <a:xfrm>
                  <a:off x="154347" y="5788508"/>
                  <a:ext cx="4693657" cy="707886"/>
                </a:xfrm>
                <a:prstGeom prst="rect">
                  <a:avLst/>
                </a:prstGeom>
                <a:noFill/>
              </p:spPr>
              <p:txBody>
                <a:bodyPr wrap="none" rtlCol="0">
                  <a:spAutoFit/>
                </a:bodyPr>
                <a:lstStyle/>
                <a:p>
                  <a:r>
                    <a:rPr lang="en-GB" sz="1600" b="1" dirty="0">
                      <a:solidFill>
                        <a:schemeClr val="accent6">
                          <a:lumMod val="75000"/>
                        </a:schemeClr>
                      </a:solidFill>
                      <a:effectLst>
                        <a:outerShdw blurRad="38100" dist="38100" dir="2700000" algn="tl">
                          <a:srgbClr val="000000">
                            <a:alpha val="43137"/>
                          </a:srgbClr>
                        </a:outerShdw>
                      </a:effectLst>
                      <a:latin typeface="+mn-lt"/>
                    </a:rPr>
                    <a:t>&gt; Major Coastal projects </a:t>
                  </a:r>
                </a:p>
                <a:p>
                  <a:endParaRPr lang="en-GB" sz="800" b="1" dirty="0">
                    <a:solidFill>
                      <a:schemeClr val="accent6">
                        <a:lumMod val="75000"/>
                      </a:schemeClr>
                    </a:solidFill>
                    <a:effectLst>
                      <a:outerShdw blurRad="38100" dist="38100" dir="2700000" algn="tl">
                        <a:srgbClr val="000000">
                          <a:alpha val="43137"/>
                        </a:srgbClr>
                      </a:outerShdw>
                    </a:effectLst>
                    <a:latin typeface="+mn-lt"/>
                  </a:endParaRPr>
                </a:p>
                <a:p>
                  <a:r>
                    <a:rPr lang="en-GB" sz="1600" b="1" dirty="0">
                      <a:solidFill>
                        <a:schemeClr val="accent6">
                          <a:lumMod val="75000"/>
                        </a:schemeClr>
                      </a:solidFill>
                      <a:effectLst>
                        <a:outerShdw blurRad="38100" dist="38100" dir="2700000" algn="tl">
                          <a:srgbClr val="000000">
                            <a:alpha val="43137"/>
                          </a:srgbClr>
                        </a:outerShdw>
                      </a:effectLst>
                      <a:latin typeface="+mn-lt"/>
                    </a:rPr>
                    <a:t>&gt; Monitoring infrastructures and Management Plans </a:t>
                  </a:r>
                </a:p>
              </p:txBody>
            </p:sp>
            <p:sp>
              <p:nvSpPr>
                <p:cNvPr id="37" name="CasellaDiTesto 36"/>
                <p:cNvSpPr txBox="1"/>
                <p:nvPr/>
              </p:nvSpPr>
              <p:spPr>
                <a:xfrm>
                  <a:off x="198227" y="840696"/>
                  <a:ext cx="4698317" cy="784830"/>
                </a:xfrm>
                <a:prstGeom prst="rect">
                  <a:avLst/>
                </a:prstGeom>
                <a:noFill/>
              </p:spPr>
              <p:txBody>
                <a:bodyPr wrap="square" rtlCol="0">
                  <a:spAutoFit/>
                </a:bodyPr>
                <a:lstStyle/>
                <a:p>
                  <a:pPr>
                    <a:lnSpc>
                      <a:spcPts val="1800"/>
                    </a:lnSpc>
                  </a:pPr>
                  <a:r>
                    <a:rPr lang="en-GB" sz="1600" b="1" dirty="0">
                      <a:solidFill>
                        <a:srgbClr val="0070C0"/>
                      </a:solidFill>
                      <a:effectLst>
                        <a:outerShdw blurRad="38100" dist="38100" dir="2700000" algn="tl">
                          <a:srgbClr val="000000">
                            <a:alpha val="43137"/>
                          </a:srgbClr>
                        </a:outerShdw>
                      </a:effectLst>
                      <a:latin typeface="+mn-lt"/>
                    </a:rPr>
                    <a:t>Network, Studies, Integrated Planning</a:t>
                  </a:r>
                  <a:endParaRPr lang="en-GB" sz="800" b="1" dirty="0">
                    <a:solidFill>
                      <a:srgbClr val="0070C0"/>
                    </a:solidFill>
                    <a:effectLst>
                      <a:outerShdw blurRad="38100" dist="38100" dir="2700000" algn="tl">
                        <a:srgbClr val="000000">
                          <a:alpha val="43137"/>
                        </a:srgbClr>
                      </a:outerShdw>
                    </a:effectLst>
                    <a:latin typeface="+mn-lt"/>
                  </a:endParaRPr>
                </a:p>
                <a:p>
                  <a:pPr>
                    <a:lnSpc>
                      <a:spcPts val="1800"/>
                    </a:lnSpc>
                  </a:pPr>
                  <a:r>
                    <a:rPr lang="en-GB" sz="1600" b="1" dirty="0">
                      <a:solidFill>
                        <a:srgbClr val="0070C0"/>
                      </a:solidFill>
                      <a:effectLst>
                        <a:outerShdw blurRad="38100" dist="38100" dir="2700000" algn="tl">
                          <a:srgbClr val="000000">
                            <a:alpha val="43137"/>
                          </a:srgbClr>
                        </a:outerShdw>
                      </a:effectLst>
                      <a:latin typeface="+mn-lt"/>
                    </a:rPr>
                    <a:t>Research &amp; Innovation </a:t>
                  </a:r>
                  <a:br>
                    <a:rPr lang="en-GB" sz="1600" b="1" dirty="0">
                      <a:solidFill>
                        <a:srgbClr val="002060"/>
                      </a:solidFill>
                      <a:latin typeface="+mn-lt"/>
                    </a:rPr>
                  </a:br>
                  <a:endParaRPr lang="en-GB" sz="800" b="1" dirty="0">
                    <a:solidFill>
                      <a:srgbClr val="002060"/>
                    </a:solidFill>
                    <a:latin typeface="+mn-lt"/>
                  </a:endParaRPr>
                </a:p>
              </p:txBody>
            </p:sp>
            <p:cxnSp>
              <p:nvCxnSpPr>
                <p:cNvPr id="41" name="Connettore 1 40"/>
                <p:cNvCxnSpPr/>
                <p:nvPr/>
              </p:nvCxnSpPr>
              <p:spPr>
                <a:xfrm>
                  <a:off x="1759041" y="1763291"/>
                  <a:ext cx="662947" cy="0"/>
                </a:xfrm>
                <a:prstGeom prst="line">
                  <a:avLst/>
                </a:prstGeom>
                <a:ln w="25400">
                  <a:solidFill>
                    <a:srgbClr val="009644">
                      <a:alpha val="60000"/>
                    </a:srgbClr>
                  </a:solidFill>
                </a:ln>
              </p:spPr>
              <p:style>
                <a:lnRef idx="1">
                  <a:schemeClr val="accent1"/>
                </a:lnRef>
                <a:fillRef idx="0">
                  <a:schemeClr val="accent1"/>
                </a:fillRef>
                <a:effectRef idx="0">
                  <a:schemeClr val="accent1"/>
                </a:effectRef>
                <a:fontRef idx="minor">
                  <a:schemeClr val="tx1"/>
                </a:fontRef>
              </p:style>
            </p:cxnSp>
            <p:cxnSp>
              <p:nvCxnSpPr>
                <p:cNvPr id="42" name="Connettore 1 41"/>
                <p:cNvCxnSpPr/>
                <p:nvPr/>
              </p:nvCxnSpPr>
              <p:spPr>
                <a:xfrm>
                  <a:off x="1763688" y="2060848"/>
                  <a:ext cx="662947" cy="0"/>
                </a:xfrm>
                <a:prstGeom prst="line">
                  <a:avLst/>
                </a:prstGeom>
                <a:ln w="25400">
                  <a:solidFill>
                    <a:srgbClr val="009644">
                      <a:alpha val="60000"/>
                    </a:srgbClr>
                  </a:solidFill>
                </a:ln>
              </p:spPr>
              <p:style>
                <a:lnRef idx="1">
                  <a:schemeClr val="accent1"/>
                </a:lnRef>
                <a:fillRef idx="0">
                  <a:schemeClr val="accent1"/>
                </a:fillRef>
                <a:effectRef idx="0">
                  <a:schemeClr val="accent1"/>
                </a:effectRef>
                <a:fontRef idx="minor">
                  <a:schemeClr val="tx1"/>
                </a:fontRef>
              </p:style>
            </p:cxnSp>
            <p:cxnSp>
              <p:nvCxnSpPr>
                <p:cNvPr id="43" name="Connettore 1 42"/>
                <p:cNvCxnSpPr/>
                <p:nvPr/>
              </p:nvCxnSpPr>
              <p:spPr>
                <a:xfrm>
                  <a:off x="2224013" y="2361580"/>
                  <a:ext cx="662947" cy="0"/>
                </a:xfrm>
                <a:prstGeom prst="line">
                  <a:avLst/>
                </a:prstGeom>
                <a:ln w="25400">
                  <a:solidFill>
                    <a:srgbClr val="009644">
                      <a:alpha val="60000"/>
                    </a:srgbClr>
                  </a:solidFill>
                </a:ln>
              </p:spPr>
              <p:style>
                <a:lnRef idx="1">
                  <a:schemeClr val="accent1"/>
                </a:lnRef>
                <a:fillRef idx="0">
                  <a:schemeClr val="accent1"/>
                </a:fillRef>
                <a:effectRef idx="0">
                  <a:schemeClr val="accent1"/>
                </a:effectRef>
                <a:fontRef idx="minor">
                  <a:schemeClr val="tx1"/>
                </a:fontRef>
              </p:style>
            </p:cxnSp>
            <p:cxnSp>
              <p:nvCxnSpPr>
                <p:cNvPr id="44" name="Connettore 1 43"/>
                <p:cNvCxnSpPr/>
                <p:nvPr/>
              </p:nvCxnSpPr>
              <p:spPr>
                <a:xfrm>
                  <a:off x="2966845" y="2564904"/>
                  <a:ext cx="662947" cy="0"/>
                </a:xfrm>
                <a:prstGeom prst="line">
                  <a:avLst/>
                </a:prstGeom>
                <a:ln w="25400">
                  <a:solidFill>
                    <a:srgbClr val="009644">
                      <a:alpha val="60000"/>
                    </a:srgbClr>
                  </a:solidFill>
                </a:ln>
              </p:spPr>
              <p:style>
                <a:lnRef idx="1">
                  <a:schemeClr val="accent1"/>
                </a:lnRef>
                <a:fillRef idx="0">
                  <a:schemeClr val="accent1"/>
                </a:fillRef>
                <a:effectRef idx="0">
                  <a:schemeClr val="accent1"/>
                </a:effectRef>
                <a:fontRef idx="minor">
                  <a:schemeClr val="tx1"/>
                </a:fontRef>
              </p:style>
            </p:cxnSp>
            <p:cxnSp>
              <p:nvCxnSpPr>
                <p:cNvPr id="45" name="Connettore 1 44"/>
                <p:cNvCxnSpPr/>
                <p:nvPr/>
              </p:nvCxnSpPr>
              <p:spPr>
                <a:xfrm>
                  <a:off x="1776371" y="3150493"/>
                  <a:ext cx="662947" cy="0"/>
                </a:xfrm>
                <a:prstGeom prst="line">
                  <a:avLst/>
                </a:prstGeom>
                <a:ln w="25400">
                  <a:solidFill>
                    <a:srgbClr val="002060">
                      <a:alpha val="60000"/>
                    </a:srgbClr>
                  </a:solidFill>
                </a:ln>
              </p:spPr>
              <p:style>
                <a:lnRef idx="1">
                  <a:schemeClr val="accent1"/>
                </a:lnRef>
                <a:fillRef idx="0">
                  <a:schemeClr val="accent1"/>
                </a:fillRef>
                <a:effectRef idx="0">
                  <a:schemeClr val="accent1"/>
                </a:effectRef>
                <a:fontRef idx="minor">
                  <a:schemeClr val="tx1"/>
                </a:fontRef>
              </p:style>
            </p:cxnSp>
            <p:cxnSp>
              <p:nvCxnSpPr>
                <p:cNvPr id="46" name="Connettore 1 45"/>
                <p:cNvCxnSpPr/>
                <p:nvPr/>
              </p:nvCxnSpPr>
              <p:spPr>
                <a:xfrm>
                  <a:off x="1773936" y="3256409"/>
                  <a:ext cx="662947" cy="0"/>
                </a:xfrm>
                <a:prstGeom prst="line">
                  <a:avLst/>
                </a:prstGeom>
                <a:ln w="25400">
                  <a:solidFill>
                    <a:srgbClr val="002060">
                      <a:alpha val="60000"/>
                    </a:srgbClr>
                  </a:solidFill>
                </a:ln>
              </p:spPr>
              <p:style>
                <a:lnRef idx="1">
                  <a:schemeClr val="accent1"/>
                </a:lnRef>
                <a:fillRef idx="0">
                  <a:schemeClr val="accent1"/>
                </a:fillRef>
                <a:effectRef idx="0">
                  <a:schemeClr val="accent1"/>
                </a:effectRef>
                <a:fontRef idx="minor">
                  <a:schemeClr val="tx1"/>
                </a:fontRef>
              </p:style>
            </p:cxnSp>
            <p:cxnSp>
              <p:nvCxnSpPr>
                <p:cNvPr id="47" name="Connettore 1 46"/>
                <p:cNvCxnSpPr/>
                <p:nvPr/>
              </p:nvCxnSpPr>
              <p:spPr>
                <a:xfrm>
                  <a:off x="1868650" y="3886448"/>
                  <a:ext cx="662947" cy="0"/>
                </a:xfrm>
                <a:prstGeom prst="line">
                  <a:avLst/>
                </a:prstGeom>
                <a:ln w="25400">
                  <a:solidFill>
                    <a:srgbClr val="C00000">
                      <a:alpha val="60000"/>
                    </a:srgbClr>
                  </a:solidFill>
                </a:ln>
              </p:spPr>
              <p:style>
                <a:lnRef idx="1">
                  <a:schemeClr val="accent1"/>
                </a:lnRef>
                <a:fillRef idx="0">
                  <a:schemeClr val="accent1"/>
                </a:fillRef>
                <a:effectRef idx="0">
                  <a:schemeClr val="accent1"/>
                </a:effectRef>
                <a:fontRef idx="minor">
                  <a:schemeClr val="tx1"/>
                </a:fontRef>
              </p:style>
            </p:cxnSp>
            <p:cxnSp>
              <p:nvCxnSpPr>
                <p:cNvPr id="48" name="Connettore 1 47"/>
                <p:cNvCxnSpPr/>
                <p:nvPr/>
              </p:nvCxnSpPr>
              <p:spPr>
                <a:xfrm>
                  <a:off x="1763688" y="3460750"/>
                  <a:ext cx="662947" cy="0"/>
                </a:xfrm>
                <a:prstGeom prst="line">
                  <a:avLst/>
                </a:prstGeom>
                <a:ln w="25400">
                  <a:solidFill>
                    <a:srgbClr val="002060">
                      <a:alpha val="60000"/>
                    </a:srgbClr>
                  </a:solidFill>
                </a:ln>
              </p:spPr>
              <p:style>
                <a:lnRef idx="1">
                  <a:schemeClr val="accent1"/>
                </a:lnRef>
                <a:fillRef idx="0">
                  <a:schemeClr val="accent1"/>
                </a:fillRef>
                <a:effectRef idx="0">
                  <a:schemeClr val="accent1"/>
                </a:effectRef>
                <a:fontRef idx="minor">
                  <a:schemeClr val="tx1"/>
                </a:fontRef>
              </p:style>
            </p:cxnSp>
            <p:cxnSp>
              <p:nvCxnSpPr>
                <p:cNvPr id="49" name="Connettore 1 48"/>
                <p:cNvCxnSpPr/>
                <p:nvPr/>
              </p:nvCxnSpPr>
              <p:spPr>
                <a:xfrm>
                  <a:off x="1773935" y="4350246"/>
                  <a:ext cx="662947" cy="0"/>
                </a:xfrm>
                <a:prstGeom prst="line">
                  <a:avLst/>
                </a:prstGeom>
                <a:ln w="25400">
                  <a:solidFill>
                    <a:srgbClr val="C00000">
                      <a:alpha val="60000"/>
                    </a:srgbClr>
                  </a:solidFill>
                </a:ln>
              </p:spPr>
              <p:style>
                <a:lnRef idx="1">
                  <a:schemeClr val="accent1"/>
                </a:lnRef>
                <a:fillRef idx="0">
                  <a:schemeClr val="accent1"/>
                </a:fillRef>
                <a:effectRef idx="0">
                  <a:schemeClr val="accent1"/>
                </a:effectRef>
                <a:fontRef idx="minor">
                  <a:schemeClr val="tx1"/>
                </a:fontRef>
              </p:style>
            </p:cxnSp>
            <p:cxnSp>
              <p:nvCxnSpPr>
                <p:cNvPr id="50" name="Connettore 1 49"/>
                <p:cNvCxnSpPr/>
                <p:nvPr/>
              </p:nvCxnSpPr>
              <p:spPr>
                <a:xfrm>
                  <a:off x="1881055" y="4987776"/>
                  <a:ext cx="662947" cy="0"/>
                </a:xfrm>
                <a:prstGeom prst="line">
                  <a:avLst/>
                </a:prstGeom>
                <a:ln w="25400">
                  <a:solidFill>
                    <a:schemeClr val="accent6">
                      <a:lumMod val="75000"/>
                      <a:alpha val="60000"/>
                    </a:schemeClr>
                  </a:solidFill>
                </a:ln>
              </p:spPr>
              <p:style>
                <a:lnRef idx="1">
                  <a:schemeClr val="accent1"/>
                </a:lnRef>
                <a:fillRef idx="0">
                  <a:schemeClr val="accent1"/>
                </a:fillRef>
                <a:effectRef idx="0">
                  <a:schemeClr val="accent1"/>
                </a:effectRef>
                <a:fontRef idx="minor">
                  <a:schemeClr val="tx1"/>
                </a:fontRef>
              </p:style>
            </p:cxnSp>
            <p:cxnSp>
              <p:nvCxnSpPr>
                <p:cNvPr id="51" name="Connettore 1 50"/>
                <p:cNvCxnSpPr/>
                <p:nvPr/>
              </p:nvCxnSpPr>
              <p:spPr>
                <a:xfrm>
                  <a:off x="1867446" y="5288508"/>
                  <a:ext cx="662947" cy="0"/>
                </a:xfrm>
                <a:prstGeom prst="line">
                  <a:avLst/>
                </a:prstGeom>
                <a:ln w="25400">
                  <a:solidFill>
                    <a:schemeClr val="accent6">
                      <a:lumMod val="75000"/>
                      <a:alpha val="60000"/>
                    </a:schemeClr>
                  </a:solidFill>
                </a:ln>
              </p:spPr>
              <p:style>
                <a:lnRef idx="1">
                  <a:schemeClr val="accent1"/>
                </a:lnRef>
                <a:fillRef idx="0">
                  <a:schemeClr val="accent1"/>
                </a:fillRef>
                <a:effectRef idx="0">
                  <a:schemeClr val="accent1"/>
                </a:effectRef>
                <a:fontRef idx="minor">
                  <a:schemeClr val="tx1"/>
                </a:fontRef>
              </p:style>
            </p:cxnSp>
            <p:cxnSp>
              <p:nvCxnSpPr>
                <p:cNvPr id="52" name="Connettore 1 51"/>
                <p:cNvCxnSpPr/>
                <p:nvPr/>
              </p:nvCxnSpPr>
              <p:spPr>
                <a:xfrm>
                  <a:off x="2713492" y="5588665"/>
                  <a:ext cx="662947" cy="0"/>
                </a:xfrm>
                <a:prstGeom prst="line">
                  <a:avLst/>
                </a:prstGeom>
                <a:ln w="25400">
                  <a:solidFill>
                    <a:schemeClr val="accent6">
                      <a:lumMod val="75000"/>
                      <a:alpha val="60000"/>
                    </a:schemeClr>
                  </a:solidFill>
                </a:ln>
              </p:spPr>
              <p:style>
                <a:lnRef idx="1">
                  <a:schemeClr val="accent1"/>
                </a:lnRef>
                <a:fillRef idx="0">
                  <a:schemeClr val="accent1"/>
                </a:fillRef>
                <a:effectRef idx="0">
                  <a:schemeClr val="accent1"/>
                </a:effectRef>
                <a:fontRef idx="minor">
                  <a:schemeClr val="tx1"/>
                </a:fontRef>
              </p:style>
            </p:cxnSp>
            <p:sp>
              <p:nvSpPr>
                <p:cNvPr id="2" name="CasellaDiTesto 1"/>
                <p:cNvSpPr txBox="1"/>
                <p:nvPr/>
              </p:nvSpPr>
              <p:spPr>
                <a:xfrm>
                  <a:off x="300361" y="1570436"/>
                  <a:ext cx="1391320" cy="1118297"/>
                </a:xfrm>
                <a:prstGeom prst="rect">
                  <a:avLst/>
                </a:prstGeom>
                <a:solidFill>
                  <a:srgbClr val="9FF7B6"/>
                </a:solidFill>
                <a:effectLst>
                  <a:outerShdw blurRad="50800" dist="38100" dir="2700000" algn="tl" rotWithShape="0">
                    <a:prstClr val="black">
                      <a:alpha val="50000"/>
                    </a:prstClr>
                  </a:outerShdw>
                </a:effectLst>
              </p:spPr>
              <p:txBody>
                <a:bodyPr wrap="square" rtlCol="0">
                  <a:spAutoFit/>
                </a:bodyPr>
                <a:lstStyle/>
                <a:p>
                  <a:r>
                    <a:rPr lang="en-GB" sz="1100" b="1" dirty="0">
                      <a:solidFill>
                        <a:srgbClr val="009644"/>
                      </a:solidFill>
                    </a:rPr>
                    <a:t>Developing Knowledge, network-based monitoring and Data Management systems</a:t>
                  </a:r>
                </a:p>
              </p:txBody>
            </p:sp>
            <p:sp>
              <p:nvSpPr>
                <p:cNvPr id="55" name="CasellaDiTesto 54"/>
                <p:cNvSpPr txBox="1"/>
                <p:nvPr/>
              </p:nvSpPr>
              <p:spPr>
                <a:xfrm>
                  <a:off x="304478" y="2965603"/>
                  <a:ext cx="1387202" cy="553998"/>
                </a:xfrm>
                <a:prstGeom prst="rect">
                  <a:avLst/>
                </a:prstGeom>
                <a:solidFill>
                  <a:srgbClr val="C1C9FB"/>
                </a:solidFill>
                <a:effectLst>
                  <a:outerShdw blurRad="50800" dist="38100" dir="2700000" algn="tl" rotWithShape="0">
                    <a:prstClr val="black">
                      <a:alpha val="50000"/>
                    </a:prstClr>
                  </a:outerShdw>
                </a:effectLst>
              </p:spPr>
              <p:txBody>
                <a:bodyPr wrap="square" rtlCol="0">
                  <a:spAutoFit/>
                </a:bodyPr>
                <a:lstStyle/>
                <a:p>
                  <a:pPr>
                    <a:lnSpc>
                      <a:spcPts val="1200"/>
                    </a:lnSpc>
                  </a:pPr>
                  <a:r>
                    <a:rPr lang="en-GB" sz="1100" b="1" dirty="0">
                      <a:solidFill>
                        <a:srgbClr val="002060"/>
                      </a:solidFill>
                    </a:rPr>
                    <a:t>Sustainable use of strategic resources for the Blue Growth</a:t>
                  </a:r>
                </a:p>
              </p:txBody>
            </p:sp>
            <p:sp>
              <p:nvSpPr>
                <p:cNvPr id="56" name="CasellaDiTesto 55"/>
                <p:cNvSpPr txBox="1"/>
                <p:nvPr/>
              </p:nvSpPr>
              <p:spPr>
                <a:xfrm>
                  <a:off x="300361" y="3790092"/>
                  <a:ext cx="1387202" cy="810478"/>
                </a:xfrm>
                <a:prstGeom prst="rect">
                  <a:avLst/>
                </a:prstGeom>
                <a:solidFill>
                  <a:srgbClr val="FDCFD6"/>
                </a:solidFill>
                <a:effectLst>
                  <a:outerShdw blurRad="50800" dist="38100" dir="2700000" algn="tl" rotWithShape="0">
                    <a:prstClr val="black">
                      <a:alpha val="50000"/>
                    </a:prstClr>
                  </a:outerShdw>
                </a:effectLst>
              </p:spPr>
              <p:txBody>
                <a:bodyPr wrap="square" rtlCol="0">
                  <a:spAutoFit/>
                </a:bodyPr>
                <a:lstStyle/>
                <a:p>
                  <a:pPr>
                    <a:lnSpc>
                      <a:spcPts val="1200"/>
                    </a:lnSpc>
                  </a:pPr>
                  <a:r>
                    <a:rPr lang="en-GB" sz="1100" b="1" dirty="0">
                      <a:solidFill>
                        <a:srgbClr val="C00000"/>
                      </a:solidFill>
                    </a:rPr>
                    <a:t>Supporting Research Innovation Clusters and Implementation</a:t>
                  </a:r>
                </a:p>
                <a:p>
                  <a:pPr>
                    <a:lnSpc>
                      <a:spcPts val="1000"/>
                    </a:lnSpc>
                  </a:pPr>
                  <a:endParaRPr lang="en-GB" sz="1100" dirty="0"/>
                </a:p>
                <a:p>
                  <a:pPr>
                    <a:lnSpc>
                      <a:spcPts val="1000"/>
                    </a:lnSpc>
                  </a:pPr>
                  <a:endParaRPr lang="en-GB" sz="1100" dirty="0"/>
                </a:p>
              </p:txBody>
            </p:sp>
            <p:sp>
              <p:nvSpPr>
                <p:cNvPr id="57" name="CasellaDiTesto 56"/>
                <p:cNvSpPr txBox="1"/>
                <p:nvPr/>
              </p:nvSpPr>
              <p:spPr>
                <a:xfrm>
                  <a:off x="306835" y="4888210"/>
                  <a:ext cx="1387202" cy="861774"/>
                </a:xfrm>
                <a:prstGeom prst="rect">
                  <a:avLst/>
                </a:prstGeom>
                <a:solidFill>
                  <a:schemeClr val="accent6">
                    <a:lumMod val="60000"/>
                    <a:lumOff val="40000"/>
                  </a:schemeClr>
                </a:solidFill>
                <a:effectLst>
                  <a:outerShdw blurRad="50800" dist="38100" dir="2700000" algn="tl" rotWithShape="0">
                    <a:prstClr val="black">
                      <a:alpha val="50000"/>
                    </a:prstClr>
                  </a:outerShdw>
                </a:effectLst>
              </p:spPr>
              <p:txBody>
                <a:bodyPr wrap="square" rtlCol="0">
                  <a:spAutoFit/>
                </a:bodyPr>
                <a:lstStyle/>
                <a:p>
                  <a:pPr>
                    <a:lnSpc>
                      <a:spcPts val="1200"/>
                    </a:lnSpc>
                  </a:pPr>
                  <a:r>
                    <a:rPr lang="en-GB" sz="1100" b="1" dirty="0">
                      <a:solidFill>
                        <a:schemeClr val="accent6">
                          <a:lumMod val="75000"/>
                        </a:schemeClr>
                      </a:solidFill>
                    </a:rPr>
                    <a:t>Responding to the Challenge driven by Climate Change </a:t>
                  </a:r>
                  <a:r>
                    <a:rPr lang="en-GB" sz="1100" dirty="0">
                      <a:solidFill>
                        <a:schemeClr val="accent6">
                          <a:lumMod val="75000"/>
                        </a:schemeClr>
                      </a:solidFill>
                    </a:rPr>
                    <a:t>(Major Coastal Projects)</a:t>
                  </a:r>
                </a:p>
              </p:txBody>
            </p:sp>
            <p:cxnSp>
              <p:nvCxnSpPr>
                <p:cNvPr id="58" name="Connettore 1 57"/>
                <p:cNvCxnSpPr/>
                <p:nvPr/>
              </p:nvCxnSpPr>
              <p:spPr>
                <a:xfrm>
                  <a:off x="1759496" y="4571603"/>
                  <a:ext cx="662947" cy="0"/>
                </a:xfrm>
                <a:prstGeom prst="line">
                  <a:avLst/>
                </a:prstGeom>
                <a:ln w="25400">
                  <a:solidFill>
                    <a:srgbClr val="C00000">
                      <a:alpha val="60000"/>
                    </a:srgbClr>
                  </a:solidFill>
                </a:ln>
              </p:spPr>
              <p:style>
                <a:lnRef idx="1">
                  <a:schemeClr val="accent1"/>
                </a:lnRef>
                <a:fillRef idx="0">
                  <a:schemeClr val="accent1"/>
                </a:fillRef>
                <a:effectRef idx="0">
                  <a:schemeClr val="accent1"/>
                </a:effectRef>
                <a:fontRef idx="minor">
                  <a:schemeClr val="tx1"/>
                </a:fontRef>
              </p:style>
            </p:cxnSp>
            <p:sp>
              <p:nvSpPr>
                <p:cNvPr id="35" name="Freccia a destra 34"/>
                <p:cNvSpPr/>
                <p:nvPr/>
              </p:nvSpPr>
              <p:spPr>
                <a:xfrm>
                  <a:off x="2958546" y="5770670"/>
                  <a:ext cx="2232248" cy="487710"/>
                </a:xfrm>
                <a:prstGeom prst="rightArrow">
                  <a:avLst/>
                </a:prstGeom>
                <a:solidFill>
                  <a:schemeClr val="accent6">
                    <a:lumMod val="75000"/>
                    <a:alpha val="6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pSp>
          <p:sp>
            <p:nvSpPr>
              <p:cNvPr id="5" name="Rettangolo 4"/>
              <p:cNvSpPr/>
              <p:nvPr/>
            </p:nvSpPr>
            <p:spPr>
              <a:xfrm>
                <a:off x="300361" y="1357384"/>
                <a:ext cx="1387202" cy="167604"/>
              </a:xfrm>
              <a:prstGeom prst="rect">
                <a:avLst/>
              </a:prstGeom>
              <a:solidFill>
                <a:schemeClr val="accent5">
                  <a:lumMod val="20000"/>
                  <a:lumOff val="8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40" name="Rettangolo 39"/>
              <p:cNvSpPr/>
              <p:nvPr/>
            </p:nvSpPr>
            <p:spPr>
              <a:xfrm>
                <a:off x="310199" y="2765291"/>
                <a:ext cx="1387202" cy="167604"/>
              </a:xfrm>
              <a:prstGeom prst="rect">
                <a:avLst/>
              </a:prstGeom>
              <a:solidFill>
                <a:schemeClr val="accent5">
                  <a:lumMod val="20000"/>
                  <a:lumOff val="8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85" name="Rettangolo 84"/>
              <p:cNvSpPr/>
              <p:nvPr/>
            </p:nvSpPr>
            <p:spPr>
              <a:xfrm>
                <a:off x="321375" y="3574238"/>
                <a:ext cx="1387202" cy="167604"/>
              </a:xfrm>
              <a:prstGeom prst="rect">
                <a:avLst/>
              </a:prstGeom>
              <a:solidFill>
                <a:schemeClr val="accent5">
                  <a:lumMod val="20000"/>
                  <a:lumOff val="8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86" name="Rettangolo 85"/>
              <p:cNvSpPr/>
              <p:nvPr/>
            </p:nvSpPr>
            <p:spPr>
              <a:xfrm>
                <a:off x="305918" y="4685130"/>
                <a:ext cx="1387202" cy="167604"/>
              </a:xfrm>
              <a:prstGeom prst="rect">
                <a:avLst/>
              </a:prstGeom>
              <a:solidFill>
                <a:schemeClr val="accent5">
                  <a:lumMod val="20000"/>
                  <a:lumOff val="8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3" name="CasellaDiTesto 2"/>
              <p:cNvSpPr txBox="1"/>
              <p:nvPr/>
            </p:nvSpPr>
            <p:spPr>
              <a:xfrm>
                <a:off x="300361" y="1350732"/>
                <a:ext cx="1399372" cy="215444"/>
              </a:xfrm>
              <a:prstGeom prst="rect">
                <a:avLst/>
              </a:prstGeom>
              <a:solidFill>
                <a:srgbClr val="9FF7B6"/>
              </a:solidFill>
              <a:effectLst>
                <a:outerShdw blurRad="50800" dist="38100" dir="2700000" algn="tl" rotWithShape="0">
                  <a:prstClr val="black">
                    <a:alpha val="40000"/>
                  </a:prstClr>
                </a:outerShdw>
              </a:effectLst>
            </p:spPr>
            <p:txBody>
              <a:bodyPr wrap="square" rtlCol="0">
                <a:spAutoFit/>
              </a:bodyPr>
              <a:lstStyle/>
              <a:p>
                <a:r>
                  <a:rPr lang="en-GB" sz="800" b="1" dirty="0"/>
                  <a:t>Strategic Theme 1</a:t>
                </a:r>
              </a:p>
            </p:txBody>
          </p:sp>
          <p:sp>
            <p:nvSpPr>
              <p:cNvPr id="87" name="CasellaDiTesto 86"/>
              <p:cNvSpPr txBox="1"/>
              <p:nvPr/>
            </p:nvSpPr>
            <p:spPr>
              <a:xfrm>
                <a:off x="300361" y="2741753"/>
                <a:ext cx="1402302" cy="215444"/>
              </a:xfrm>
              <a:prstGeom prst="rect">
                <a:avLst/>
              </a:prstGeom>
              <a:solidFill>
                <a:srgbClr val="C1C9FB"/>
              </a:solidFill>
            </p:spPr>
            <p:txBody>
              <a:bodyPr wrap="square" rtlCol="0">
                <a:spAutoFit/>
              </a:bodyPr>
              <a:lstStyle/>
              <a:p>
                <a:r>
                  <a:rPr lang="en-GB" sz="800" b="1" dirty="0"/>
                  <a:t>Strategic Theme 2</a:t>
                </a:r>
              </a:p>
            </p:txBody>
          </p:sp>
          <p:sp>
            <p:nvSpPr>
              <p:cNvPr id="88" name="CasellaDiTesto 87"/>
              <p:cNvSpPr txBox="1"/>
              <p:nvPr/>
            </p:nvSpPr>
            <p:spPr>
              <a:xfrm>
                <a:off x="300362" y="3566220"/>
                <a:ext cx="1391320" cy="215444"/>
              </a:xfrm>
              <a:prstGeom prst="rect">
                <a:avLst/>
              </a:prstGeom>
              <a:solidFill>
                <a:srgbClr val="FDCFD6"/>
              </a:solidFill>
              <a:effectLst>
                <a:outerShdw blurRad="50800" dist="38100" dir="2700000" algn="tl" rotWithShape="0">
                  <a:prstClr val="black">
                    <a:alpha val="40000"/>
                  </a:prstClr>
                </a:outerShdw>
              </a:effectLst>
            </p:spPr>
            <p:txBody>
              <a:bodyPr wrap="square" rtlCol="0">
                <a:spAutoFit/>
              </a:bodyPr>
              <a:lstStyle/>
              <a:p>
                <a:r>
                  <a:rPr lang="en-GB" sz="800" b="1" dirty="0"/>
                  <a:t>Strategic Theme 3</a:t>
                </a:r>
              </a:p>
            </p:txBody>
          </p:sp>
          <p:sp>
            <p:nvSpPr>
              <p:cNvPr id="89" name="CasellaDiTesto 88"/>
              <p:cNvSpPr txBox="1"/>
              <p:nvPr/>
            </p:nvSpPr>
            <p:spPr>
              <a:xfrm>
                <a:off x="307728" y="4661087"/>
                <a:ext cx="1392898" cy="215444"/>
              </a:xfrm>
              <a:prstGeom prst="rect">
                <a:avLst/>
              </a:prstGeom>
              <a:solidFill>
                <a:schemeClr val="accent6">
                  <a:lumMod val="60000"/>
                  <a:lumOff val="40000"/>
                </a:schemeClr>
              </a:solidFill>
              <a:effectLst>
                <a:outerShdw blurRad="50800" dist="38100" dir="2700000" algn="tl" rotWithShape="0">
                  <a:prstClr val="black">
                    <a:alpha val="40000"/>
                  </a:prstClr>
                </a:outerShdw>
              </a:effectLst>
            </p:spPr>
            <p:txBody>
              <a:bodyPr wrap="square" rtlCol="0">
                <a:spAutoFit/>
              </a:bodyPr>
              <a:lstStyle/>
              <a:p>
                <a:r>
                  <a:rPr lang="en-GB" sz="800" b="1" dirty="0"/>
                  <a:t>Strategic Theme 4</a:t>
                </a:r>
              </a:p>
            </p:txBody>
          </p:sp>
          <p:sp>
            <p:nvSpPr>
              <p:cNvPr id="6" name="CasellaDiTesto 5"/>
              <p:cNvSpPr txBox="1"/>
              <p:nvPr/>
            </p:nvSpPr>
            <p:spPr>
              <a:xfrm>
                <a:off x="1733945" y="1579429"/>
                <a:ext cx="2972546" cy="300082"/>
              </a:xfrm>
              <a:prstGeom prst="rect">
                <a:avLst/>
              </a:prstGeom>
              <a:solidFill>
                <a:schemeClr val="bg1"/>
              </a:solidFill>
            </p:spPr>
            <p:txBody>
              <a:bodyPr wrap="square" rtlCol="0">
                <a:spAutoFit/>
              </a:bodyPr>
              <a:lstStyle/>
              <a:p>
                <a:pPr>
                  <a:lnSpc>
                    <a:spcPct val="150000"/>
                  </a:lnSpc>
                </a:pPr>
                <a:r>
                  <a:rPr lang="en-GB" sz="900" b="1" dirty="0"/>
                  <a:t>1.1 Build a network of coastal Observatories</a:t>
                </a:r>
              </a:p>
            </p:txBody>
          </p:sp>
          <p:sp>
            <p:nvSpPr>
              <p:cNvPr id="60" name="CasellaDiTesto 59"/>
              <p:cNvSpPr txBox="1"/>
              <p:nvPr/>
            </p:nvSpPr>
            <p:spPr>
              <a:xfrm>
                <a:off x="1729780" y="1837650"/>
                <a:ext cx="3058244" cy="300082"/>
              </a:xfrm>
              <a:prstGeom prst="rect">
                <a:avLst/>
              </a:prstGeom>
              <a:solidFill>
                <a:schemeClr val="bg1"/>
              </a:solidFill>
            </p:spPr>
            <p:txBody>
              <a:bodyPr wrap="square" rtlCol="0">
                <a:spAutoFit/>
              </a:bodyPr>
              <a:lstStyle/>
              <a:p>
                <a:pPr>
                  <a:lnSpc>
                    <a:spcPct val="150000"/>
                  </a:lnSpc>
                </a:pPr>
                <a:r>
                  <a:rPr lang="en-GB" sz="900" b="1" dirty="0"/>
                  <a:t>1.2 Survey erosion status and flood hazards on Med coasts</a:t>
                </a:r>
              </a:p>
            </p:txBody>
          </p:sp>
          <p:sp>
            <p:nvSpPr>
              <p:cNvPr id="61" name="Rettangolo 60"/>
              <p:cNvSpPr/>
              <p:nvPr/>
            </p:nvSpPr>
            <p:spPr>
              <a:xfrm>
                <a:off x="188058" y="868565"/>
                <a:ext cx="4527958" cy="3784571"/>
              </a:xfrm>
              <a:prstGeom prst="rect">
                <a:avLst/>
              </a:prstGeom>
              <a:noFill/>
              <a:ln>
                <a:solidFill>
                  <a:schemeClr val="tx2">
                    <a:lumMod val="60000"/>
                    <a:lumOff val="40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62" name="CasellaDiTesto 61"/>
              <p:cNvSpPr txBox="1"/>
              <p:nvPr/>
            </p:nvSpPr>
            <p:spPr>
              <a:xfrm>
                <a:off x="1728789" y="2138863"/>
                <a:ext cx="2958652" cy="300082"/>
              </a:xfrm>
              <a:prstGeom prst="rect">
                <a:avLst/>
              </a:prstGeom>
              <a:solidFill>
                <a:schemeClr val="bg1"/>
              </a:solidFill>
            </p:spPr>
            <p:txBody>
              <a:bodyPr wrap="square" rtlCol="0">
                <a:spAutoFit/>
              </a:bodyPr>
              <a:lstStyle/>
              <a:p>
                <a:pPr>
                  <a:lnSpc>
                    <a:spcPct val="150000"/>
                  </a:lnSpc>
                </a:pPr>
                <a:r>
                  <a:rPr lang="en-GB" sz="900" b="1" dirty="0"/>
                  <a:t>1.3 Research on coastal and off-shore sediments stocks</a:t>
                </a:r>
              </a:p>
            </p:txBody>
          </p:sp>
          <p:sp>
            <p:nvSpPr>
              <p:cNvPr id="63" name="CasellaDiTesto 62"/>
              <p:cNvSpPr txBox="1"/>
              <p:nvPr/>
            </p:nvSpPr>
            <p:spPr>
              <a:xfrm>
                <a:off x="1728789" y="2440448"/>
                <a:ext cx="2968177" cy="300082"/>
              </a:xfrm>
              <a:prstGeom prst="rect">
                <a:avLst/>
              </a:prstGeom>
              <a:solidFill>
                <a:schemeClr val="bg1"/>
              </a:solidFill>
            </p:spPr>
            <p:txBody>
              <a:bodyPr wrap="square" rtlCol="0">
                <a:spAutoFit/>
              </a:bodyPr>
              <a:lstStyle/>
              <a:p>
                <a:pPr>
                  <a:lnSpc>
                    <a:spcPct val="150000"/>
                  </a:lnSpc>
                </a:pPr>
                <a:r>
                  <a:rPr lang="en-GB" sz="900" b="1" dirty="0"/>
                  <a:t>1.4 Build a Med Interoperable SDI for coastal data</a:t>
                </a:r>
              </a:p>
            </p:txBody>
          </p:sp>
          <p:sp>
            <p:nvSpPr>
              <p:cNvPr id="64" name="CasellaDiTesto 63"/>
              <p:cNvSpPr txBox="1"/>
              <p:nvPr/>
            </p:nvSpPr>
            <p:spPr>
              <a:xfrm>
                <a:off x="1733369" y="2954029"/>
                <a:ext cx="2957660" cy="300082"/>
              </a:xfrm>
              <a:prstGeom prst="rect">
                <a:avLst/>
              </a:prstGeom>
              <a:solidFill>
                <a:schemeClr val="bg1"/>
              </a:solidFill>
            </p:spPr>
            <p:txBody>
              <a:bodyPr wrap="square" rtlCol="0">
                <a:spAutoFit/>
              </a:bodyPr>
              <a:lstStyle/>
              <a:p>
                <a:pPr>
                  <a:lnSpc>
                    <a:spcPct val="150000"/>
                  </a:lnSpc>
                </a:pPr>
                <a:r>
                  <a:rPr lang="en-GB" sz="900" b="1" dirty="0"/>
                  <a:t>2.1 Governance and sustainable use of the coastal spaces</a:t>
                </a:r>
              </a:p>
            </p:txBody>
          </p:sp>
          <p:sp>
            <p:nvSpPr>
              <p:cNvPr id="65" name="CasellaDiTesto 64"/>
              <p:cNvSpPr txBox="1"/>
              <p:nvPr/>
            </p:nvSpPr>
            <p:spPr>
              <a:xfrm>
                <a:off x="1733369" y="3246253"/>
                <a:ext cx="2957660" cy="300082"/>
              </a:xfrm>
              <a:prstGeom prst="rect">
                <a:avLst/>
              </a:prstGeom>
              <a:solidFill>
                <a:schemeClr val="bg1"/>
              </a:solidFill>
            </p:spPr>
            <p:txBody>
              <a:bodyPr wrap="square" rtlCol="0">
                <a:spAutoFit/>
              </a:bodyPr>
              <a:lstStyle/>
              <a:p>
                <a:pPr>
                  <a:lnSpc>
                    <a:spcPct val="150000"/>
                  </a:lnSpc>
                </a:pPr>
                <a:r>
                  <a:rPr lang="en-GB" sz="900" b="1" dirty="0"/>
                  <a:t>2.2 Promote the sustainable use of sediments stocks </a:t>
                </a:r>
              </a:p>
            </p:txBody>
          </p:sp>
          <p:sp>
            <p:nvSpPr>
              <p:cNvPr id="66" name="CasellaDiTesto 65"/>
              <p:cNvSpPr txBox="1"/>
              <p:nvPr/>
            </p:nvSpPr>
            <p:spPr>
              <a:xfrm>
                <a:off x="1729780" y="3796114"/>
                <a:ext cx="2967186" cy="300082"/>
              </a:xfrm>
              <a:prstGeom prst="rect">
                <a:avLst/>
              </a:prstGeom>
              <a:solidFill>
                <a:schemeClr val="bg1"/>
              </a:solidFill>
            </p:spPr>
            <p:txBody>
              <a:bodyPr wrap="square" rtlCol="0">
                <a:spAutoFit/>
              </a:bodyPr>
              <a:lstStyle/>
              <a:p>
                <a:pPr>
                  <a:lnSpc>
                    <a:spcPct val="150000"/>
                  </a:lnSpc>
                </a:pPr>
                <a:r>
                  <a:rPr lang="en-GB" sz="900" b="1" dirty="0"/>
                  <a:t>3.1 Foster project clustering initiatives</a:t>
                </a:r>
              </a:p>
            </p:txBody>
          </p:sp>
          <p:sp>
            <p:nvSpPr>
              <p:cNvPr id="67" name="CasellaDiTesto 66"/>
              <p:cNvSpPr txBox="1"/>
              <p:nvPr/>
            </p:nvSpPr>
            <p:spPr>
              <a:xfrm>
                <a:off x="1729781" y="4084201"/>
                <a:ext cx="2967186" cy="300082"/>
              </a:xfrm>
              <a:prstGeom prst="rect">
                <a:avLst/>
              </a:prstGeom>
              <a:solidFill>
                <a:schemeClr val="bg1"/>
              </a:solidFill>
            </p:spPr>
            <p:txBody>
              <a:bodyPr wrap="square" rtlCol="0">
                <a:spAutoFit/>
              </a:bodyPr>
              <a:lstStyle/>
              <a:p>
                <a:pPr>
                  <a:lnSpc>
                    <a:spcPct val="150000"/>
                  </a:lnSpc>
                </a:pPr>
                <a:r>
                  <a:rPr lang="en-GB" sz="900" b="1" dirty="0"/>
                  <a:t>3.2 Foster innovation in coastal protection and adaptation</a:t>
                </a:r>
              </a:p>
            </p:txBody>
          </p:sp>
          <p:sp>
            <p:nvSpPr>
              <p:cNvPr id="68" name="CasellaDiTesto 67"/>
              <p:cNvSpPr txBox="1"/>
              <p:nvPr/>
            </p:nvSpPr>
            <p:spPr>
              <a:xfrm>
                <a:off x="1739306" y="4346175"/>
                <a:ext cx="2948136" cy="300082"/>
              </a:xfrm>
              <a:prstGeom prst="rect">
                <a:avLst/>
              </a:prstGeom>
              <a:solidFill>
                <a:schemeClr val="bg1"/>
              </a:solidFill>
            </p:spPr>
            <p:txBody>
              <a:bodyPr wrap="square" rtlCol="0">
                <a:spAutoFit/>
              </a:bodyPr>
              <a:lstStyle/>
              <a:p>
                <a:pPr>
                  <a:lnSpc>
                    <a:spcPct val="150000"/>
                  </a:lnSpc>
                </a:pPr>
                <a:r>
                  <a:rPr lang="en-GB" sz="900" b="1" dirty="0"/>
                  <a:t>3.3 Interaction with EU Research Program (H2020)</a:t>
                </a:r>
              </a:p>
            </p:txBody>
          </p:sp>
          <p:sp>
            <p:nvSpPr>
              <p:cNvPr id="69" name="Rettangolo 68"/>
              <p:cNvSpPr/>
              <p:nvPr/>
            </p:nvSpPr>
            <p:spPr>
              <a:xfrm>
                <a:off x="188058" y="4653136"/>
                <a:ext cx="4527958" cy="1881082"/>
              </a:xfrm>
              <a:prstGeom prst="rect">
                <a:avLst/>
              </a:prstGeom>
              <a:noFill/>
              <a:ln>
                <a:solidFill>
                  <a:schemeClr val="accent6">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70" name="CasellaDiTesto 69"/>
              <p:cNvSpPr txBox="1"/>
              <p:nvPr/>
            </p:nvSpPr>
            <p:spPr>
              <a:xfrm>
                <a:off x="1710730" y="4869268"/>
                <a:ext cx="2976711" cy="278602"/>
              </a:xfrm>
              <a:prstGeom prst="rect">
                <a:avLst/>
              </a:prstGeom>
              <a:solidFill>
                <a:schemeClr val="bg1"/>
              </a:solidFill>
            </p:spPr>
            <p:txBody>
              <a:bodyPr wrap="square" rtlCol="0">
                <a:spAutoFit/>
              </a:bodyPr>
              <a:lstStyle/>
              <a:p>
                <a:pPr>
                  <a:lnSpc>
                    <a:spcPct val="150000"/>
                  </a:lnSpc>
                </a:pPr>
                <a:r>
                  <a:rPr lang="en-GB" sz="900" b="1" dirty="0"/>
                  <a:t>4.1 Supporting the design of structural coastal works </a:t>
                </a:r>
              </a:p>
            </p:txBody>
          </p:sp>
          <p:sp>
            <p:nvSpPr>
              <p:cNvPr id="71" name="CasellaDiTesto 70"/>
              <p:cNvSpPr txBox="1"/>
              <p:nvPr/>
            </p:nvSpPr>
            <p:spPr>
              <a:xfrm>
                <a:off x="1710730" y="5136024"/>
                <a:ext cx="2976711" cy="369332"/>
              </a:xfrm>
              <a:prstGeom prst="rect">
                <a:avLst/>
              </a:prstGeom>
              <a:solidFill>
                <a:schemeClr val="bg1"/>
              </a:solidFill>
            </p:spPr>
            <p:txBody>
              <a:bodyPr wrap="square" rtlCol="0">
                <a:spAutoFit/>
              </a:bodyPr>
              <a:lstStyle/>
              <a:p>
                <a:r>
                  <a:rPr lang="en-GB" sz="900" b="1" dirty="0"/>
                  <a:t>4.2 Foster adaptive management solutions and structural works to enhance the resilience of coastal systems</a:t>
                </a:r>
              </a:p>
            </p:txBody>
          </p:sp>
          <p:sp>
            <p:nvSpPr>
              <p:cNvPr id="72" name="CasellaDiTesto 71"/>
              <p:cNvSpPr txBox="1"/>
              <p:nvPr/>
            </p:nvSpPr>
            <p:spPr>
              <a:xfrm>
                <a:off x="1720255" y="5460858"/>
                <a:ext cx="2976711" cy="300082"/>
              </a:xfrm>
              <a:prstGeom prst="rect">
                <a:avLst/>
              </a:prstGeom>
              <a:solidFill>
                <a:schemeClr val="bg1"/>
              </a:solidFill>
            </p:spPr>
            <p:txBody>
              <a:bodyPr wrap="square" rtlCol="0">
                <a:spAutoFit/>
              </a:bodyPr>
              <a:lstStyle/>
              <a:p>
                <a:pPr>
                  <a:lnSpc>
                    <a:spcPct val="150000"/>
                  </a:lnSpc>
                </a:pPr>
                <a:r>
                  <a:rPr lang="en-GB" sz="900" b="1" dirty="0"/>
                  <a:t>4.3 Individuation, access, efficient use of funding sources  </a:t>
                </a:r>
              </a:p>
            </p:txBody>
          </p:sp>
          <p:sp>
            <p:nvSpPr>
              <p:cNvPr id="92" name="CasellaDiTesto 91"/>
              <p:cNvSpPr txBox="1"/>
              <p:nvPr/>
            </p:nvSpPr>
            <p:spPr>
              <a:xfrm>
                <a:off x="1731862" y="2748852"/>
                <a:ext cx="2966340" cy="215444"/>
              </a:xfrm>
              <a:prstGeom prst="rect">
                <a:avLst/>
              </a:prstGeom>
              <a:solidFill>
                <a:srgbClr val="C1C9FB"/>
              </a:solidFill>
              <a:effectLst>
                <a:outerShdw blurRad="50800" dist="38100" dir="2700000" algn="tl" rotWithShape="0">
                  <a:prstClr val="black">
                    <a:alpha val="40000"/>
                  </a:prstClr>
                </a:outerShdw>
              </a:effectLst>
            </p:spPr>
            <p:txBody>
              <a:bodyPr wrap="square" rtlCol="0">
                <a:spAutoFit/>
              </a:bodyPr>
              <a:lstStyle/>
              <a:p>
                <a:r>
                  <a:rPr lang="en-GB" sz="800" b="1" dirty="0"/>
                  <a:t>Joint Actions</a:t>
                </a:r>
              </a:p>
            </p:txBody>
          </p:sp>
          <p:sp>
            <p:nvSpPr>
              <p:cNvPr id="90" name="CasellaDiTesto 89"/>
              <p:cNvSpPr txBox="1"/>
              <p:nvPr/>
            </p:nvSpPr>
            <p:spPr>
              <a:xfrm>
                <a:off x="1734956" y="1354992"/>
                <a:ext cx="2969184" cy="215444"/>
              </a:xfrm>
              <a:prstGeom prst="rect">
                <a:avLst/>
              </a:prstGeom>
              <a:solidFill>
                <a:srgbClr val="9FF7B6"/>
              </a:solidFill>
              <a:effectLst>
                <a:outerShdw blurRad="50800" dist="38100" dir="2700000" algn="tl" rotWithShape="0">
                  <a:prstClr val="black">
                    <a:alpha val="40000"/>
                  </a:prstClr>
                </a:outerShdw>
              </a:effectLst>
            </p:spPr>
            <p:txBody>
              <a:bodyPr wrap="square" rtlCol="0">
                <a:spAutoFit/>
              </a:bodyPr>
              <a:lstStyle/>
              <a:p>
                <a:r>
                  <a:rPr lang="en-GB" sz="800" b="1" dirty="0"/>
                  <a:t>Joint Actions </a:t>
                </a:r>
              </a:p>
            </p:txBody>
          </p:sp>
          <p:sp>
            <p:nvSpPr>
              <p:cNvPr id="94" name="CasellaDiTesto 93"/>
              <p:cNvSpPr txBox="1"/>
              <p:nvPr/>
            </p:nvSpPr>
            <p:spPr>
              <a:xfrm>
                <a:off x="1733246" y="4666828"/>
                <a:ext cx="2969184" cy="215444"/>
              </a:xfrm>
              <a:prstGeom prst="rect">
                <a:avLst/>
              </a:prstGeom>
              <a:solidFill>
                <a:schemeClr val="accent6">
                  <a:lumMod val="60000"/>
                  <a:lumOff val="40000"/>
                </a:schemeClr>
              </a:solidFill>
              <a:effectLst>
                <a:outerShdw blurRad="50800" dist="38100" dir="2700000" algn="tl" rotWithShape="0">
                  <a:prstClr val="black">
                    <a:alpha val="40000"/>
                  </a:prstClr>
                </a:outerShdw>
              </a:effectLst>
            </p:spPr>
            <p:txBody>
              <a:bodyPr wrap="square" rtlCol="0">
                <a:spAutoFit/>
              </a:bodyPr>
              <a:lstStyle/>
              <a:p>
                <a:r>
                  <a:rPr lang="en-GB" sz="800" b="1" dirty="0"/>
                  <a:t>Joint Actions</a:t>
                </a:r>
              </a:p>
            </p:txBody>
          </p:sp>
          <p:sp>
            <p:nvSpPr>
              <p:cNvPr id="91" name="Freccia a destra 90"/>
              <p:cNvSpPr/>
              <p:nvPr/>
            </p:nvSpPr>
            <p:spPr>
              <a:xfrm rot="5400000">
                <a:off x="3939369" y="980797"/>
                <a:ext cx="712170" cy="487710"/>
              </a:xfrm>
              <a:prstGeom prst="rightArrow">
                <a:avLst/>
              </a:prstGeom>
              <a:solidFill>
                <a:schemeClr val="tx2">
                  <a:lumMod val="60000"/>
                  <a:lumOff val="40000"/>
                  <a:alpha val="4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rgbClr val="00B050"/>
                  </a:solidFill>
                </a:endParaRPr>
              </a:p>
            </p:txBody>
          </p:sp>
          <p:sp>
            <p:nvSpPr>
              <p:cNvPr id="93" name="CasellaDiTesto 92"/>
              <p:cNvSpPr txBox="1"/>
              <p:nvPr/>
            </p:nvSpPr>
            <p:spPr>
              <a:xfrm>
                <a:off x="1737358" y="3559565"/>
                <a:ext cx="2960844" cy="215444"/>
              </a:xfrm>
              <a:prstGeom prst="rect">
                <a:avLst/>
              </a:prstGeom>
              <a:solidFill>
                <a:srgbClr val="FDCFD6"/>
              </a:solidFill>
              <a:effectLst>
                <a:outerShdw blurRad="50800" dist="38100" dir="2700000" algn="tl" rotWithShape="0">
                  <a:prstClr val="black">
                    <a:alpha val="40000"/>
                  </a:prstClr>
                </a:outerShdw>
              </a:effectLst>
            </p:spPr>
            <p:txBody>
              <a:bodyPr wrap="square" rtlCol="0">
                <a:spAutoFit/>
              </a:bodyPr>
              <a:lstStyle/>
              <a:p>
                <a:r>
                  <a:rPr lang="en-GB" sz="800" b="1" dirty="0"/>
                  <a:t>Joint Actions</a:t>
                </a:r>
              </a:p>
            </p:txBody>
          </p:sp>
        </p:grpSp>
      </p:grpSp>
      <p:sp>
        <p:nvSpPr>
          <p:cNvPr id="9" name="CasellaDiTesto 8"/>
          <p:cNvSpPr txBox="1"/>
          <p:nvPr/>
        </p:nvSpPr>
        <p:spPr>
          <a:xfrm rot="19233433">
            <a:off x="1725466" y="2874190"/>
            <a:ext cx="3361754" cy="769441"/>
          </a:xfrm>
          <a:prstGeom prst="rect">
            <a:avLst/>
          </a:prstGeom>
          <a:noFill/>
        </p:spPr>
        <p:txBody>
          <a:bodyPr wrap="none" rtlCol="0">
            <a:spAutoFit/>
          </a:bodyPr>
          <a:lstStyle/>
          <a:p>
            <a:r>
              <a:rPr lang="en-US" sz="4400" b="1" dirty="0">
                <a:ln w="22225">
                  <a:solidFill>
                    <a:schemeClr val="tx2"/>
                  </a:solidFill>
                  <a:prstDash val="solid"/>
                </a:ln>
                <a:solidFill>
                  <a:srgbClr val="FFFF00"/>
                </a:solidFill>
                <a:effectLst>
                  <a:outerShdw blurRad="38100" dist="38100" dir="2700000" algn="tl">
                    <a:srgbClr val="000000">
                      <a:alpha val="43137"/>
                    </a:srgbClr>
                  </a:outerShdw>
                </a:effectLst>
              </a:rPr>
              <a:t>Transnational</a:t>
            </a:r>
          </a:p>
        </p:txBody>
      </p:sp>
      <p:sp>
        <p:nvSpPr>
          <p:cNvPr id="73" name="CasellaDiTesto 72"/>
          <p:cNvSpPr txBox="1"/>
          <p:nvPr/>
        </p:nvSpPr>
        <p:spPr>
          <a:xfrm rot="19233433">
            <a:off x="2468220" y="5134382"/>
            <a:ext cx="1375569" cy="769441"/>
          </a:xfrm>
          <a:prstGeom prst="rect">
            <a:avLst/>
          </a:prstGeom>
          <a:noFill/>
        </p:spPr>
        <p:txBody>
          <a:bodyPr wrap="none" rtlCol="0">
            <a:spAutoFit/>
          </a:bodyPr>
          <a:lstStyle/>
          <a:p>
            <a:r>
              <a:rPr lang="en-US" sz="4400" b="1" dirty="0">
                <a:ln w="22225">
                  <a:solidFill>
                    <a:schemeClr val="tx2"/>
                  </a:solidFill>
                  <a:prstDash val="solid"/>
                </a:ln>
                <a:solidFill>
                  <a:srgbClr val="FFFF00"/>
                </a:solidFill>
                <a:effectLst>
                  <a:outerShdw blurRad="38100" dist="38100" dir="2700000" algn="tl">
                    <a:srgbClr val="000000">
                      <a:alpha val="43137"/>
                    </a:srgbClr>
                  </a:outerShdw>
                </a:effectLst>
              </a:rPr>
              <a:t>Local</a:t>
            </a:r>
          </a:p>
        </p:txBody>
      </p:sp>
    </p:spTree>
    <p:extLst>
      <p:ext uri="{BB962C8B-B14F-4D97-AF65-F5344CB8AC3E}">
        <p14:creationId xmlns:p14="http://schemas.microsoft.com/office/powerpoint/2010/main" val="23294646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73"/>
                                        </p:tgtEl>
                                        <p:attrNameLst>
                                          <p:attrName>style.visibility</p:attrName>
                                        </p:attrNameLst>
                                      </p:cBhvr>
                                      <p:to>
                                        <p:strVal val="visible"/>
                                      </p:to>
                                    </p:set>
                                    <p:animEffect transition="in" filter="fade">
                                      <p:cBhvr>
                                        <p:cTn id="10" dur="500"/>
                                        <p:tgtEl>
                                          <p:spTgt spid="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73" grpId="0"/>
    </p:bldLst>
  </p:timing>
</p:sld>
</file>

<file path=ppt/theme/theme1.xml><?xml version="1.0" encoding="utf-8"?>
<a:theme xmlns:a="http://schemas.openxmlformats.org/drawingml/2006/main" name="Tema di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o" ma:contentTypeID="0x0101008A382690C7FDC04AAD84ABF91D46AC88" ma:contentTypeVersion="0" ma:contentTypeDescription="Creare un nuovo documento." ma:contentTypeScope="" ma:versionID="7f0c9387fdc10d339ac4706ef282259b">
  <xsd:schema xmlns:xsd="http://www.w3.org/2001/XMLSchema" xmlns:xs="http://www.w3.org/2001/XMLSchema" xmlns:p="http://schemas.microsoft.com/office/2006/metadata/properties" targetNamespace="http://schemas.microsoft.com/office/2006/metadata/properties" ma:root="true" ma:fieldsID="de2c2bff39701977361371fca1d1563b">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ipo di contenuto"/>
        <xsd:element ref="dc:title" minOccurs="0" maxOccurs="1" ma:index="4" ma:displayName="Titolo"/>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966E9466-CBD6-4477-A4D9-FD2A766A4C0A}">
  <ds:schemaRefs>
    <ds:schemaRef ds:uri="http://schemas.microsoft.com/sharepoint/v3/contenttype/forms"/>
  </ds:schemaRefs>
</ds:datastoreItem>
</file>

<file path=customXml/itemProps2.xml><?xml version="1.0" encoding="utf-8"?>
<ds:datastoreItem xmlns:ds="http://schemas.openxmlformats.org/officeDocument/2006/customXml" ds:itemID="{6E556027-04CF-41D0-A099-283677BB312C}">
  <ds:schemaRefs>
    <ds:schemaRef ds:uri="http://purl.org/dc/elements/1.1/"/>
    <ds:schemaRef ds:uri="http://schemas.microsoft.com/office/2006/metadata/properties"/>
    <ds:schemaRef ds:uri="http://schemas.microsoft.com/office/2006/documentManagement/types"/>
    <ds:schemaRef ds:uri="http://purl.org/dc/terms/"/>
    <ds:schemaRef ds:uri="http://schemas.openxmlformats.org/package/2006/metadata/core-properties"/>
    <ds:schemaRef ds:uri="http://purl.org/dc/dcmitype/"/>
    <ds:schemaRef ds:uri="http://schemas.microsoft.com/office/infopath/2007/PartnerControls"/>
    <ds:schemaRef ds:uri="http://www.w3.org/XML/1998/namespace"/>
  </ds:schemaRefs>
</ds:datastoreItem>
</file>

<file path=customXml/itemProps3.xml><?xml version="1.0" encoding="utf-8"?>
<ds:datastoreItem xmlns:ds="http://schemas.openxmlformats.org/officeDocument/2006/customXml" ds:itemID="{7CAF39D6-D81B-4A06-A3D3-90357B8993F7}">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internal/obd"/>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otalTime>18162</TotalTime>
  <Words>2668</Words>
  <Application>Microsoft Office PowerPoint</Application>
  <PresentationFormat>Presentazione su schermo (4:3)</PresentationFormat>
  <Paragraphs>349</Paragraphs>
  <Slides>20</Slides>
  <Notes>0</Notes>
  <HiddenSlides>0</HiddenSlides>
  <MMClips>0</MMClips>
  <ScaleCrop>false</ScaleCrop>
  <HeadingPairs>
    <vt:vector size="8" baseType="variant">
      <vt:variant>
        <vt:lpstr>Caratteri utilizzati</vt:lpstr>
      </vt:variant>
      <vt:variant>
        <vt:i4>4</vt:i4>
      </vt:variant>
      <vt:variant>
        <vt:lpstr>Tema</vt:lpstr>
      </vt:variant>
      <vt:variant>
        <vt:i4>1</vt:i4>
      </vt:variant>
      <vt:variant>
        <vt:lpstr>Server OLE incorporati</vt:lpstr>
      </vt:variant>
      <vt:variant>
        <vt:i4>2</vt:i4>
      </vt:variant>
      <vt:variant>
        <vt:lpstr>Titoli diapositive</vt:lpstr>
      </vt:variant>
      <vt:variant>
        <vt:i4>20</vt:i4>
      </vt:variant>
    </vt:vector>
  </HeadingPairs>
  <TitlesOfParts>
    <vt:vector size="27" baseType="lpstr">
      <vt:lpstr>Arial</vt:lpstr>
      <vt:lpstr>Calibri</vt:lpstr>
      <vt:lpstr>Times New Roman</vt:lpstr>
      <vt:lpstr>Wingdings</vt:lpstr>
      <vt:lpstr>Tema di Office</vt:lpstr>
      <vt:lpstr>Document</vt:lpstr>
      <vt:lpstr>Acrobat Document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vector>
  </TitlesOfParts>
  <Company>Regione Emilia-Romagna</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Presentazione standard di PowerPoint</dc:title>
  <dc:creator>Montanari_R</dc:creator>
  <cp:lastModifiedBy>Roberto</cp:lastModifiedBy>
  <cp:revision>232</cp:revision>
  <cp:lastPrinted>2017-03-13T11:06:18Z</cp:lastPrinted>
  <dcterms:created xsi:type="dcterms:W3CDTF">2016-04-03T19:21:42Z</dcterms:created>
  <dcterms:modified xsi:type="dcterms:W3CDTF">2017-03-14T23:40:57Z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0x0101008A382690C7FDC04AAD84ABF91D46AC88</vt:lpwstr>
  </property>
</Properties>
</file>