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34F47-C32C-454B-AE6D-7C4093B8D58F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FDD56-66BB-F14E-9395-CAF50ECD3D1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75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26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24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77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43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14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88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07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20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5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23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45EC9-6425-7345-A5D4-787FE170BAEA}" type="datetimeFigureOut">
              <a:rPr lang="fr-FR" smtClean="0"/>
              <a:t>15/03/17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AEFE4-C1D5-F540-BC5B-DF112045AB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39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803" y="563011"/>
            <a:ext cx="6409451" cy="29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43500"/>
            <a:ext cx="5765800" cy="17145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t="35313" b="36234"/>
          <a:stretch/>
        </p:blipFill>
        <p:spPr>
          <a:xfrm>
            <a:off x="5599733" y="5496754"/>
            <a:ext cx="1955195" cy="556315"/>
          </a:xfrm>
          <a:prstGeom prst="rect">
            <a:avLst/>
          </a:prstGeom>
        </p:spPr>
      </p:pic>
      <p:pic>
        <p:nvPicPr>
          <p:cNvPr id="12" name="Picture 8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067" y="5328173"/>
            <a:ext cx="1109063" cy="60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/>
          <a:srcRect r="25219"/>
          <a:stretch/>
        </p:blipFill>
        <p:spPr>
          <a:xfrm>
            <a:off x="5869015" y="6053069"/>
            <a:ext cx="3371826" cy="75681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39362" y="3867015"/>
            <a:ext cx="7845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00FF"/>
                </a:solidFill>
              </a:rPr>
              <a:t>Joël GUIOT (CNRS), Wolfgang Cramer (CNRS), Julien le Tellier (Plan Bleu)</a:t>
            </a:r>
            <a:endParaRPr lang="fr-FR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3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338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GB" sz="3600" dirty="0" smtClean="0"/>
              <a:t>Climate change and impacts in the Mediterranean Region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FF"/>
                </a:solidFill>
              </a:rPr>
              <a:t>The Mediterranean region is an hotspot for climate change and biodiversity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FF"/>
                </a:solidFill>
              </a:rPr>
              <a:t>Damages have already occurred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FF"/>
                </a:solidFill>
              </a:rPr>
              <a:t>Risks for people are becoming more and more evident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FF"/>
                </a:solidFill>
              </a:rPr>
              <a:t>A coherent </a:t>
            </a:r>
            <a:r>
              <a:rPr lang="en-GB" sz="2400" dirty="0" smtClean="0">
                <a:solidFill>
                  <a:srgbClr val="0000FF"/>
                </a:solidFill>
              </a:rPr>
              <a:t>scientific synthesis </a:t>
            </a:r>
            <a:r>
              <a:rPr lang="en-GB" sz="2400" dirty="0" smtClean="0">
                <a:solidFill>
                  <a:srgbClr val="0000FF"/>
                </a:solidFill>
              </a:rPr>
              <a:t>is lacking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/>
              <a:t>The MedECC ambition is to offer </a:t>
            </a:r>
            <a:endParaRPr lang="en-GB" sz="2800" b="1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/>
              <a:t>a </a:t>
            </a:r>
            <a:r>
              <a:rPr lang="en-GB" sz="2400" b="1" dirty="0" smtClean="0"/>
              <a:t>scientifically robust assessment and synthesis of environmental change and its impacts in the Mediterranean Basin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FR" sz="2400" b="1" dirty="0"/>
              <a:t>a</a:t>
            </a:r>
            <a:r>
              <a:rPr lang="fr-FR" sz="2400" b="1" dirty="0" smtClean="0"/>
              <a:t> </a:t>
            </a:r>
            <a:r>
              <a:rPr lang="fr-FR" sz="2400" b="1" dirty="0" smtClean="0"/>
              <a:t>relevant </a:t>
            </a:r>
            <a:r>
              <a:rPr lang="fr-FR" sz="2400" b="1" dirty="0" err="1"/>
              <a:t>regional</a:t>
            </a:r>
            <a:r>
              <a:rPr lang="fr-FR" sz="2400" b="1" dirty="0"/>
              <a:t> science-</a:t>
            </a:r>
            <a:r>
              <a:rPr lang="fr-FR" sz="2400" b="1" dirty="0" err="1"/>
              <a:t>policy</a:t>
            </a:r>
            <a:r>
              <a:rPr lang="fr-FR" sz="2400" b="1" dirty="0"/>
              <a:t> interface on </a:t>
            </a:r>
            <a:r>
              <a:rPr lang="fr-FR" sz="2400" b="1" dirty="0" err="1"/>
              <a:t>climate</a:t>
            </a:r>
            <a:r>
              <a:rPr lang="fr-FR" sz="2400" b="1" dirty="0"/>
              <a:t> and </a:t>
            </a:r>
            <a:r>
              <a:rPr lang="fr-FR" sz="2400" b="1" dirty="0" err="1"/>
              <a:t>environmental</a:t>
            </a:r>
            <a:r>
              <a:rPr lang="fr-FR" sz="2400" b="1" dirty="0"/>
              <a:t> change in the </a:t>
            </a:r>
            <a:r>
              <a:rPr lang="fr-FR" sz="2400" b="1" dirty="0" err="1"/>
              <a:t>Mediterranean</a:t>
            </a:r>
            <a:r>
              <a:rPr lang="fr-FR" sz="2400" b="1" dirty="0"/>
              <a:t>.</a:t>
            </a:r>
            <a:endParaRPr lang="en-GB" sz="2400" b="1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1982913" y="6475725"/>
            <a:ext cx="514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0000FF"/>
                </a:solidFill>
              </a:rPr>
              <a:t>UfM</a:t>
            </a:r>
            <a:r>
              <a:rPr lang="fr-FR" sz="1600" b="1" dirty="0" smtClean="0">
                <a:solidFill>
                  <a:srgbClr val="0000FF"/>
                </a:solidFill>
              </a:rPr>
              <a:t> WG on </a:t>
            </a:r>
            <a:r>
              <a:rPr lang="fr-FR" sz="1600" b="1" dirty="0" err="1" smtClean="0">
                <a:solidFill>
                  <a:srgbClr val="0000FF"/>
                </a:solidFill>
              </a:rPr>
              <a:t>Environment</a:t>
            </a:r>
            <a:r>
              <a:rPr lang="fr-FR" sz="1600" b="1" dirty="0" smtClean="0">
                <a:solidFill>
                  <a:srgbClr val="0000FF"/>
                </a:solidFill>
              </a:rPr>
              <a:t> and </a:t>
            </a:r>
            <a:r>
              <a:rPr lang="fr-FR" sz="1600" b="1" dirty="0" err="1" smtClean="0">
                <a:solidFill>
                  <a:srgbClr val="0000FF"/>
                </a:solidFill>
              </a:rPr>
              <a:t>Climate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mr-IN" sz="1600" b="1" dirty="0" smtClean="0">
                <a:solidFill>
                  <a:srgbClr val="0000FF"/>
                </a:solidFill>
              </a:rPr>
              <a:t>–</a:t>
            </a:r>
            <a:r>
              <a:rPr lang="fr-FR" sz="1600" b="1" dirty="0" smtClean="0">
                <a:solidFill>
                  <a:srgbClr val="0000FF"/>
                </a:solidFill>
              </a:rPr>
              <a:t> 14-15 March 2017</a:t>
            </a:r>
            <a:endParaRPr lang="fr-FR" sz="1600" b="1" dirty="0">
              <a:solidFill>
                <a:srgbClr val="0000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059" y="5985407"/>
            <a:ext cx="1896941" cy="87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25219"/>
          <a:stretch/>
        </p:blipFill>
        <p:spPr>
          <a:xfrm>
            <a:off x="0" y="6364768"/>
            <a:ext cx="2139816" cy="48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4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sz="3600" dirty="0" err="1" smtClean="0"/>
              <a:t>MedECC</a:t>
            </a:r>
            <a:r>
              <a:rPr lang="en-GB" sz="3600" dirty="0" smtClean="0"/>
              <a:t> is within a long term </a:t>
            </a:r>
            <a:r>
              <a:rPr lang="en-GB" sz="3600" dirty="0" smtClean="0"/>
              <a:t>process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1975: Mediterranean </a:t>
            </a:r>
            <a:r>
              <a:rPr lang="en-GB" sz="2400" dirty="0"/>
              <a:t>Action Plan </a:t>
            </a:r>
            <a:r>
              <a:rPr lang="en-GB" sz="2400" dirty="0" smtClean="0"/>
              <a:t>(UNEP/MAP, now 21 riparian countries + EU)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1976 (1995): Convention </a:t>
            </a:r>
            <a:r>
              <a:rPr lang="en-GB" sz="2400" dirty="0"/>
              <a:t>for the Protection of the </a:t>
            </a:r>
            <a:r>
              <a:rPr lang="en-GB" sz="2400" dirty="0" smtClean="0"/>
              <a:t>Marine Environment and the Coastal Region of the Mediterranean (</a:t>
            </a:r>
            <a:r>
              <a:rPr lang="en-GB" sz="2400" dirty="0"/>
              <a:t>Barcelona </a:t>
            </a:r>
            <a:r>
              <a:rPr lang="en-GB" sz="2400" dirty="0" smtClean="0"/>
              <a:t>Convention)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Mediterranean Strategy for SD 2016-2025, Regional Climate Change Adaptation Framework</a:t>
            </a:r>
            <a:r>
              <a:rPr lang="mr-IN" sz="2400" dirty="0" smtClean="0"/>
              <a:t>…</a:t>
            </a:r>
            <a:r>
              <a:rPr lang="fr-FR" sz="2400" dirty="0" smtClean="0"/>
              <a:t> </a:t>
            </a:r>
            <a:r>
              <a:rPr lang="fr-FR" sz="2400" dirty="0" err="1" smtClean="0"/>
              <a:t>UfM</a:t>
            </a:r>
            <a:r>
              <a:rPr lang="fr-FR" sz="2400" dirty="0" smtClean="0"/>
              <a:t> CCEG</a:t>
            </a:r>
            <a:r>
              <a:rPr lang="mr-IN" sz="2400" dirty="0" smtClean="0"/>
              <a:t>…</a:t>
            </a:r>
            <a:endParaRPr lang="en-GB" sz="24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Numerous scientific research projects about the Mediterranean environment: CIRCE, </a:t>
            </a:r>
            <a:r>
              <a:rPr lang="en-GB" sz="2400" dirty="0" err="1" smtClean="0"/>
              <a:t>MedCLIVAR</a:t>
            </a:r>
            <a:r>
              <a:rPr lang="en-GB" sz="2400" dirty="0" smtClean="0"/>
              <a:t>, MISTRALS, etc.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0000FF"/>
                </a:solidFill>
              </a:rPr>
              <a:t>July 2015: Paris conference “Our Common Future under Climate Change” – symposium on Mediterranean environmental change, decision to create </a:t>
            </a:r>
            <a:r>
              <a:rPr lang="en-GB" sz="2400" dirty="0" err="1" smtClean="0">
                <a:solidFill>
                  <a:srgbClr val="0000FF"/>
                </a:solidFill>
              </a:rPr>
              <a:t>MedECC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82913" y="6475725"/>
            <a:ext cx="514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0000FF"/>
                </a:solidFill>
              </a:rPr>
              <a:t>UfM</a:t>
            </a:r>
            <a:r>
              <a:rPr lang="fr-FR" sz="1600" b="1" dirty="0" smtClean="0">
                <a:solidFill>
                  <a:srgbClr val="0000FF"/>
                </a:solidFill>
              </a:rPr>
              <a:t> WG on </a:t>
            </a:r>
            <a:r>
              <a:rPr lang="fr-FR" sz="1600" b="1" dirty="0" err="1" smtClean="0">
                <a:solidFill>
                  <a:srgbClr val="0000FF"/>
                </a:solidFill>
              </a:rPr>
              <a:t>Environment</a:t>
            </a:r>
            <a:r>
              <a:rPr lang="fr-FR" sz="1600" b="1" dirty="0" smtClean="0">
                <a:solidFill>
                  <a:srgbClr val="0000FF"/>
                </a:solidFill>
              </a:rPr>
              <a:t> and </a:t>
            </a:r>
            <a:r>
              <a:rPr lang="fr-FR" sz="1600" b="1" dirty="0" err="1" smtClean="0">
                <a:solidFill>
                  <a:srgbClr val="0000FF"/>
                </a:solidFill>
              </a:rPr>
              <a:t>Climate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mr-IN" sz="1600" b="1" dirty="0" smtClean="0">
                <a:solidFill>
                  <a:srgbClr val="0000FF"/>
                </a:solidFill>
              </a:rPr>
              <a:t>–</a:t>
            </a:r>
            <a:r>
              <a:rPr lang="fr-FR" sz="1600" b="1" dirty="0" smtClean="0">
                <a:solidFill>
                  <a:srgbClr val="0000FF"/>
                </a:solidFill>
              </a:rPr>
              <a:t> 14-15 March 2017</a:t>
            </a:r>
            <a:endParaRPr lang="fr-FR" sz="1600" b="1" dirty="0">
              <a:solidFill>
                <a:srgbClr val="0000FF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059" y="5985407"/>
            <a:ext cx="1896941" cy="87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r="25219"/>
          <a:stretch/>
        </p:blipFill>
        <p:spPr>
          <a:xfrm>
            <a:off x="0" y="6364768"/>
            <a:ext cx="2139816" cy="48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9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GB" sz="3600" dirty="0" smtClean="0"/>
              <a:t>Towards a relevant Science-Policy Interface for the Mediterranean region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74" y="1772816"/>
            <a:ext cx="8229057" cy="435374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Large amounts of scientific knowledge exists, but no good synthesis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IPCC and IPBES are examples, but none of them provides a Mediterranean synthesis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FF"/>
                </a:solidFill>
              </a:rPr>
              <a:t>The 260+ scientists in MedECC aim to provide such a synthesis, on the condition that good interaction with policymakers can be ensured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Assessment report, scientifically sound, independent, </a:t>
            </a:r>
            <a:r>
              <a:rPr lang="en-GB" sz="2400" dirty="0" smtClean="0"/>
              <a:t>with </a:t>
            </a:r>
            <a:r>
              <a:rPr lang="en-GB" sz="2400" dirty="0" smtClean="0"/>
              <a:t>transparent </a:t>
            </a:r>
            <a:r>
              <a:rPr lang="en-GB" sz="2400" dirty="0" smtClean="0"/>
              <a:t>methodology is our objective</a:t>
            </a:r>
            <a:endParaRPr lang="en-GB" sz="24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Pan-Mediterranean collaboration also allows for capacity building and peaceful cultural exchange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82913" y="6475725"/>
            <a:ext cx="514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0000FF"/>
                </a:solidFill>
              </a:rPr>
              <a:t>UfM</a:t>
            </a:r>
            <a:r>
              <a:rPr lang="fr-FR" sz="1600" b="1" dirty="0" smtClean="0">
                <a:solidFill>
                  <a:srgbClr val="0000FF"/>
                </a:solidFill>
              </a:rPr>
              <a:t> WG on </a:t>
            </a:r>
            <a:r>
              <a:rPr lang="fr-FR" sz="1600" b="1" dirty="0" err="1" smtClean="0">
                <a:solidFill>
                  <a:srgbClr val="0000FF"/>
                </a:solidFill>
              </a:rPr>
              <a:t>Environment</a:t>
            </a:r>
            <a:r>
              <a:rPr lang="fr-FR" sz="1600" b="1" dirty="0" smtClean="0">
                <a:solidFill>
                  <a:srgbClr val="0000FF"/>
                </a:solidFill>
              </a:rPr>
              <a:t> and </a:t>
            </a:r>
            <a:r>
              <a:rPr lang="fr-FR" sz="1600" b="1" dirty="0" err="1" smtClean="0">
                <a:solidFill>
                  <a:srgbClr val="0000FF"/>
                </a:solidFill>
              </a:rPr>
              <a:t>Climate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mr-IN" sz="1600" b="1" dirty="0" smtClean="0">
                <a:solidFill>
                  <a:srgbClr val="0000FF"/>
                </a:solidFill>
              </a:rPr>
              <a:t>–</a:t>
            </a:r>
            <a:r>
              <a:rPr lang="fr-FR" sz="1600" b="1" dirty="0" smtClean="0">
                <a:solidFill>
                  <a:srgbClr val="0000FF"/>
                </a:solidFill>
              </a:rPr>
              <a:t> 14-15 March 2017</a:t>
            </a:r>
            <a:endParaRPr lang="fr-FR" sz="1600" b="1" dirty="0">
              <a:solidFill>
                <a:srgbClr val="0000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059" y="5985407"/>
            <a:ext cx="1896941" cy="87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25219"/>
          <a:stretch/>
        </p:blipFill>
        <p:spPr>
          <a:xfrm>
            <a:off x="0" y="6364768"/>
            <a:ext cx="2139816" cy="48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9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1" y="78100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The </a:t>
            </a:r>
            <a:r>
              <a:rPr lang="en-GB" sz="3600" b="1" dirty="0" err="1" smtClean="0"/>
              <a:t>MedECC</a:t>
            </a:r>
            <a:r>
              <a:rPr lang="en-GB" sz="3600" b="1" dirty="0" smtClean="0"/>
              <a:t> First Assessment Report </a:t>
            </a:r>
            <a:r>
              <a:rPr lang="mr-IN" sz="3600" b="1" dirty="0" smtClean="0"/>
              <a:t>–</a:t>
            </a:r>
            <a:r>
              <a:rPr lang="en-GB" sz="3600" b="1" dirty="0" smtClean="0"/>
              <a:t> outline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31" y="1455333"/>
            <a:ext cx="8229057" cy="435374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Drivers of </a:t>
            </a:r>
            <a:r>
              <a:rPr lang="en-GB" sz="2400" dirty="0" smtClean="0"/>
              <a:t>the impacts </a:t>
            </a:r>
            <a:r>
              <a:rPr lang="en-GB" sz="2400" dirty="0" smtClean="0"/>
              <a:t>(physical and human drivers)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Challenges</a:t>
            </a:r>
          </a:p>
          <a:p>
            <a:pPr marL="400605" lvl="1" indent="0">
              <a:buNone/>
            </a:pPr>
            <a:r>
              <a:rPr lang="en-GB" sz="2000" dirty="0" smtClean="0"/>
              <a:t>a. Water, energy, and food</a:t>
            </a:r>
          </a:p>
          <a:p>
            <a:pPr marL="400605" lvl="1" indent="0">
              <a:buNone/>
            </a:pPr>
            <a:r>
              <a:rPr lang="en-GB" sz="2000" dirty="0" smtClean="0"/>
              <a:t>b. Ecosystems and ecosystem services</a:t>
            </a:r>
          </a:p>
          <a:p>
            <a:pPr marL="400605" lvl="1" indent="0">
              <a:buNone/>
            </a:pPr>
            <a:r>
              <a:rPr lang="en-GB" sz="2000" dirty="0" smtClean="0"/>
              <a:t>c. Development, </a:t>
            </a:r>
            <a:r>
              <a:rPr lang="en-GB" sz="2000" dirty="0" smtClean="0"/>
              <a:t>health </a:t>
            </a:r>
            <a:r>
              <a:rPr lang="en-GB" sz="2000" dirty="0" smtClean="0"/>
              <a:t>and </a:t>
            </a:r>
            <a:r>
              <a:rPr lang="en-GB" sz="2000" dirty="0" smtClean="0"/>
              <a:t>human security</a:t>
            </a:r>
            <a:endParaRPr lang="en-GB" sz="2000" dirty="0" smtClean="0"/>
          </a:p>
          <a:p>
            <a:pPr marL="400605" lvl="1" indent="0">
              <a:buNone/>
            </a:pPr>
            <a:r>
              <a:rPr lang="en-GB" sz="2000" dirty="0" smtClean="0"/>
              <a:t>d. Other sectorial areas</a:t>
            </a:r>
          </a:p>
          <a:p>
            <a:pPr marL="0" indent="0">
              <a:buNone/>
            </a:pPr>
            <a:r>
              <a:rPr lang="en-GB" sz="2400" dirty="0" smtClean="0"/>
              <a:t>4. Managing future risks and building resilience</a:t>
            </a:r>
          </a:p>
          <a:p>
            <a:pPr marL="400605" lvl="1" indent="0">
              <a:buNone/>
            </a:pPr>
            <a:r>
              <a:rPr lang="en-GB" sz="2000" dirty="0" smtClean="0"/>
              <a:t>a. Best practices and policy responses for adaptation, mitigation and sustainable development</a:t>
            </a:r>
          </a:p>
          <a:p>
            <a:pPr marL="400605" lvl="1" indent="0">
              <a:buNone/>
            </a:pPr>
            <a:r>
              <a:rPr lang="en-GB" sz="2000" dirty="0" smtClean="0"/>
              <a:t>b. Knowledge gaps and needs for research and observations</a:t>
            </a:r>
          </a:p>
          <a:p>
            <a:pPr marL="400605" lvl="1" indent="0">
              <a:buNone/>
            </a:pPr>
            <a:r>
              <a:rPr lang="en-GB" sz="2000" dirty="0" smtClean="0"/>
              <a:t>c. Mediterranean cooperation and networking for building resilience</a:t>
            </a:r>
          </a:p>
          <a:p>
            <a:pPr marL="400605" lvl="1" indent="0">
              <a:buNone/>
            </a:pPr>
            <a:r>
              <a:rPr lang="en-GB" sz="2000" dirty="0" smtClean="0"/>
              <a:t>d. Education and capacity building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400" dirty="0" smtClean="0"/>
          </a:p>
        </p:txBody>
      </p:sp>
      <p:sp>
        <p:nvSpPr>
          <p:cNvPr id="8" name="TextBox 1"/>
          <p:cNvSpPr txBox="1"/>
          <p:nvPr/>
        </p:nvSpPr>
        <p:spPr>
          <a:xfrm>
            <a:off x="438486" y="5882374"/>
            <a:ext cx="8353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Summary for policymakers: to be submitted for approval by UNEP/MAP, MCSD, </a:t>
            </a:r>
            <a:r>
              <a:rPr lang="en-GB" sz="2400" b="1" dirty="0" err="1" smtClean="0">
                <a:solidFill>
                  <a:srgbClr val="0000FF"/>
                </a:solidFill>
              </a:rPr>
              <a:t>UfM</a:t>
            </a:r>
            <a:r>
              <a:rPr lang="en-GB" sz="2400" b="1" dirty="0" smtClean="0">
                <a:solidFill>
                  <a:srgbClr val="0000FF"/>
                </a:solidFill>
              </a:rPr>
              <a:t> member states</a:t>
            </a:r>
            <a:endParaRPr lang="en-GB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6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181" y="2173056"/>
            <a:ext cx="8229057" cy="3849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b="1" dirty="0" smtClean="0"/>
              <a:t>MedECC is currently supported by a number of institutions, including</a:t>
            </a:r>
          </a:p>
          <a:p>
            <a:pPr marL="0" indent="0" algn="ctr">
              <a:buNone/>
            </a:pPr>
            <a:r>
              <a:rPr lang="en-GB" sz="2800" dirty="0" smtClean="0"/>
              <a:t>Plan Bleu (UNEP/MAP), Union for the Mediterranean, ADEME/</a:t>
            </a:r>
            <a:r>
              <a:rPr lang="en-GB" sz="2800" u="sng" dirty="0" smtClean="0"/>
              <a:t>France</a:t>
            </a:r>
            <a:r>
              <a:rPr lang="en-GB" sz="2800" dirty="0" smtClean="0"/>
              <a:t>, Principality of Monaco, CNRS, IRD, Labex OT-Med and </a:t>
            </a:r>
            <a:r>
              <a:rPr lang="en-GB" sz="2800" dirty="0" smtClean="0"/>
              <a:t>??? (we </a:t>
            </a:r>
            <a:r>
              <a:rPr lang="en-GB" sz="2800" smtClean="0"/>
              <a:t>need support!)</a:t>
            </a:r>
            <a:endParaRPr lang="en-GB" sz="2800" dirty="0" smtClean="0"/>
          </a:p>
          <a:p>
            <a:pPr algn="ctr"/>
            <a:endParaRPr lang="en-GB" sz="2800" dirty="0"/>
          </a:p>
          <a:p>
            <a:pPr marL="0" indent="0" algn="ctr">
              <a:buNone/>
            </a:pPr>
            <a:r>
              <a:rPr lang="en-GB" sz="4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GB" sz="4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://www.medecc.org/</a:t>
            </a:r>
          </a:p>
        </p:txBody>
      </p:sp>
      <p:pic>
        <p:nvPicPr>
          <p:cNvPr id="7" name="Image 6" descr="Capture d’écran 2017-03-14 à 17.2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492</Words>
  <Application>Microsoft Macintosh PowerPoint</Application>
  <PresentationFormat>Présentation à l'écran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Climate change and impacts in the Mediterranean Region</vt:lpstr>
      <vt:lpstr>MedECC is within a long term process</vt:lpstr>
      <vt:lpstr>Towards a relevant Science-Policy Interface for the Mediterranean region</vt:lpstr>
      <vt:lpstr>The MedECC First Assessment Report – outline </vt:lpstr>
      <vt:lpstr>Présentation PowerPoint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Joel Guiot</dc:creator>
  <cp:lastModifiedBy>Joel Guiot</cp:lastModifiedBy>
  <cp:revision>14</cp:revision>
  <dcterms:created xsi:type="dcterms:W3CDTF">2017-03-14T14:37:08Z</dcterms:created>
  <dcterms:modified xsi:type="dcterms:W3CDTF">2017-03-15T07:22:25Z</dcterms:modified>
</cp:coreProperties>
</file>