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82" r:id="rId1"/>
  </p:sldMasterIdLst>
  <p:notesMasterIdLst>
    <p:notesMasterId r:id="rId9"/>
  </p:notesMasterIdLst>
  <p:handoutMasterIdLst>
    <p:handoutMasterId r:id="rId10"/>
  </p:handoutMasterIdLst>
  <p:sldIdLst>
    <p:sldId id="681" r:id="rId2"/>
    <p:sldId id="692" r:id="rId3"/>
    <p:sldId id="691" r:id="rId4"/>
    <p:sldId id="693" r:id="rId5"/>
    <p:sldId id="690" r:id="rId6"/>
    <p:sldId id="694" r:id="rId7"/>
    <p:sldId id="687" r:id="rId8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orient="horz" pos="3127">
          <p15:clr>
            <a:srgbClr val="A4A3A4"/>
          </p15:clr>
        </p15:guide>
        <p15:guide id="3" pos="2160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EOPHILOU Christos (MARE)" initials="" lastIdx="2" clrIdx="0"/>
  <p:cmAuthor id="1" name="Nicolas Debaisieux" initials="ND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B85"/>
    <a:srgbClr val="2A47A2"/>
    <a:srgbClr val="2C4AAA"/>
    <a:srgbClr val="3458CA"/>
    <a:srgbClr val="BEBCD8"/>
    <a:srgbClr val="284398"/>
    <a:srgbClr val="520CBA"/>
    <a:srgbClr val="F9C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orient="horz" pos="3127"/>
        <p:guide pos="216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A5D59B-FA00-49B5-B2AE-976247CC6F1E}" type="datetimeFigureOut">
              <a:rPr lang="en-GB"/>
              <a:pPr>
                <a:defRPr/>
              </a:pPr>
              <a:t>13/03/2017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533244-FE9C-4B9B-BF28-25E4991FDB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8F06558-F5E4-4CA8-AEA6-C0A42D3B1450}" type="datetimeFigureOut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es-E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167B12D-B675-40BF-82F9-FC041F8614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51D0B6-CD0F-4C7E-972B-6D9C6E7D021D}" type="slidenum">
              <a:rPr lang="es-E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15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67B12D-B675-40BF-82F9-FC041F8614F9}" type="slidenum">
              <a:rPr lang="es-ES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2259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AA4BE-072D-4198-90CB-398D16BC8234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120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7C3B5-2288-4CC3-8D5F-02DBC0C5FF56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FA10D5F8-3446-42DA-AB3F-290CDD5184B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BC116-385D-4EA3-A7A8-7DA6C3FE3C47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BC60-D5C1-4BF3-A1F0-8E2027958D9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rgbClr val="3494BA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rgbClr val="3494BA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C482C-CFDF-4417-AF65-CD7C5570E502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81A95-8E0C-4A2A-BCB7-E88B9305460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B8476-E168-4FCF-BCC3-0FDD6246641A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8FCB9-36DE-4DF6-96D2-50401EE6AE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rgbClr val="3494BA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>
                <a:ln w="3175" cmpd="sng">
                  <a:noFill/>
                </a:ln>
                <a:solidFill>
                  <a:srgbClr val="3494BA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0F35D-BE99-4499-BBED-9DFA90BF70B4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DE0DF-6689-46B6-84CF-870C50B94DA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D9DDE-4511-4046-B5DE-3B2740C440E9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8F8D6-003B-43AA-84E8-19E7FC2231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C6AEA-6714-45BB-AE26-E1705B1E9FD0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8D1D7868-9061-4F6B-BD24-568E0FA45C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618F5-3B3E-4EC0-A8E3-FBDEF0660527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88BC5613-FED9-4E37-BE70-216A2FF5678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C48D4422-7C7D-4594-89EA-256E8EB534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ED42C3AC-36C4-4B18-90D5-C10D449D1D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230FB976-9DC6-4FF9-9004-414CE68DA54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DD4C0-E617-47A8-B4E2-C616A4137859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AD49613B-7F31-4518-9FB4-07B3E623D0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FD214B67-F4A7-4E7D-B36F-D6B5A45AA1E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5BB6D42D-3EFB-49F3-8E19-407A959247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D26E7EF0-B10A-4FC9-8643-69FDF66CF50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18FCE4D2-6198-4085-B82B-258283F997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C2715341-9BCA-4099-ACE3-3E928BF4D29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6C21FC8A-A3B3-4F19-9B89-0560FEC79B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E8620046-B6D0-47FF-9026-FBF8C36A96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45053D84-8D99-4072-95AF-293FD0D104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758F22AA-0021-4226-BC6F-4563DDC9563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E2455091-A82B-4A7E-8040-78F4FAAAC21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0ABB8-0ED1-45C3-BC4C-8B50D9434A44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8BCBE1B5-00C0-4BA0-B51D-EDA16D0367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B7804646-487A-4246-B9D6-9D5A1F14949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E0FCE8BF-C2FE-4971-B8E8-7AE54CF8ACB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222AE474-9D7A-4383-84CF-84C540B60EC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6018D71D-4162-412F-A046-DB59307EAFA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499F5534-0BE0-4E43-B53A-D025A90EDE5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217D7E7B-0C0D-4ADC-8143-F8F920177EC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A36DF333-1874-40CD-B048-2150F3A6D2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93FBCB26-F6DE-4BA0-8D52-4E24FDE077E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0AA49F29-FDD5-41D5-A018-CF4E969DF3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90EEBEE9-1BD1-419F-AB3A-AFEAD3E24C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CAF2-9D95-4177-92B9-B5DFB25C9B16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CAAE9B42-852D-4BD9-BD12-3CC3B8BA8D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AD79C995-44AA-423E-9A24-C9E13A8185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A564C219-0B43-4519-8E0E-7E00189340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0CAA47E2-1AB5-46A9-8DCA-6ED732D435B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883915BD-635B-4CB9-BFB1-54BFC9BA18D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44FF858E-CFE1-458A-A0C2-3A5ACA3F99F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47C1126F-26CB-4064-8EC5-756422B578B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B7CF87C9-5207-4564-9416-7D162BDF58E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8787EDEE-9348-4C04-A14F-B9E5165E570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4ED92412-82E5-4F05-B4D3-87CAA4C715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FE98A2F4-88C7-4BF9-9A08-1EDE8058315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27792-27D0-47F2-8D49-9D2AAD9B89E0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39113D67-ACE6-4ECD-AA14-A05804DA5C9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0D956D3C-ADE4-46F1-B61B-73C607453AE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C708A831-C66D-45D5-8E31-39D0AEA4345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8856663" y="6353175"/>
            <a:ext cx="287337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2033" t="65314" r="15173"/>
          <a:stretch>
            <a:fillRect/>
          </a:stretch>
        </p:blipFill>
        <p:spPr bwMode="auto">
          <a:xfrm>
            <a:off x="7270750" y="6572250"/>
            <a:ext cx="15573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3"/>
          <a:srcRect l="32321" t="16759" r="5095" b="53883"/>
          <a:stretch>
            <a:fillRect/>
          </a:stretch>
        </p:blipFill>
        <p:spPr bwMode="auto">
          <a:xfrm>
            <a:off x="3419475" y="6591300"/>
            <a:ext cx="18478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:\0 Public\3 Communication\4. UfM LOGO\UfM Logo_sinfondo.png"/>
          <p:cNvPicPr>
            <a:picLocks noChangeAspect="1" noChangeArrowheads="1"/>
          </p:cNvPicPr>
          <p:nvPr userDrawn="1"/>
        </p:nvPicPr>
        <p:blipFill>
          <a:blip r:embed="rId2"/>
          <a:srcRect l="33194" t="41919" r="5212" b="30779"/>
          <a:stretch>
            <a:fillRect/>
          </a:stretch>
        </p:blipFill>
        <p:spPr bwMode="auto">
          <a:xfrm>
            <a:off x="5392738" y="6599238"/>
            <a:ext cx="18176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/>
          <p:nvPr userDrawn="1"/>
        </p:nvSpPr>
        <p:spPr>
          <a:xfrm>
            <a:off x="51943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sp>
        <p:nvSpPr>
          <p:cNvPr id="8" name="TextBox 8"/>
          <p:cNvSpPr txBox="1"/>
          <p:nvPr userDrawn="1"/>
        </p:nvSpPr>
        <p:spPr>
          <a:xfrm>
            <a:off x="7112000" y="6516688"/>
            <a:ext cx="6032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373545"/>
                </a:solidFill>
                <a:latin typeface="+mn-lt"/>
                <a:cs typeface="+mn-cs"/>
              </a:rPr>
              <a:t>·</a:t>
            </a:r>
            <a:endParaRPr lang="en-GB">
              <a:solidFill>
                <a:srgbClr val="373545"/>
              </a:solidFill>
              <a:latin typeface="+mn-lt"/>
              <a:cs typeface="+mn-cs"/>
            </a:endParaRPr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13" y="98425"/>
            <a:ext cx="549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432048"/>
          </a:xfrm>
        </p:spPr>
        <p:txBody>
          <a:bodyPr>
            <a:normAutofit/>
          </a:bodyPr>
          <a:lstStyle>
            <a:lvl1pPr algn="l">
              <a:defRPr sz="2000">
                <a:solidFill>
                  <a:srgbClr val="1E377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FF8-6BD3-4DAD-8309-5D752616C105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3" y="6519863"/>
            <a:ext cx="6477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prstClr val="white"/>
                </a:solidFill>
                <a:cs typeface="+mn-cs"/>
              </a:defRPr>
            </a:lvl1pPr>
          </a:lstStyle>
          <a:p>
            <a:pPr>
              <a:defRPr/>
            </a:pPr>
            <a:fld id="{E7960F32-97E9-4386-969B-4116480D01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A96BB-C6E0-4D74-B2F7-CAAE5D9B3E94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D8F6A79B-C396-4A8A-94AF-ADAE242A13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B5BC8-39C1-4F48-B6A0-5B4EFE39AD0E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79F17B25-602F-444A-A890-EAC959B085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E146E-C186-4311-8DAA-5EF89249B92C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1DA3E789-8F70-46B3-93A5-4C47ABF503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F3398-5E1E-44F4-AA73-99D62471B0DB}" type="datetime1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1B5E5C2A-E111-4DEC-8F6A-51A6BE19308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33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35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36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37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38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39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40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41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42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43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44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rgbClr val="223B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328147-931F-4E17-B179-21EB793A2708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smtClean="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86E7E6B-9867-4048-98ED-7DAE93FABD4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0" r:id="rId12"/>
    <p:sldLayoutId id="2147484051" r:id="rId13"/>
    <p:sldLayoutId id="2147484052" r:id="rId14"/>
    <p:sldLayoutId id="2147484053" r:id="rId15"/>
    <p:sldLayoutId id="2147484054" r:id="rId16"/>
    <p:sldLayoutId id="2147484055" r:id="rId17"/>
    <p:sldLayoutId id="2147484056" r:id="rId18"/>
    <p:sldLayoutId id="2147484057" r:id="rId19"/>
    <p:sldLayoutId id="2147484058" r:id="rId20"/>
    <p:sldLayoutId id="2147484059" r:id="rId21"/>
    <p:sldLayoutId id="2147484060" r:id="rId22"/>
    <p:sldLayoutId id="2147484061" r:id="rId23"/>
    <p:sldLayoutId id="2147484063" r:id="rId24"/>
    <p:sldLayoutId id="2147484064" r:id="rId25"/>
    <p:sldLayoutId id="2147484065" r:id="rId26"/>
    <p:sldLayoutId id="2147484066" r:id="rId27"/>
    <p:sldLayoutId id="2147484067" r:id="rId28"/>
    <p:sldLayoutId id="2147484068" r:id="rId29"/>
    <p:sldLayoutId id="2147484069" r:id="rId30"/>
    <p:sldLayoutId id="2147484070" r:id="rId31"/>
    <p:sldLayoutId id="2147484071" r:id="rId32"/>
    <p:sldLayoutId id="2147484072" r:id="rId33"/>
    <p:sldLayoutId id="2147484073" r:id="rId34"/>
    <p:sldLayoutId id="2147484074" r:id="rId35"/>
    <p:sldLayoutId id="2147484075" r:id="rId36"/>
    <p:sldLayoutId id="2147484076" r:id="rId37"/>
    <p:sldLayoutId id="2147484077" r:id="rId38"/>
    <p:sldLayoutId id="2147484078" r:id="rId39"/>
    <p:sldLayoutId id="2147484079" r:id="rId40"/>
    <p:sldLayoutId id="2147484080" r:id="rId41"/>
    <p:sldLayoutId id="2147484081" r:id="rId42"/>
    <p:sldLayoutId id="2147484082" r:id="rId43"/>
    <p:sldLayoutId id="2147484083" r:id="rId44"/>
    <p:sldLayoutId id="2147484084" r:id="rId45"/>
    <p:sldLayoutId id="2147484085" r:id="rId46"/>
    <p:sldLayoutId id="2147484086" r:id="rId47"/>
    <p:sldLayoutId id="2147484087" r:id="rId48"/>
    <p:sldLayoutId id="2147484088" r:id="rId49"/>
    <p:sldLayoutId id="2147484089" r:id="rId50"/>
    <p:sldLayoutId id="2147484090" r:id="rId51"/>
    <p:sldLayoutId id="2147484091" r:id="rId52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89588"/>
            <a:ext cx="56943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10350" y="6237288"/>
            <a:ext cx="6365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Box 3"/>
          <p:cNvSpPr txBox="1">
            <a:spLocks noChangeArrowheads="1"/>
          </p:cNvSpPr>
          <p:nvPr/>
        </p:nvSpPr>
        <p:spPr bwMode="auto">
          <a:xfrm>
            <a:off x="7246938" y="6130925"/>
            <a:ext cx="14398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100">
                <a:solidFill>
                  <a:srgbClr val="143264"/>
                </a:solidFill>
                <a:latin typeface="Calibri" pitchFamily="34" charset="0"/>
              </a:rPr>
              <a:t>The UfM Secretariat</a:t>
            </a:r>
          </a:p>
          <a:p>
            <a:r>
              <a:rPr lang="es-ES_tradnl" sz="1100">
                <a:solidFill>
                  <a:srgbClr val="143264"/>
                </a:solidFill>
                <a:latin typeface="Calibri" pitchFamily="34" charset="0"/>
              </a:rPr>
              <a:t> is co-funded by the EUROPEAN UNION</a:t>
            </a:r>
            <a:endParaRPr lang="es-ES" sz="1100">
              <a:solidFill>
                <a:srgbClr val="143264"/>
              </a:solidFill>
              <a:latin typeface="Calibri" pitchFamily="34" charset="0"/>
            </a:endParaRPr>
          </a:p>
        </p:txBody>
      </p:sp>
      <p:pic>
        <p:nvPicPr>
          <p:cNvPr id="61445" name="Picture 3" descr="P:\0 Public\3 Communication\1. UfM LOGO + Logos of priority areas\UFM Logo_ Horizontal_ Low definitio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09788" y="908050"/>
            <a:ext cx="44862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TextBox 16"/>
          <p:cNvSpPr txBox="1">
            <a:spLocks noChangeArrowheads="1"/>
          </p:cNvSpPr>
          <p:nvPr/>
        </p:nvSpPr>
        <p:spPr bwMode="auto">
          <a:xfrm>
            <a:off x="539552" y="2550973"/>
            <a:ext cx="80645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GB" sz="2000" b="1" i="1">
              <a:latin typeface="Century Gothic" pitchFamily="34" charset="0"/>
            </a:endParaRPr>
          </a:p>
          <a:p>
            <a:pPr algn="ctr"/>
            <a:r>
              <a:rPr lang="en-GB" sz="2800" b="1" i="1">
                <a:solidFill>
                  <a:srgbClr val="001BA7"/>
                </a:solidFill>
                <a:latin typeface="Century Gothic" pitchFamily="34" charset="0"/>
              </a:rPr>
              <a:t>Regional Finance Cooperation Committee for Climate Action</a:t>
            </a:r>
          </a:p>
          <a:p>
            <a:pPr algn="ctr"/>
            <a:endParaRPr lang="en-GB" sz="1600" b="1" i="1">
              <a:latin typeface="Century Gothic" pitchFamily="34" charset="0"/>
            </a:endParaRPr>
          </a:p>
          <a:p>
            <a:pPr algn="ctr"/>
            <a:endParaRPr lang="en-GB" sz="2000" i="1">
              <a:latin typeface="Century Gothic" pitchFamily="34" charset="0"/>
            </a:endParaRPr>
          </a:p>
          <a:p>
            <a:pPr algn="ctr"/>
            <a:r>
              <a:rPr lang="en-GB" sz="2000" i="1">
                <a:latin typeface="Century Gothic" pitchFamily="34" charset="0"/>
              </a:rPr>
              <a:t>UfM Working Group on ENV and CC</a:t>
            </a:r>
          </a:p>
          <a:p>
            <a:pPr algn="ctr"/>
            <a:r>
              <a:rPr lang="en-GB" sz="2000" i="1">
                <a:latin typeface="Century Gothic" pitchFamily="34" charset="0"/>
              </a:rPr>
              <a:t>14</a:t>
            </a:r>
            <a:r>
              <a:rPr lang="en-GB" sz="2000" i="1" baseline="30000">
                <a:latin typeface="Century Gothic" pitchFamily="34" charset="0"/>
              </a:rPr>
              <a:t>th</a:t>
            </a:r>
            <a:r>
              <a:rPr lang="en-GB" sz="2000" i="1">
                <a:latin typeface="Century Gothic" pitchFamily="34" charset="0"/>
              </a:rPr>
              <a:t> – 15</a:t>
            </a:r>
            <a:r>
              <a:rPr lang="en-GB" sz="2000" i="1" baseline="30000">
                <a:latin typeface="Century Gothic" pitchFamily="34" charset="0"/>
              </a:rPr>
              <a:t>th</a:t>
            </a:r>
            <a:r>
              <a:rPr lang="en-GB" sz="2000" i="1">
                <a:latin typeface="Century Gothic" pitchFamily="34" charset="0"/>
              </a:rPr>
              <a:t> March 2017, Barcelona</a:t>
            </a:r>
          </a:p>
          <a:p>
            <a:pPr algn="ctr"/>
            <a:r>
              <a:rPr lang="es-ES" sz="3600" b="1">
                <a:solidFill>
                  <a:srgbClr val="001BA7"/>
                </a:solidFill>
                <a:latin typeface="Century Gothic" pitchFamily="34" charset="0"/>
              </a:rPr>
              <a:t> </a:t>
            </a:r>
            <a:endParaRPr lang="en-US" sz="3600" b="1">
              <a:solidFill>
                <a:srgbClr val="001BA7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Context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42415" y="1556792"/>
            <a:ext cx="6591985" cy="4354430"/>
          </a:xfrm>
        </p:spPr>
        <p:txBody>
          <a:bodyPr/>
          <a:lstStyle/>
          <a:p>
            <a:r>
              <a:rPr lang="en-US"/>
              <a:t>UfM Ministerial Declaration on Environment and Climate Change adopted in Athens on 13 May 2014:  UfM Member States have recalled “</a:t>
            </a:r>
            <a:r>
              <a:rPr lang="en-US" i="1"/>
              <a:t>the continued </a:t>
            </a:r>
            <a:r>
              <a:rPr lang="en-US" i="1" u="sng"/>
              <a:t>need for strengthening international cooperation, particularly in the areas of finance</a:t>
            </a:r>
            <a:r>
              <a:rPr lang="en-US" i="1"/>
              <a:t>, technology transfer and capacity-building as per the Rio+20 Declaration; [reaffirmed]  that  coherent  and  efficient  regional  cooperation  is  necessary  to  deal  with  these challenges, and [underlined] the role of the Union for the Mediterranean (UfM</a:t>
            </a:r>
            <a:r>
              <a:rPr lang="en-US"/>
              <a:t>)”.  </a:t>
            </a:r>
          </a:p>
          <a:p>
            <a:r>
              <a:rPr lang="en-US"/>
              <a:t>Article 9 of the Paris Agreement adopted in December 2015, </a:t>
            </a:r>
          </a:p>
          <a:p>
            <a:r>
              <a:rPr lang="en-US"/>
              <a:t>Addis Ababa Action Agenda of the Third International Conference on Financing for Development, adopted by the UN General Assembly on 27 July 2015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9613B-7F31-4518-9FB4-07B3E623D08E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260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Objectives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General objective:</a:t>
            </a:r>
          </a:p>
          <a:p>
            <a:pPr lvl="1"/>
            <a:r>
              <a:rPr lang="en-GB"/>
              <a:t>Exploring how climate finance can be channelled in a more effective way to support a regional Mediterranean climate agenda and national priorities</a:t>
            </a:r>
          </a:p>
          <a:p>
            <a:r>
              <a:rPr lang="en-US"/>
              <a:t>Specific objectives (defined by IFIs and donors)</a:t>
            </a:r>
          </a:p>
          <a:p>
            <a:pPr lvl="1"/>
            <a:r>
              <a:rPr lang="en-US"/>
              <a:t>Ensuring multilevel governance for cities’ Climate Change Action within an adequate financial support mechanism</a:t>
            </a:r>
          </a:p>
          <a:p>
            <a:pPr lvl="1"/>
            <a:r>
              <a:rPr lang="en-US" err="1"/>
              <a:t>Incentivising</a:t>
            </a:r>
            <a:r>
              <a:rPr lang="en-US"/>
              <a:t> private sector’s participation and investment in the region</a:t>
            </a:r>
          </a:p>
          <a:p>
            <a:pPr lvl="1"/>
            <a:r>
              <a:rPr lang="en-US"/>
              <a:t>Exploring business models combining mitigation and adaptation actions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9613B-7F31-4518-9FB4-07B3E623D08E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0581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Current</a:t>
            </a:r>
            <a:r>
              <a:rPr lang="fr-FR"/>
              <a:t> composition of the RFCCCA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err="1"/>
              <a:t>European</a:t>
            </a:r>
            <a:r>
              <a:rPr lang="fr-FR"/>
              <a:t> Commission</a:t>
            </a:r>
          </a:p>
          <a:p>
            <a:r>
              <a:rPr lang="fr-FR"/>
              <a:t>UfM </a:t>
            </a:r>
            <a:r>
              <a:rPr lang="fr-FR" err="1"/>
              <a:t>Secretariat</a:t>
            </a:r>
            <a:endParaRPr lang="fr-FR"/>
          </a:p>
          <a:p>
            <a:r>
              <a:rPr lang="en-GB"/>
              <a:t>European Investment Bank</a:t>
            </a:r>
          </a:p>
          <a:p>
            <a:r>
              <a:rPr lang="en-GB"/>
              <a:t>European Bank for Reconstruction and Development</a:t>
            </a:r>
          </a:p>
          <a:p>
            <a:r>
              <a:rPr lang="en-GB"/>
              <a:t>World Bank</a:t>
            </a:r>
          </a:p>
          <a:p>
            <a:r>
              <a:rPr lang="en-GB"/>
              <a:t>AFD </a:t>
            </a:r>
          </a:p>
          <a:p>
            <a:r>
              <a:rPr lang="en-GB"/>
              <a:t>UNEP-DTU</a:t>
            </a:r>
          </a:p>
          <a:p>
            <a:r>
              <a:rPr lang="en-GB"/>
              <a:t>Green Climate Fund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 i="1"/>
              <a:t>Other institutions are expected to join.</a:t>
            </a:r>
            <a:endParaRPr lang="fr-FR"/>
          </a:p>
          <a:p>
            <a:pPr marL="0" indent="0">
              <a:buNone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9613B-7F31-4518-9FB4-07B3E623D08E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5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Activities</a:t>
            </a:r>
            <a:r>
              <a:rPr lang="fr-FR"/>
              <a:t> </a:t>
            </a:r>
            <a:r>
              <a:rPr lang="fr-FR" err="1"/>
              <a:t>performed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/>
              <a:t>Mars 2016 : First meeting </a:t>
            </a:r>
            <a:r>
              <a:rPr lang="fr-FR" err="1"/>
              <a:t>with</a:t>
            </a:r>
            <a:r>
              <a:rPr lang="fr-FR"/>
              <a:t> </a:t>
            </a:r>
            <a:r>
              <a:rPr lang="fr-FR" err="1"/>
              <a:t>IFIs</a:t>
            </a:r>
            <a:r>
              <a:rPr lang="fr-FR"/>
              <a:t> and </a:t>
            </a:r>
            <a:r>
              <a:rPr lang="fr-FR" err="1"/>
              <a:t>donors</a:t>
            </a:r>
            <a:r>
              <a:rPr lang="fr-FR"/>
              <a:t> to explore a possible permanent </a:t>
            </a:r>
            <a:r>
              <a:rPr lang="fr-FR" err="1"/>
              <a:t>cooperation</a:t>
            </a:r>
            <a:r>
              <a:rPr lang="fr-FR"/>
              <a:t> </a:t>
            </a:r>
            <a:r>
              <a:rPr lang="fr-FR" err="1"/>
              <a:t>within</a:t>
            </a:r>
            <a:r>
              <a:rPr lang="fr-FR"/>
              <a:t> the UfM </a:t>
            </a:r>
            <a:r>
              <a:rPr lang="fr-FR" err="1"/>
              <a:t>framework</a:t>
            </a:r>
            <a:r>
              <a:rPr lang="fr-FR"/>
              <a:t> </a:t>
            </a:r>
          </a:p>
          <a:p>
            <a:pPr marL="457200" lvl="1" indent="0" algn="just">
              <a:buNone/>
            </a:pPr>
            <a:r>
              <a:rPr lang="fr-FR"/>
              <a:t>=&gt; </a:t>
            </a:r>
            <a:r>
              <a:rPr lang="fr-FR" err="1"/>
              <a:t>Creation</a:t>
            </a:r>
            <a:r>
              <a:rPr lang="fr-FR"/>
              <a:t> of the </a:t>
            </a:r>
            <a:r>
              <a:rPr lang="fr-FR" err="1"/>
              <a:t>Regional</a:t>
            </a:r>
            <a:r>
              <a:rPr lang="fr-FR"/>
              <a:t> Finance </a:t>
            </a:r>
            <a:r>
              <a:rPr lang="fr-FR" err="1"/>
              <a:t>Cooperation</a:t>
            </a:r>
            <a:r>
              <a:rPr lang="fr-FR"/>
              <a:t> </a:t>
            </a:r>
            <a:r>
              <a:rPr lang="fr-FR" err="1"/>
              <a:t>Committee</a:t>
            </a:r>
            <a:r>
              <a:rPr lang="fr-FR"/>
              <a:t> for </a:t>
            </a:r>
            <a:r>
              <a:rPr lang="fr-FR" err="1"/>
              <a:t>Climate</a:t>
            </a:r>
            <a:r>
              <a:rPr lang="fr-FR"/>
              <a:t> Action (RFCCA)</a:t>
            </a:r>
          </a:p>
          <a:p>
            <a:pPr algn="just"/>
            <a:r>
              <a:rPr lang="fr-FR"/>
              <a:t>May 2016 : </a:t>
            </a:r>
            <a:r>
              <a:rPr lang="fr-FR" err="1"/>
              <a:t>Definition</a:t>
            </a:r>
            <a:r>
              <a:rPr lang="fr-FR"/>
              <a:t> of the </a:t>
            </a:r>
            <a:r>
              <a:rPr lang="fr-FR" err="1"/>
              <a:t>specific</a:t>
            </a:r>
            <a:r>
              <a:rPr lang="fr-FR"/>
              <a:t> objectives of the RFCCA</a:t>
            </a:r>
          </a:p>
          <a:p>
            <a:pPr algn="just"/>
            <a:r>
              <a:rPr lang="fr-FR"/>
              <a:t>July 2016 (</a:t>
            </a:r>
            <a:r>
              <a:rPr lang="fr-FR" err="1"/>
              <a:t>during</a:t>
            </a:r>
            <a:r>
              <a:rPr lang="fr-FR"/>
              <a:t> </a:t>
            </a:r>
            <a:r>
              <a:rPr lang="fr-FR" err="1"/>
              <a:t>MedCOP</a:t>
            </a:r>
            <a:r>
              <a:rPr lang="fr-FR"/>
              <a:t> Climat 2016) : Discussion </a:t>
            </a:r>
            <a:r>
              <a:rPr lang="fr-FR" err="1"/>
              <a:t>between</a:t>
            </a:r>
            <a:r>
              <a:rPr lang="fr-FR"/>
              <a:t> </a:t>
            </a:r>
            <a:r>
              <a:rPr lang="fr-FR" err="1"/>
              <a:t>IFIs</a:t>
            </a:r>
            <a:r>
              <a:rPr lang="fr-FR"/>
              <a:t> and </a:t>
            </a:r>
            <a:r>
              <a:rPr lang="fr-FR" err="1"/>
              <a:t>donors</a:t>
            </a:r>
            <a:r>
              <a:rPr lang="fr-FR"/>
              <a:t> and local </a:t>
            </a:r>
            <a:r>
              <a:rPr lang="fr-FR" err="1"/>
              <a:t>authorities</a:t>
            </a:r>
            <a:r>
              <a:rPr lang="fr-FR"/>
              <a:t> networks on </a:t>
            </a:r>
            <a:r>
              <a:rPr lang="fr-FR" err="1"/>
              <a:t>climate</a:t>
            </a:r>
            <a:r>
              <a:rPr lang="fr-FR"/>
              <a:t> finance </a:t>
            </a:r>
            <a:r>
              <a:rPr lang="fr-FR" err="1"/>
              <a:t>needs</a:t>
            </a:r>
            <a:r>
              <a:rPr lang="fr-FR"/>
              <a:t> for local </a:t>
            </a:r>
            <a:r>
              <a:rPr lang="fr-FR" err="1"/>
              <a:t>authorities</a:t>
            </a:r>
            <a:endParaRPr lang="fr-FR"/>
          </a:p>
          <a:p>
            <a:pPr algn="just"/>
            <a:r>
              <a:rPr lang="fr-FR"/>
              <a:t>March 2017 : </a:t>
            </a:r>
            <a:r>
              <a:rPr lang="fr-FR" err="1"/>
              <a:t>Launch</a:t>
            </a:r>
            <a:r>
              <a:rPr lang="fr-FR"/>
              <a:t> of a </a:t>
            </a:r>
            <a:r>
              <a:rPr lang="fr-FR" err="1"/>
              <a:t>study</a:t>
            </a:r>
            <a:r>
              <a:rPr lang="fr-FR"/>
              <a:t> on </a:t>
            </a:r>
            <a:r>
              <a:rPr lang="fr-FR" err="1"/>
              <a:t>climate</a:t>
            </a:r>
            <a:r>
              <a:rPr lang="fr-FR"/>
              <a:t> finance in the </a:t>
            </a:r>
            <a:r>
              <a:rPr lang="fr-FR" err="1"/>
              <a:t>Mediterranean</a:t>
            </a:r>
            <a:r>
              <a:rPr lang="fr-FR"/>
              <a:t> to </a:t>
            </a:r>
            <a:r>
              <a:rPr lang="fr-FR" err="1"/>
              <a:t>assess</a:t>
            </a:r>
            <a:r>
              <a:rPr lang="fr-FR"/>
              <a:t> </a:t>
            </a:r>
            <a:r>
              <a:rPr lang="fr-FR" err="1"/>
              <a:t>climate</a:t>
            </a:r>
            <a:r>
              <a:rPr lang="fr-FR"/>
              <a:t> finance </a:t>
            </a:r>
            <a:r>
              <a:rPr lang="fr-FR" err="1"/>
              <a:t>asset</a:t>
            </a:r>
            <a:r>
              <a:rPr lang="fr-FR"/>
              <a:t> in the </a:t>
            </a:r>
            <a:r>
              <a:rPr lang="fr-FR" err="1"/>
              <a:t>region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9613B-7F31-4518-9FB4-07B3E623D08E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9641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Next </a:t>
            </a:r>
            <a:r>
              <a:rPr lang="es-ES" err="1"/>
              <a:t>steps</a:t>
            </a:r>
            <a:r>
              <a:rPr lang="es-ES"/>
              <a:t> </a:t>
            </a:r>
            <a:endParaRPr lang="es-ES">
              <a:latin typeface="Century Gothic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mtClean="0"/>
              <a:t>Improving </a:t>
            </a:r>
            <a:r>
              <a:rPr lang="en-US" dirty="0" smtClean="0"/>
              <a:t>the knowledge of climate finance instruments available for the Mediterranean region</a:t>
            </a:r>
          </a:p>
          <a:p>
            <a:pPr algn="just"/>
            <a:r>
              <a:rPr lang="en-US" dirty="0" smtClean="0"/>
              <a:t>Identify solutions, good practices which mobilize an efficient use of climate finance by local authorities and build a network of  cities ready to engage a global climate action</a:t>
            </a:r>
          </a:p>
          <a:p>
            <a:pPr algn="just"/>
            <a:r>
              <a:rPr lang="en-US" dirty="0" smtClean="0"/>
              <a:t>Promote a convergent IFI's/donors strategy for financing  investments, in particular in the adaptation field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9613B-7F31-4518-9FB4-07B3E623D08E}" type="slidenum">
              <a:rPr lang="es-ES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518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5" y="980728"/>
            <a:ext cx="5442465" cy="15841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9210" y="3462099"/>
            <a:ext cx="9180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400" i="1">
                <a:solidFill>
                  <a:srgbClr val="233B85"/>
                </a:solidFill>
              </a:rPr>
              <a:t>THANK YOU FOR YOUR ATTENTION</a:t>
            </a:r>
          </a:p>
          <a:p>
            <a:pPr algn="ctr">
              <a:defRPr/>
            </a:pPr>
            <a:endParaRPr lang="fr-FR" sz="2400" i="1">
              <a:solidFill>
                <a:srgbClr val="233B85"/>
              </a:solidFill>
            </a:endParaRPr>
          </a:p>
          <a:p>
            <a:pPr algn="ctr">
              <a:defRPr/>
            </a:pPr>
            <a:r>
              <a:rPr lang="fr-FR" sz="2400" i="1" err="1">
                <a:solidFill>
                  <a:srgbClr val="233B85"/>
                </a:solidFill>
              </a:rPr>
              <a:t>climate</a:t>
            </a:r>
            <a:r>
              <a:rPr lang="es-ES_tradnl" sz="2400" i="1">
                <a:solidFill>
                  <a:srgbClr val="233B85"/>
                </a:solidFill>
              </a:rPr>
              <a:t>@ufmsecretariat.org</a:t>
            </a:r>
            <a:endParaRPr lang="fr-FR" sz="2400" i="1">
              <a:solidFill>
                <a:srgbClr val="233B85"/>
              </a:solidFill>
            </a:endParaRPr>
          </a:p>
          <a:p>
            <a:pPr algn="ctr">
              <a:defRPr/>
            </a:pPr>
            <a:endParaRPr lang="fr-FR" sz="2400" i="1">
              <a:solidFill>
                <a:srgbClr val="233B85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52536" y="5694928"/>
            <a:ext cx="9001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es-ES" sz="1400" i="1">
              <a:solidFill>
                <a:srgbClr val="233B85"/>
              </a:solidFill>
            </a:endParaRPr>
          </a:p>
          <a:p>
            <a:pPr algn="r">
              <a:defRPr/>
            </a:pPr>
            <a:endParaRPr lang="es-ES" sz="1400" i="1">
              <a:solidFill>
                <a:srgbClr val="233B85"/>
              </a:solidFill>
            </a:endParaRPr>
          </a:p>
          <a:p>
            <a:pPr algn="r">
              <a:defRPr/>
            </a:pPr>
            <a:endParaRPr lang="es-ES" sz="1400" i="1">
              <a:solidFill>
                <a:srgbClr val="233B85"/>
              </a:solidFill>
            </a:endParaRPr>
          </a:p>
          <a:p>
            <a:pPr algn="r">
              <a:defRPr/>
            </a:pPr>
            <a:r>
              <a:rPr lang="es-ES" i="1">
                <a:solidFill>
                  <a:srgbClr val="233B85"/>
                </a:solidFill>
                <a:latin typeface="+mn-lt"/>
              </a:rPr>
              <a:t>www.UfMSecretariat.org</a:t>
            </a:r>
            <a:endParaRPr lang="fr-FR" sz="1600" i="1">
              <a:solidFill>
                <a:srgbClr val="233B85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581803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>
                <a:solidFill>
                  <a:srgbClr val="233B85"/>
                </a:solidFill>
                <a:latin typeface="Calibri" pitchFamily="34" charset="0"/>
                <a:cs typeface="Calibri" pitchFamily="34" charset="0"/>
              </a:rPr>
              <a:t> @</a:t>
            </a:r>
            <a:r>
              <a:rPr lang="es-ES_tradnl" err="1">
                <a:solidFill>
                  <a:srgbClr val="233B85"/>
                </a:solidFill>
                <a:latin typeface="Calibri" pitchFamily="34" charset="0"/>
                <a:cs typeface="Calibri" pitchFamily="34" charset="0"/>
              </a:rPr>
              <a:t>UfMSecretariat</a:t>
            </a:r>
            <a:endParaRPr lang="es-ES_tradnl">
              <a:solidFill>
                <a:srgbClr val="233B85"/>
              </a:solidFill>
              <a:latin typeface="Calibri" pitchFamily="34" charset="0"/>
              <a:cs typeface="Calibri" pitchFamily="34" charset="0"/>
            </a:endParaRPr>
          </a:p>
          <a:p>
            <a:endParaRPr lang="es-ES_tradnl">
              <a:solidFill>
                <a:srgbClr val="233B85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s-ES_tradnl">
                <a:solidFill>
                  <a:srgbClr val="233B85"/>
                </a:solidFill>
                <a:latin typeface="Calibri" pitchFamily="34" charset="0"/>
                <a:cs typeface="Calibri" pitchFamily="34" charset="0"/>
              </a:rPr>
              <a:t> www.facebook.com/ufmsecretariat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329462"/>
            <a:ext cx="406349" cy="4063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881" y="5783685"/>
            <a:ext cx="406349" cy="40634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62294" y="5192904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i="1" err="1">
                <a:solidFill>
                  <a:srgbClr val="233B85"/>
                </a:solidFill>
              </a:rPr>
              <a:t>Follow</a:t>
            </a:r>
            <a:r>
              <a:rPr lang="fr-FR" i="1">
                <a:solidFill>
                  <a:srgbClr val="233B85"/>
                </a:solidFill>
              </a:rPr>
              <a:t> us on:</a:t>
            </a:r>
          </a:p>
        </p:txBody>
      </p:sp>
    </p:spTree>
    <p:extLst>
      <p:ext uri="{BB962C8B-B14F-4D97-AF65-F5344CB8AC3E}">
        <p14:creationId xmlns:p14="http://schemas.microsoft.com/office/powerpoint/2010/main" val="1482950220"/>
      </p:ext>
    </p:extLst>
  </p:cSld>
  <p:clrMapOvr>
    <a:masterClrMapping/>
  </p:clrMapOvr>
</p:sld>
</file>

<file path=ppt/theme/theme1.xml><?xml version="1.0" encoding="utf-8"?>
<a:theme xmlns:a="http://schemas.openxmlformats.org/drawingml/2006/main" name="1_Wisp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367</Words>
  <Application>Microsoft Office PowerPoint</Application>
  <PresentationFormat>On-screen Show (4:3)</PresentationFormat>
  <Paragraphs>60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1_Wisp</vt:lpstr>
      <vt:lpstr>PowerPoint Presentation</vt:lpstr>
      <vt:lpstr>Context</vt:lpstr>
      <vt:lpstr>Objectives</vt:lpstr>
      <vt:lpstr>Current composition of the RFCCCA</vt:lpstr>
      <vt:lpstr>Activities performed</vt:lpstr>
      <vt:lpstr>Next steps 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Debaisieux</dc:creator>
  <cp:lastModifiedBy>Guy Fleuret</cp:lastModifiedBy>
  <cp:revision>3</cp:revision>
  <dcterms:modified xsi:type="dcterms:W3CDTF">2017-03-13T20:02:05Z</dcterms:modified>
</cp:coreProperties>
</file>