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6" r:id="rId5"/>
    <p:sldMasterId id="2147483677" r:id="rId6"/>
    <p:sldMasterId id="2147483689" r:id="rId7"/>
  </p:sldMasterIdLst>
  <p:notesMasterIdLst>
    <p:notesMasterId r:id="rId23"/>
  </p:notesMasterIdLst>
  <p:sldIdLst>
    <p:sldId id="2787" r:id="rId8"/>
    <p:sldId id="263" r:id="rId9"/>
    <p:sldId id="262" r:id="rId10"/>
    <p:sldId id="297" r:id="rId11"/>
    <p:sldId id="359" r:id="rId12"/>
    <p:sldId id="360" r:id="rId13"/>
    <p:sldId id="358" r:id="rId14"/>
    <p:sldId id="299" r:id="rId15"/>
    <p:sldId id="298" r:id="rId16"/>
    <p:sldId id="304" r:id="rId17"/>
    <p:sldId id="300" r:id="rId18"/>
    <p:sldId id="363" r:id="rId19"/>
    <p:sldId id="302" r:id="rId20"/>
    <p:sldId id="361" r:id="rId21"/>
    <p:sldId id="278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nathan Rawlins" initials="JR" lastIdx="19" clrIdx="0">
    <p:extLst>
      <p:ext uri="{19B8F6BF-5375-455C-9EA6-DF929625EA0E}">
        <p15:presenceInfo xmlns:p15="http://schemas.microsoft.com/office/powerpoint/2012/main" userId="19632e165a04407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D3BE"/>
    <a:srgbClr val="B1BB36"/>
    <a:srgbClr val="606A79"/>
    <a:srgbClr val="2F33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58" autoAdjust="0"/>
    <p:restoredTop sz="94286" autoAdjust="0"/>
  </p:normalViewPr>
  <p:slideViewPr>
    <p:cSldViewPr>
      <p:cViewPr varScale="1">
        <p:scale>
          <a:sx n="75" d="100"/>
          <a:sy n="75" d="100"/>
        </p:scale>
        <p:origin x="25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2" d="100"/>
        <a:sy n="92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222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18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3D3EB8-C414-48D4-8BEA-3BE7FF648075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DACFF5-26FB-4BF0-A1FA-3BA96B6F052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>
              <a:latin typeface="Gill Sans MT" panose="020B0502020104020203" pitchFamily="34" charset="77"/>
            </a:rPr>
            <a:t>Feed Africa</a:t>
          </a:r>
        </a:p>
      </dgm:t>
    </dgm:pt>
    <dgm:pt modelId="{6EFB859F-8396-49C1-B21F-E12B09341D22}" type="parTrans" cxnId="{340D5A4E-304A-4A27-BDB6-F05E651A4847}">
      <dgm:prSet/>
      <dgm:spPr/>
      <dgm:t>
        <a:bodyPr/>
        <a:lstStyle/>
        <a:p>
          <a:endParaRPr lang="en-US">
            <a:latin typeface="Gill Sans MT" panose="020B0502020104020203" pitchFamily="34" charset="77"/>
          </a:endParaRPr>
        </a:p>
      </dgm:t>
    </dgm:pt>
    <dgm:pt modelId="{AAD48460-6133-4EDF-81A9-C3BC10E07262}" type="sibTrans" cxnId="{340D5A4E-304A-4A27-BDB6-F05E651A4847}">
      <dgm:prSet/>
      <dgm:spPr/>
      <dgm:t>
        <a:bodyPr/>
        <a:lstStyle/>
        <a:p>
          <a:endParaRPr lang="en-US">
            <a:latin typeface="Gill Sans MT" panose="020B0502020104020203" pitchFamily="34" charset="77"/>
          </a:endParaRPr>
        </a:p>
      </dgm:t>
    </dgm:pt>
    <dgm:pt modelId="{8BF296A2-C5F0-45FB-84AE-A835491A965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>
              <a:latin typeface="Gill Sans MT" panose="020B0502020104020203" pitchFamily="34" charset="77"/>
            </a:rPr>
            <a:t>Light up Africa</a:t>
          </a:r>
        </a:p>
      </dgm:t>
    </dgm:pt>
    <dgm:pt modelId="{22CAC786-1412-44DB-BF18-EB3194DF5EA4}" type="parTrans" cxnId="{79A5879C-D98C-42A3-89FC-7049244EC546}">
      <dgm:prSet/>
      <dgm:spPr/>
      <dgm:t>
        <a:bodyPr/>
        <a:lstStyle/>
        <a:p>
          <a:endParaRPr lang="en-US">
            <a:latin typeface="Gill Sans MT" panose="020B0502020104020203" pitchFamily="34" charset="77"/>
          </a:endParaRPr>
        </a:p>
      </dgm:t>
    </dgm:pt>
    <dgm:pt modelId="{257D8524-EC87-4A98-91E4-09FDA2339C8F}" type="sibTrans" cxnId="{79A5879C-D98C-42A3-89FC-7049244EC546}">
      <dgm:prSet/>
      <dgm:spPr/>
      <dgm:t>
        <a:bodyPr/>
        <a:lstStyle/>
        <a:p>
          <a:endParaRPr lang="en-US">
            <a:latin typeface="Gill Sans MT" panose="020B0502020104020203" pitchFamily="34" charset="77"/>
          </a:endParaRPr>
        </a:p>
      </dgm:t>
    </dgm:pt>
    <dgm:pt modelId="{7E936CBB-41EB-4134-AA32-57EEA274DFA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>
              <a:latin typeface="Gill Sans MT" panose="020B0502020104020203" pitchFamily="34" charset="77"/>
            </a:rPr>
            <a:t>Industrialise Africa</a:t>
          </a:r>
        </a:p>
      </dgm:t>
    </dgm:pt>
    <dgm:pt modelId="{38854D58-957C-4688-AB67-F85CAB89E8C7}" type="parTrans" cxnId="{B3D689B7-DD7B-41C1-B960-C7FAEFA15B34}">
      <dgm:prSet/>
      <dgm:spPr/>
      <dgm:t>
        <a:bodyPr/>
        <a:lstStyle/>
        <a:p>
          <a:endParaRPr lang="en-US">
            <a:latin typeface="Gill Sans MT" panose="020B0502020104020203" pitchFamily="34" charset="77"/>
          </a:endParaRPr>
        </a:p>
      </dgm:t>
    </dgm:pt>
    <dgm:pt modelId="{396FF1CD-C5CA-458D-AD8D-24E7AA8BE725}" type="sibTrans" cxnId="{B3D689B7-DD7B-41C1-B960-C7FAEFA15B34}">
      <dgm:prSet/>
      <dgm:spPr/>
      <dgm:t>
        <a:bodyPr/>
        <a:lstStyle/>
        <a:p>
          <a:endParaRPr lang="en-US">
            <a:latin typeface="Gill Sans MT" panose="020B0502020104020203" pitchFamily="34" charset="77"/>
          </a:endParaRPr>
        </a:p>
      </dgm:t>
    </dgm:pt>
    <dgm:pt modelId="{44B4EF6D-FBEF-4C8F-8233-3A6450C18E7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>
              <a:latin typeface="Gill Sans MT" panose="020B0502020104020203" pitchFamily="34" charset="77"/>
            </a:rPr>
            <a:t>Integrate Africa</a:t>
          </a:r>
        </a:p>
      </dgm:t>
    </dgm:pt>
    <dgm:pt modelId="{3F78D48E-3FA8-434F-B3FC-A142A4CC475E}" type="parTrans" cxnId="{35DEC226-C021-4793-B966-9CF36D4A1333}">
      <dgm:prSet/>
      <dgm:spPr/>
      <dgm:t>
        <a:bodyPr/>
        <a:lstStyle/>
        <a:p>
          <a:endParaRPr lang="en-US">
            <a:latin typeface="Gill Sans MT" panose="020B0502020104020203" pitchFamily="34" charset="77"/>
          </a:endParaRPr>
        </a:p>
      </dgm:t>
    </dgm:pt>
    <dgm:pt modelId="{1F0FBE63-C0A6-46FA-88F6-56CAB63C4BC5}" type="sibTrans" cxnId="{35DEC226-C021-4793-B966-9CF36D4A1333}">
      <dgm:prSet/>
      <dgm:spPr/>
      <dgm:t>
        <a:bodyPr/>
        <a:lstStyle/>
        <a:p>
          <a:endParaRPr lang="en-US">
            <a:latin typeface="Gill Sans MT" panose="020B0502020104020203" pitchFamily="34" charset="77"/>
          </a:endParaRPr>
        </a:p>
      </dgm:t>
    </dgm:pt>
    <dgm:pt modelId="{42856430-D96C-4F23-B8D8-7728C27ABF6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>
              <a:latin typeface="Gill Sans MT" panose="020B0502020104020203" pitchFamily="34" charset="77"/>
            </a:rPr>
            <a:t>Improve the Quality of Life for the people of Africa</a:t>
          </a:r>
        </a:p>
      </dgm:t>
    </dgm:pt>
    <dgm:pt modelId="{3C126442-596E-42F5-BC63-BB64D22BE091}" type="parTrans" cxnId="{54FC6E05-9FF8-4086-989E-DA240C4163AD}">
      <dgm:prSet/>
      <dgm:spPr/>
      <dgm:t>
        <a:bodyPr/>
        <a:lstStyle/>
        <a:p>
          <a:endParaRPr lang="en-US">
            <a:latin typeface="Gill Sans MT" panose="020B0502020104020203" pitchFamily="34" charset="77"/>
          </a:endParaRPr>
        </a:p>
      </dgm:t>
    </dgm:pt>
    <dgm:pt modelId="{659CA21D-6B61-47D7-BC5C-A2230E931CBB}" type="sibTrans" cxnId="{54FC6E05-9FF8-4086-989E-DA240C4163AD}">
      <dgm:prSet/>
      <dgm:spPr/>
      <dgm:t>
        <a:bodyPr/>
        <a:lstStyle/>
        <a:p>
          <a:endParaRPr lang="en-US">
            <a:latin typeface="Gill Sans MT" panose="020B0502020104020203" pitchFamily="34" charset="77"/>
          </a:endParaRPr>
        </a:p>
      </dgm:t>
    </dgm:pt>
    <dgm:pt modelId="{3CF46F26-C403-4FCF-8D84-2986FE14C6AF}" type="pres">
      <dgm:prSet presAssocID="{CB3D3EB8-C414-48D4-8BEA-3BE7FF648075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AA06DF-1A8F-454A-96DE-6D9545C4B7EB}" type="pres">
      <dgm:prSet presAssocID="{59DACFF5-26FB-4BF0-A1FA-3BA96B6F0522}" presName="compNode" presStyleCnt="0"/>
      <dgm:spPr/>
    </dgm:pt>
    <dgm:pt modelId="{7557A22C-A07D-4626-9027-F6277D8CE95A}" type="pres">
      <dgm:prSet presAssocID="{59DACFF5-26FB-4BF0-A1FA-3BA96B6F0522}" presName="bgRect" presStyleLbl="bgShp" presStyleIdx="0" presStyleCnt="5"/>
      <dgm:spPr/>
    </dgm:pt>
    <dgm:pt modelId="{1DFFD78B-044F-4F1C-8F44-F6A7933AA52A}" type="pres">
      <dgm:prSet presAssocID="{59DACFF5-26FB-4BF0-A1FA-3BA96B6F0522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arth Globe Europe-Africa"/>
        </a:ext>
      </dgm:extLst>
    </dgm:pt>
    <dgm:pt modelId="{F379290A-B3EB-481C-971D-913BD1A3FBE8}" type="pres">
      <dgm:prSet presAssocID="{59DACFF5-26FB-4BF0-A1FA-3BA96B6F0522}" presName="spaceRect" presStyleCnt="0"/>
      <dgm:spPr/>
    </dgm:pt>
    <dgm:pt modelId="{099E08A3-EDDE-4729-BAAF-E18E4A246489}" type="pres">
      <dgm:prSet presAssocID="{59DACFF5-26FB-4BF0-A1FA-3BA96B6F0522}" presName="parTx" presStyleLbl="revTx" presStyleIdx="0" presStyleCnt="5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BC78C14C-8F42-4D4C-8148-4ACD7A803589}" type="pres">
      <dgm:prSet presAssocID="{AAD48460-6133-4EDF-81A9-C3BC10E07262}" presName="sibTrans" presStyleCnt="0"/>
      <dgm:spPr/>
    </dgm:pt>
    <dgm:pt modelId="{644D4C8C-D52D-40C5-8256-19626A43290A}" type="pres">
      <dgm:prSet presAssocID="{8BF296A2-C5F0-45FB-84AE-A835491A965A}" presName="compNode" presStyleCnt="0"/>
      <dgm:spPr/>
    </dgm:pt>
    <dgm:pt modelId="{8AD64BAA-63E2-4FC7-8C3F-1DA24691DC19}" type="pres">
      <dgm:prSet presAssocID="{8BF296A2-C5F0-45FB-84AE-A835491A965A}" presName="bgRect" presStyleLbl="bgShp" presStyleIdx="1" presStyleCnt="5"/>
      <dgm:spPr/>
    </dgm:pt>
    <dgm:pt modelId="{F7911973-BC14-452C-B06D-377D752EAD11}" type="pres">
      <dgm:prSet presAssocID="{8BF296A2-C5F0-45FB-84AE-A835491A965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FFC52DBC-D4F1-44FA-9B5A-CC87E672F6CF}" type="pres">
      <dgm:prSet presAssocID="{8BF296A2-C5F0-45FB-84AE-A835491A965A}" presName="spaceRect" presStyleCnt="0"/>
      <dgm:spPr/>
    </dgm:pt>
    <dgm:pt modelId="{C1143ABE-E19E-4490-9B8B-7F955918DE93}" type="pres">
      <dgm:prSet presAssocID="{8BF296A2-C5F0-45FB-84AE-A835491A965A}" presName="parTx" presStyleLbl="revTx" presStyleIdx="1" presStyleCnt="5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457A537F-A057-49B9-A856-F0AB07FB6465}" type="pres">
      <dgm:prSet presAssocID="{257D8524-EC87-4A98-91E4-09FDA2339C8F}" presName="sibTrans" presStyleCnt="0"/>
      <dgm:spPr/>
    </dgm:pt>
    <dgm:pt modelId="{B8B63338-00A8-48B6-A626-162B1C51E35B}" type="pres">
      <dgm:prSet presAssocID="{7E936CBB-41EB-4134-AA32-57EEA274DFA2}" presName="compNode" presStyleCnt="0"/>
      <dgm:spPr/>
    </dgm:pt>
    <dgm:pt modelId="{D7C26D36-CAC3-458C-BEA3-72CC3D4DE949}" type="pres">
      <dgm:prSet presAssocID="{7E936CBB-41EB-4134-AA32-57EEA274DFA2}" presName="bgRect" presStyleLbl="bgShp" presStyleIdx="2" presStyleCnt="5"/>
      <dgm:spPr/>
    </dgm:pt>
    <dgm:pt modelId="{0F8EB84D-95E1-4AC9-B7F1-62333DA329FF}" type="pres">
      <dgm:prSet presAssocID="{7E936CBB-41EB-4134-AA32-57EEA274DFA2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actory"/>
        </a:ext>
      </dgm:extLst>
    </dgm:pt>
    <dgm:pt modelId="{BA2D8475-AD99-4C9C-BE0E-2FF004B971EA}" type="pres">
      <dgm:prSet presAssocID="{7E936CBB-41EB-4134-AA32-57EEA274DFA2}" presName="spaceRect" presStyleCnt="0"/>
      <dgm:spPr/>
    </dgm:pt>
    <dgm:pt modelId="{00391A2F-308C-4E2C-8035-1853B0C47DE5}" type="pres">
      <dgm:prSet presAssocID="{7E936CBB-41EB-4134-AA32-57EEA274DFA2}" presName="parTx" presStyleLbl="revTx" presStyleIdx="2" presStyleCnt="5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69895FFB-FCB4-46B8-951E-FC690711C3DB}" type="pres">
      <dgm:prSet presAssocID="{396FF1CD-C5CA-458D-AD8D-24E7AA8BE725}" presName="sibTrans" presStyleCnt="0"/>
      <dgm:spPr/>
    </dgm:pt>
    <dgm:pt modelId="{3146E48A-1FED-48B8-9C79-1B079923C2E5}" type="pres">
      <dgm:prSet presAssocID="{44B4EF6D-FBEF-4C8F-8233-3A6450C18E72}" presName="compNode" presStyleCnt="0"/>
      <dgm:spPr/>
    </dgm:pt>
    <dgm:pt modelId="{9944A6B3-C2FB-4B7A-A871-7EBDE8038EA3}" type="pres">
      <dgm:prSet presAssocID="{44B4EF6D-FBEF-4C8F-8233-3A6450C18E72}" presName="bgRect" presStyleLbl="bgShp" presStyleIdx="3" presStyleCnt="5"/>
      <dgm:spPr/>
    </dgm:pt>
    <dgm:pt modelId="{8A07F13C-661F-43CD-8322-86BB5A0E959E}" type="pres">
      <dgm:prSet presAssocID="{44B4EF6D-FBEF-4C8F-8233-3A6450C18E72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6A71CD16-6F03-4740-9726-05AFAFC7B95A}" type="pres">
      <dgm:prSet presAssocID="{44B4EF6D-FBEF-4C8F-8233-3A6450C18E72}" presName="spaceRect" presStyleCnt="0"/>
      <dgm:spPr/>
    </dgm:pt>
    <dgm:pt modelId="{BD28B7FD-D38C-43F0-B6E5-ED1DEAB03FC9}" type="pres">
      <dgm:prSet presAssocID="{44B4EF6D-FBEF-4C8F-8233-3A6450C18E72}" presName="parTx" presStyleLbl="revTx" presStyleIdx="3" presStyleCnt="5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B5B20CBC-479A-4B93-B4A6-50697B262BA8}" type="pres">
      <dgm:prSet presAssocID="{1F0FBE63-C0A6-46FA-88F6-56CAB63C4BC5}" presName="sibTrans" presStyleCnt="0"/>
      <dgm:spPr/>
    </dgm:pt>
    <dgm:pt modelId="{B9B0CD20-0742-4B24-AFD4-3F93DF541A66}" type="pres">
      <dgm:prSet presAssocID="{42856430-D96C-4F23-B8D8-7728C27ABF69}" presName="compNode" presStyleCnt="0"/>
      <dgm:spPr/>
    </dgm:pt>
    <dgm:pt modelId="{83EB2640-ED4A-4EC4-A19F-5A86C2F39811}" type="pres">
      <dgm:prSet presAssocID="{42856430-D96C-4F23-B8D8-7728C27ABF69}" presName="bgRect" presStyleLbl="bgShp" presStyleIdx="4" presStyleCnt="5"/>
      <dgm:spPr/>
    </dgm:pt>
    <dgm:pt modelId="{CD772064-D4FA-4156-8B4B-95DFE0ED67BD}" type="pres">
      <dgm:prSet presAssocID="{42856430-D96C-4F23-B8D8-7728C27ABF69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71478F3F-29DE-4EFC-BC8B-85907AE4BEFA}" type="pres">
      <dgm:prSet presAssocID="{42856430-D96C-4F23-B8D8-7728C27ABF69}" presName="spaceRect" presStyleCnt="0"/>
      <dgm:spPr/>
    </dgm:pt>
    <dgm:pt modelId="{01FBFF84-CB5F-4402-A83C-F6BCFE5C3A77}" type="pres">
      <dgm:prSet presAssocID="{42856430-D96C-4F23-B8D8-7728C27ABF69}" presName="parTx" presStyleLbl="revTx" presStyleIdx="4" presStyleCnt="5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54FC6E05-9FF8-4086-989E-DA240C4163AD}" srcId="{CB3D3EB8-C414-48D4-8BEA-3BE7FF648075}" destId="{42856430-D96C-4F23-B8D8-7728C27ABF69}" srcOrd="4" destOrd="0" parTransId="{3C126442-596E-42F5-BC63-BB64D22BE091}" sibTransId="{659CA21D-6B61-47D7-BC5C-A2230E931CBB}"/>
    <dgm:cxn modelId="{35DEC226-C021-4793-B966-9CF36D4A1333}" srcId="{CB3D3EB8-C414-48D4-8BEA-3BE7FF648075}" destId="{44B4EF6D-FBEF-4C8F-8233-3A6450C18E72}" srcOrd="3" destOrd="0" parTransId="{3F78D48E-3FA8-434F-B3FC-A142A4CC475E}" sibTransId="{1F0FBE63-C0A6-46FA-88F6-56CAB63C4BC5}"/>
    <dgm:cxn modelId="{BA858BF6-1EC9-48A4-8539-767D943BCC5F}" type="presOf" srcId="{59DACFF5-26FB-4BF0-A1FA-3BA96B6F0522}" destId="{099E08A3-EDDE-4729-BAAF-E18E4A246489}" srcOrd="0" destOrd="0" presId="urn:microsoft.com/office/officeart/2018/2/layout/IconVerticalSolidList"/>
    <dgm:cxn modelId="{1609A350-B3EC-40F1-9642-BD600FC8EADA}" type="presOf" srcId="{44B4EF6D-FBEF-4C8F-8233-3A6450C18E72}" destId="{BD28B7FD-D38C-43F0-B6E5-ED1DEAB03FC9}" srcOrd="0" destOrd="0" presId="urn:microsoft.com/office/officeart/2018/2/layout/IconVerticalSolidList"/>
    <dgm:cxn modelId="{B3D689B7-DD7B-41C1-B960-C7FAEFA15B34}" srcId="{CB3D3EB8-C414-48D4-8BEA-3BE7FF648075}" destId="{7E936CBB-41EB-4134-AA32-57EEA274DFA2}" srcOrd="2" destOrd="0" parTransId="{38854D58-957C-4688-AB67-F85CAB89E8C7}" sibTransId="{396FF1CD-C5CA-458D-AD8D-24E7AA8BE725}"/>
    <dgm:cxn modelId="{523C8AE0-F306-47F1-9253-8E7F9262EC33}" type="presOf" srcId="{8BF296A2-C5F0-45FB-84AE-A835491A965A}" destId="{C1143ABE-E19E-4490-9B8B-7F955918DE93}" srcOrd="0" destOrd="0" presId="urn:microsoft.com/office/officeart/2018/2/layout/IconVerticalSolidList"/>
    <dgm:cxn modelId="{7054E9DC-A6CA-48A4-A228-D3F70A4430E2}" type="presOf" srcId="{CB3D3EB8-C414-48D4-8BEA-3BE7FF648075}" destId="{3CF46F26-C403-4FCF-8D84-2986FE14C6AF}" srcOrd="0" destOrd="0" presId="urn:microsoft.com/office/officeart/2018/2/layout/IconVerticalSolidList"/>
    <dgm:cxn modelId="{340D5A4E-304A-4A27-BDB6-F05E651A4847}" srcId="{CB3D3EB8-C414-48D4-8BEA-3BE7FF648075}" destId="{59DACFF5-26FB-4BF0-A1FA-3BA96B6F0522}" srcOrd="0" destOrd="0" parTransId="{6EFB859F-8396-49C1-B21F-E12B09341D22}" sibTransId="{AAD48460-6133-4EDF-81A9-C3BC10E07262}"/>
    <dgm:cxn modelId="{8BD78AE3-50FD-4C24-90B5-4671DC9B547A}" type="presOf" srcId="{7E936CBB-41EB-4134-AA32-57EEA274DFA2}" destId="{00391A2F-308C-4E2C-8035-1853B0C47DE5}" srcOrd="0" destOrd="0" presId="urn:microsoft.com/office/officeart/2018/2/layout/IconVerticalSolidList"/>
    <dgm:cxn modelId="{6F2F18F5-3630-441E-8CAF-B697E9EEE1EB}" type="presOf" srcId="{42856430-D96C-4F23-B8D8-7728C27ABF69}" destId="{01FBFF84-CB5F-4402-A83C-F6BCFE5C3A77}" srcOrd="0" destOrd="0" presId="urn:microsoft.com/office/officeart/2018/2/layout/IconVerticalSolidList"/>
    <dgm:cxn modelId="{79A5879C-D98C-42A3-89FC-7049244EC546}" srcId="{CB3D3EB8-C414-48D4-8BEA-3BE7FF648075}" destId="{8BF296A2-C5F0-45FB-84AE-A835491A965A}" srcOrd="1" destOrd="0" parTransId="{22CAC786-1412-44DB-BF18-EB3194DF5EA4}" sibTransId="{257D8524-EC87-4A98-91E4-09FDA2339C8F}"/>
    <dgm:cxn modelId="{DA8829FE-0578-4CA7-A865-FD2A29B7BB9D}" type="presParOf" srcId="{3CF46F26-C403-4FCF-8D84-2986FE14C6AF}" destId="{FCAA06DF-1A8F-454A-96DE-6D9545C4B7EB}" srcOrd="0" destOrd="0" presId="urn:microsoft.com/office/officeart/2018/2/layout/IconVerticalSolidList"/>
    <dgm:cxn modelId="{2AB4AE48-FB56-4608-AE21-517E48E691F1}" type="presParOf" srcId="{FCAA06DF-1A8F-454A-96DE-6D9545C4B7EB}" destId="{7557A22C-A07D-4626-9027-F6277D8CE95A}" srcOrd="0" destOrd="0" presId="urn:microsoft.com/office/officeart/2018/2/layout/IconVerticalSolidList"/>
    <dgm:cxn modelId="{A3B0A1CE-1774-4AE5-82F3-2590F4E3F370}" type="presParOf" srcId="{FCAA06DF-1A8F-454A-96DE-6D9545C4B7EB}" destId="{1DFFD78B-044F-4F1C-8F44-F6A7933AA52A}" srcOrd="1" destOrd="0" presId="urn:microsoft.com/office/officeart/2018/2/layout/IconVerticalSolidList"/>
    <dgm:cxn modelId="{71F590B4-5697-4587-A8AE-5E9059F25D69}" type="presParOf" srcId="{FCAA06DF-1A8F-454A-96DE-6D9545C4B7EB}" destId="{F379290A-B3EB-481C-971D-913BD1A3FBE8}" srcOrd="2" destOrd="0" presId="urn:microsoft.com/office/officeart/2018/2/layout/IconVerticalSolidList"/>
    <dgm:cxn modelId="{30080E4D-C904-45C0-90AA-CEA262B86260}" type="presParOf" srcId="{FCAA06DF-1A8F-454A-96DE-6D9545C4B7EB}" destId="{099E08A3-EDDE-4729-BAAF-E18E4A246489}" srcOrd="3" destOrd="0" presId="urn:microsoft.com/office/officeart/2018/2/layout/IconVerticalSolidList"/>
    <dgm:cxn modelId="{8302C2D9-541C-4421-8515-29DFAB93B167}" type="presParOf" srcId="{3CF46F26-C403-4FCF-8D84-2986FE14C6AF}" destId="{BC78C14C-8F42-4D4C-8148-4ACD7A803589}" srcOrd="1" destOrd="0" presId="urn:microsoft.com/office/officeart/2018/2/layout/IconVerticalSolidList"/>
    <dgm:cxn modelId="{5086251E-5B44-44FA-A6DB-78C91DF472C7}" type="presParOf" srcId="{3CF46F26-C403-4FCF-8D84-2986FE14C6AF}" destId="{644D4C8C-D52D-40C5-8256-19626A43290A}" srcOrd="2" destOrd="0" presId="urn:microsoft.com/office/officeart/2018/2/layout/IconVerticalSolidList"/>
    <dgm:cxn modelId="{A5629394-6DBB-4128-AAF2-243D8D078CA7}" type="presParOf" srcId="{644D4C8C-D52D-40C5-8256-19626A43290A}" destId="{8AD64BAA-63E2-4FC7-8C3F-1DA24691DC19}" srcOrd="0" destOrd="0" presId="urn:microsoft.com/office/officeart/2018/2/layout/IconVerticalSolidList"/>
    <dgm:cxn modelId="{1F3A0926-9B2C-4A07-881D-55F2C1A08498}" type="presParOf" srcId="{644D4C8C-D52D-40C5-8256-19626A43290A}" destId="{F7911973-BC14-452C-B06D-377D752EAD11}" srcOrd="1" destOrd="0" presId="urn:microsoft.com/office/officeart/2018/2/layout/IconVerticalSolidList"/>
    <dgm:cxn modelId="{B895C7B6-ACFF-41DE-B3C5-4747A65CDD68}" type="presParOf" srcId="{644D4C8C-D52D-40C5-8256-19626A43290A}" destId="{FFC52DBC-D4F1-44FA-9B5A-CC87E672F6CF}" srcOrd="2" destOrd="0" presId="urn:microsoft.com/office/officeart/2018/2/layout/IconVerticalSolidList"/>
    <dgm:cxn modelId="{06D4DE51-A352-4461-A85F-0B1E66DF22D2}" type="presParOf" srcId="{644D4C8C-D52D-40C5-8256-19626A43290A}" destId="{C1143ABE-E19E-4490-9B8B-7F955918DE93}" srcOrd="3" destOrd="0" presId="urn:microsoft.com/office/officeart/2018/2/layout/IconVerticalSolidList"/>
    <dgm:cxn modelId="{8855CDC7-ABD3-49B7-A2EB-D3B9B2A1C8F0}" type="presParOf" srcId="{3CF46F26-C403-4FCF-8D84-2986FE14C6AF}" destId="{457A537F-A057-49B9-A856-F0AB07FB6465}" srcOrd="3" destOrd="0" presId="urn:microsoft.com/office/officeart/2018/2/layout/IconVerticalSolidList"/>
    <dgm:cxn modelId="{4C0F1924-797E-4FE1-AB9C-DA8A23572B4E}" type="presParOf" srcId="{3CF46F26-C403-4FCF-8D84-2986FE14C6AF}" destId="{B8B63338-00A8-48B6-A626-162B1C51E35B}" srcOrd="4" destOrd="0" presId="urn:microsoft.com/office/officeart/2018/2/layout/IconVerticalSolidList"/>
    <dgm:cxn modelId="{DCF48206-9BD0-4CED-8594-CE1B788E3F40}" type="presParOf" srcId="{B8B63338-00A8-48B6-A626-162B1C51E35B}" destId="{D7C26D36-CAC3-458C-BEA3-72CC3D4DE949}" srcOrd="0" destOrd="0" presId="urn:microsoft.com/office/officeart/2018/2/layout/IconVerticalSolidList"/>
    <dgm:cxn modelId="{9C0CC2B4-CDDA-4F33-A1D5-19033570A09D}" type="presParOf" srcId="{B8B63338-00A8-48B6-A626-162B1C51E35B}" destId="{0F8EB84D-95E1-4AC9-B7F1-62333DA329FF}" srcOrd="1" destOrd="0" presId="urn:microsoft.com/office/officeart/2018/2/layout/IconVerticalSolidList"/>
    <dgm:cxn modelId="{8126C02F-9AE3-4ADC-AF84-9ABC730DE218}" type="presParOf" srcId="{B8B63338-00A8-48B6-A626-162B1C51E35B}" destId="{BA2D8475-AD99-4C9C-BE0E-2FF004B971EA}" srcOrd="2" destOrd="0" presId="urn:microsoft.com/office/officeart/2018/2/layout/IconVerticalSolidList"/>
    <dgm:cxn modelId="{97F4F61E-BF0F-49C1-AD03-A2337230D9B9}" type="presParOf" srcId="{B8B63338-00A8-48B6-A626-162B1C51E35B}" destId="{00391A2F-308C-4E2C-8035-1853B0C47DE5}" srcOrd="3" destOrd="0" presId="urn:microsoft.com/office/officeart/2018/2/layout/IconVerticalSolidList"/>
    <dgm:cxn modelId="{0AB9B91F-0E34-4646-A8F4-535E025C2D67}" type="presParOf" srcId="{3CF46F26-C403-4FCF-8D84-2986FE14C6AF}" destId="{69895FFB-FCB4-46B8-951E-FC690711C3DB}" srcOrd="5" destOrd="0" presId="urn:microsoft.com/office/officeart/2018/2/layout/IconVerticalSolidList"/>
    <dgm:cxn modelId="{0C0F203D-4431-4386-AAFA-7D39C88A2596}" type="presParOf" srcId="{3CF46F26-C403-4FCF-8D84-2986FE14C6AF}" destId="{3146E48A-1FED-48B8-9C79-1B079923C2E5}" srcOrd="6" destOrd="0" presId="urn:microsoft.com/office/officeart/2018/2/layout/IconVerticalSolidList"/>
    <dgm:cxn modelId="{275CB7CE-C08A-42E0-AE21-6DC53609E246}" type="presParOf" srcId="{3146E48A-1FED-48B8-9C79-1B079923C2E5}" destId="{9944A6B3-C2FB-4B7A-A871-7EBDE8038EA3}" srcOrd="0" destOrd="0" presId="urn:microsoft.com/office/officeart/2018/2/layout/IconVerticalSolidList"/>
    <dgm:cxn modelId="{D30A9CBE-24E4-40BF-AA95-1B5EC6DF222D}" type="presParOf" srcId="{3146E48A-1FED-48B8-9C79-1B079923C2E5}" destId="{8A07F13C-661F-43CD-8322-86BB5A0E959E}" srcOrd="1" destOrd="0" presId="urn:microsoft.com/office/officeart/2018/2/layout/IconVerticalSolidList"/>
    <dgm:cxn modelId="{C53CD6E5-E74F-475E-87DE-21C0CEEAB23B}" type="presParOf" srcId="{3146E48A-1FED-48B8-9C79-1B079923C2E5}" destId="{6A71CD16-6F03-4740-9726-05AFAFC7B95A}" srcOrd="2" destOrd="0" presId="urn:microsoft.com/office/officeart/2018/2/layout/IconVerticalSolidList"/>
    <dgm:cxn modelId="{2407EEB3-6118-4578-AFBB-24AEEED01D8C}" type="presParOf" srcId="{3146E48A-1FED-48B8-9C79-1B079923C2E5}" destId="{BD28B7FD-D38C-43F0-B6E5-ED1DEAB03FC9}" srcOrd="3" destOrd="0" presId="urn:microsoft.com/office/officeart/2018/2/layout/IconVerticalSolidList"/>
    <dgm:cxn modelId="{F276957F-0706-460E-B62F-D6127E9A25DF}" type="presParOf" srcId="{3CF46F26-C403-4FCF-8D84-2986FE14C6AF}" destId="{B5B20CBC-479A-4B93-B4A6-50697B262BA8}" srcOrd="7" destOrd="0" presId="urn:microsoft.com/office/officeart/2018/2/layout/IconVerticalSolidList"/>
    <dgm:cxn modelId="{B5B1C737-29FE-4A86-81DB-A62396745DB0}" type="presParOf" srcId="{3CF46F26-C403-4FCF-8D84-2986FE14C6AF}" destId="{B9B0CD20-0742-4B24-AFD4-3F93DF541A66}" srcOrd="8" destOrd="0" presId="urn:microsoft.com/office/officeart/2018/2/layout/IconVerticalSolidList"/>
    <dgm:cxn modelId="{3149D11C-6A3A-4604-9620-611ACF71D20B}" type="presParOf" srcId="{B9B0CD20-0742-4B24-AFD4-3F93DF541A66}" destId="{83EB2640-ED4A-4EC4-A19F-5A86C2F39811}" srcOrd="0" destOrd="0" presId="urn:microsoft.com/office/officeart/2018/2/layout/IconVerticalSolidList"/>
    <dgm:cxn modelId="{30B243DA-4E66-41E6-B359-8FDC746E450A}" type="presParOf" srcId="{B9B0CD20-0742-4B24-AFD4-3F93DF541A66}" destId="{CD772064-D4FA-4156-8B4B-95DFE0ED67BD}" srcOrd="1" destOrd="0" presId="urn:microsoft.com/office/officeart/2018/2/layout/IconVerticalSolidList"/>
    <dgm:cxn modelId="{51607DA9-02C3-4D55-BF0F-B83A2BB939FA}" type="presParOf" srcId="{B9B0CD20-0742-4B24-AFD4-3F93DF541A66}" destId="{71478F3F-29DE-4EFC-BC8B-85907AE4BEFA}" srcOrd="2" destOrd="0" presId="urn:microsoft.com/office/officeart/2018/2/layout/IconVerticalSolidList"/>
    <dgm:cxn modelId="{6170893B-789C-47B0-907D-AFEBB59D27E8}" type="presParOf" srcId="{B9B0CD20-0742-4B24-AFD4-3F93DF541A66}" destId="{01FBFF84-CB5F-4402-A83C-F6BCFE5C3A7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AD103A-97C6-4F72-83B5-677F0836A95F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446A9C-EB5D-4BD0-91B5-92D2977CEBF0}">
      <dgm:prSet/>
      <dgm:spPr>
        <a:solidFill>
          <a:srgbClr val="92D050"/>
        </a:solidFill>
      </dgm:spPr>
      <dgm:t>
        <a:bodyPr/>
        <a:lstStyle/>
        <a:p>
          <a:r>
            <a:rPr lang="en-ZA" dirty="0">
              <a:latin typeface="Gill Sans MT" panose="020B0502020104020203" pitchFamily="34" charset="77"/>
            </a:rPr>
            <a:t>Strategy pillars: </a:t>
          </a:r>
          <a:endParaRPr lang="en-US" dirty="0">
            <a:latin typeface="Gill Sans MT" panose="020B0502020104020203" pitchFamily="34" charset="77"/>
          </a:endParaRPr>
        </a:p>
      </dgm:t>
    </dgm:pt>
    <dgm:pt modelId="{66259774-50C7-47F5-BAA7-82E5886AEFB1}" type="parTrans" cxnId="{4C179B16-0C5B-4089-9341-422E586C9EF0}">
      <dgm:prSet/>
      <dgm:spPr/>
      <dgm:t>
        <a:bodyPr/>
        <a:lstStyle/>
        <a:p>
          <a:endParaRPr lang="en-US"/>
        </a:p>
      </dgm:t>
    </dgm:pt>
    <dgm:pt modelId="{2A2BC1EF-E17A-4747-98C6-CF979037AEF5}" type="sibTrans" cxnId="{4C179B16-0C5B-4089-9341-422E586C9EF0}">
      <dgm:prSet/>
      <dgm:spPr/>
      <dgm:t>
        <a:bodyPr/>
        <a:lstStyle/>
        <a:p>
          <a:endParaRPr lang="en-US"/>
        </a:p>
      </dgm:t>
    </dgm:pt>
    <dgm:pt modelId="{83D1AA2E-E34C-42BA-BBFE-474AAA209FFD}">
      <dgm:prSet/>
      <dgm:spPr>
        <a:solidFill>
          <a:srgbClr val="92D050"/>
        </a:solidFill>
      </dgm:spPr>
      <dgm:t>
        <a:bodyPr/>
        <a:lstStyle/>
        <a:p>
          <a:r>
            <a:rPr lang="en-ZA" dirty="0">
              <a:latin typeface="Gill Sans MT" panose="020B0502020104020203" pitchFamily="34" charset="77"/>
            </a:rPr>
            <a:t>achieving integrated and sustainable water resource management;</a:t>
          </a:r>
          <a:endParaRPr lang="en-US" dirty="0">
            <a:latin typeface="Gill Sans MT" panose="020B0502020104020203" pitchFamily="34" charset="77"/>
          </a:endParaRPr>
        </a:p>
      </dgm:t>
    </dgm:pt>
    <dgm:pt modelId="{BA44634E-C2B6-4ED7-9AE8-46E5DB435A5E}" type="parTrans" cxnId="{990A1F52-21D0-4003-AA32-1889363915BE}">
      <dgm:prSet/>
      <dgm:spPr/>
      <dgm:t>
        <a:bodyPr/>
        <a:lstStyle/>
        <a:p>
          <a:endParaRPr lang="en-US"/>
        </a:p>
      </dgm:t>
    </dgm:pt>
    <dgm:pt modelId="{CCA07045-488D-42A9-BF37-F05D044DF889}" type="sibTrans" cxnId="{990A1F52-21D0-4003-AA32-1889363915BE}">
      <dgm:prSet/>
      <dgm:spPr/>
      <dgm:t>
        <a:bodyPr/>
        <a:lstStyle/>
        <a:p>
          <a:endParaRPr lang="en-US"/>
        </a:p>
      </dgm:t>
    </dgm:pt>
    <dgm:pt modelId="{0CE10949-89AE-4587-B813-2EEB379F1826}">
      <dgm:prSet/>
      <dgm:spPr>
        <a:solidFill>
          <a:srgbClr val="92D050"/>
        </a:solidFill>
      </dgm:spPr>
      <dgm:t>
        <a:bodyPr/>
        <a:lstStyle/>
        <a:p>
          <a:r>
            <a:rPr lang="en-ZA" dirty="0">
              <a:latin typeface="Gill Sans MT" panose="020B0502020104020203" pitchFamily="34" charset="77"/>
            </a:rPr>
            <a:t>strengthening the delivery of water supply, sanitation, and hygiene services; </a:t>
          </a:r>
          <a:endParaRPr lang="en-US" dirty="0">
            <a:latin typeface="Gill Sans MT" panose="020B0502020104020203" pitchFamily="34" charset="77"/>
          </a:endParaRPr>
        </a:p>
      </dgm:t>
    </dgm:pt>
    <dgm:pt modelId="{E91A4D3D-92C2-4928-9C4D-2BFA806D1CCD}" type="parTrans" cxnId="{8F64DDD5-7C35-4FF9-93CD-1CB8EBD4A1B9}">
      <dgm:prSet/>
      <dgm:spPr/>
      <dgm:t>
        <a:bodyPr/>
        <a:lstStyle/>
        <a:p>
          <a:endParaRPr lang="en-US"/>
        </a:p>
      </dgm:t>
    </dgm:pt>
    <dgm:pt modelId="{04D5C054-4F91-48E3-93B6-A6D62D0802AA}" type="sibTrans" cxnId="{8F64DDD5-7C35-4FF9-93CD-1CB8EBD4A1B9}">
      <dgm:prSet/>
      <dgm:spPr/>
      <dgm:t>
        <a:bodyPr/>
        <a:lstStyle/>
        <a:p>
          <a:endParaRPr lang="en-US"/>
        </a:p>
      </dgm:t>
    </dgm:pt>
    <dgm:pt modelId="{A444C3B8-4177-42D3-B912-071DEFFF9DE6}">
      <dgm:prSet/>
      <dgm:spPr>
        <a:solidFill>
          <a:srgbClr val="92D050"/>
        </a:solidFill>
      </dgm:spPr>
      <dgm:t>
        <a:bodyPr/>
        <a:lstStyle/>
        <a:p>
          <a:r>
            <a:rPr lang="en-ZA" dirty="0">
              <a:latin typeface="Gill Sans MT" panose="020B0502020104020203" pitchFamily="34" charset="77"/>
            </a:rPr>
            <a:t>increasing the availability of water for food production and improved nutrition; and </a:t>
          </a:r>
          <a:endParaRPr lang="en-US" dirty="0">
            <a:latin typeface="Gill Sans MT" panose="020B0502020104020203" pitchFamily="34" charset="77"/>
          </a:endParaRPr>
        </a:p>
      </dgm:t>
    </dgm:pt>
    <dgm:pt modelId="{3EB904BF-80F4-495C-8638-7ADA8FCA9F09}" type="parTrans" cxnId="{8915156F-2FE6-4070-A582-00667BDF570C}">
      <dgm:prSet/>
      <dgm:spPr/>
      <dgm:t>
        <a:bodyPr/>
        <a:lstStyle/>
        <a:p>
          <a:endParaRPr lang="en-US"/>
        </a:p>
      </dgm:t>
    </dgm:pt>
    <dgm:pt modelId="{76E3B6C1-B5C2-4EBA-A341-4C215D65C516}" type="sibTrans" cxnId="{8915156F-2FE6-4070-A582-00667BDF570C}">
      <dgm:prSet/>
      <dgm:spPr/>
      <dgm:t>
        <a:bodyPr/>
        <a:lstStyle/>
        <a:p>
          <a:endParaRPr lang="en-US"/>
        </a:p>
      </dgm:t>
    </dgm:pt>
    <dgm:pt modelId="{C94DE45B-A2E4-468C-9A65-C0AABED41E33}">
      <dgm:prSet/>
      <dgm:spPr>
        <a:solidFill>
          <a:srgbClr val="92D050"/>
        </a:solidFill>
      </dgm:spPr>
      <dgm:t>
        <a:bodyPr/>
        <a:lstStyle/>
        <a:p>
          <a:r>
            <a:rPr lang="en-ZA">
              <a:latin typeface="Gill Sans MT" panose="020B0502020104020203" pitchFamily="34" charset="77"/>
            </a:rPr>
            <a:t>strengthening the access of water for energy, notably hydropower. </a:t>
          </a:r>
          <a:endParaRPr lang="en-US">
            <a:latin typeface="Gill Sans MT" panose="020B0502020104020203" pitchFamily="34" charset="77"/>
          </a:endParaRPr>
        </a:p>
      </dgm:t>
    </dgm:pt>
    <dgm:pt modelId="{7E1280CB-1711-4201-B336-8F6E10BE4901}" type="parTrans" cxnId="{EF999064-ED2B-4676-A8EE-6BF7023C0605}">
      <dgm:prSet/>
      <dgm:spPr/>
      <dgm:t>
        <a:bodyPr/>
        <a:lstStyle/>
        <a:p>
          <a:endParaRPr lang="en-US"/>
        </a:p>
      </dgm:t>
    </dgm:pt>
    <dgm:pt modelId="{A742C3AF-2039-42C8-A765-1771C04DA0DF}" type="sibTrans" cxnId="{EF999064-ED2B-4676-A8EE-6BF7023C0605}">
      <dgm:prSet/>
      <dgm:spPr/>
      <dgm:t>
        <a:bodyPr/>
        <a:lstStyle/>
        <a:p>
          <a:endParaRPr lang="en-US"/>
        </a:p>
      </dgm:t>
    </dgm:pt>
    <dgm:pt modelId="{B321CE7B-297F-41E7-A5C2-95338027D5C7}">
      <dgm:prSet/>
      <dgm:spPr>
        <a:solidFill>
          <a:srgbClr val="92D050"/>
        </a:solidFill>
      </dgm:spPr>
      <dgm:t>
        <a:bodyPr/>
        <a:lstStyle/>
        <a:p>
          <a:r>
            <a:rPr lang="en-ZA">
              <a:latin typeface="Gill Sans MT" panose="020B0502020104020203" pitchFamily="34" charset="77"/>
            </a:rPr>
            <a:t>Cross cutting issues include sector governance, gender, climate change, private sector engagement and fragility. </a:t>
          </a:r>
          <a:endParaRPr lang="en-US">
            <a:latin typeface="Gill Sans MT" panose="020B0502020104020203" pitchFamily="34" charset="77"/>
          </a:endParaRPr>
        </a:p>
      </dgm:t>
    </dgm:pt>
    <dgm:pt modelId="{2698CCA5-E182-495B-BC8E-1B69846595F3}" type="parTrans" cxnId="{7CA27490-696B-4033-A4CF-8E40E56867AF}">
      <dgm:prSet/>
      <dgm:spPr/>
      <dgm:t>
        <a:bodyPr/>
        <a:lstStyle/>
        <a:p>
          <a:endParaRPr lang="en-US"/>
        </a:p>
      </dgm:t>
    </dgm:pt>
    <dgm:pt modelId="{981A500D-73AF-41D5-B0A9-C54CA190919F}" type="sibTrans" cxnId="{7CA27490-696B-4033-A4CF-8E40E56867AF}">
      <dgm:prSet/>
      <dgm:spPr/>
      <dgm:t>
        <a:bodyPr/>
        <a:lstStyle/>
        <a:p>
          <a:endParaRPr lang="en-US"/>
        </a:p>
      </dgm:t>
    </dgm:pt>
    <dgm:pt modelId="{03F92C01-103F-C24C-8C05-472F5714AC82}" type="pres">
      <dgm:prSet presAssocID="{BBAD103A-97C6-4F72-83B5-677F0836A95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DE5BEA7-3A7D-FF46-BF43-23A2BF2FA57A}" type="pres">
      <dgm:prSet presAssocID="{62446A9C-EB5D-4BD0-91B5-92D2977CEBF0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7EDE4-0B18-4041-B410-218E65CE428F}" type="pres">
      <dgm:prSet presAssocID="{2A2BC1EF-E17A-4747-98C6-CF979037AEF5}" presName="sibTrans" presStyleCnt="0"/>
      <dgm:spPr/>
    </dgm:pt>
    <dgm:pt modelId="{07C7CAF8-972B-6249-B5B4-AEE9269647B7}" type="pres">
      <dgm:prSet presAssocID="{B321CE7B-297F-41E7-A5C2-95338027D5C7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C2410A-4871-B442-B369-7D431BA316B4}" type="presOf" srcId="{BBAD103A-97C6-4F72-83B5-677F0836A95F}" destId="{03F92C01-103F-C24C-8C05-472F5714AC82}" srcOrd="0" destOrd="0" presId="urn:microsoft.com/office/officeart/2005/8/layout/default"/>
    <dgm:cxn modelId="{F3AFFA13-D5DB-5A4E-89E3-628C0C952330}" type="presOf" srcId="{0CE10949-89AE-4587-B813-2EEB379F1826}" destId="{0DE5BEA7-3A7D-FF46-BF43-23A2BF2FA57A}" srcOrd="0" destOrd="2" presId="urn:microsoft.com/office/officeart/2005/8/layout/default"/>
    <dgm:cxn modelId="{8F64DDD5-7C35-4FF9-93CD-1CB8EBD4A1B9}" srcId="{62446A9C-EB5D-4BD0-91B5-92D2977CEBF0}" destId="{0CE10949-89AE-4587-B813-2EEB379F1826}" srcOrd="1" destOrd="0" parTransId="{E91A4D3D-92C2-4928-9C4D-2BFA806D1CCD}" sibTransId="{04D5C054-4F91-48E3-93B6-A6D62D0802AA}"/>
    <dgm:cxn modelId="{7CA27490-696B-4033-A4CF-8E40E56867AF}" srcId="{BBAD103A-97C6-4F72-83B5-677F0836A95F}" destId="{B321CE7B-297F-41E7-A5C2-95338027D5C7}" srcOrd="1" destOrd="0" parTransId="{2698CCA5-E182-495B-BC8E-1B69846595F3}" sibTransId="{981A500D-73AF-41D5-B0A9-C54CA190919F}"/>
    <dgm:cxn modelId="{4C179B16-0C5B-4089-9341-422E586C9EF0}" srcId="{BBAD103A-97C6-4F72-83B5-677F0836A95F}" destId="{62446A9C-EB5D-4BD0-91B5-92D2977CEBF0}" srcOrd="0" destOrd="0" parTransId="{66259774-50C7-47F5-BAA7-82E5886AEFB1}" sibTransId="{2A2BC1EF-E17A-4747-98C6-CF979037AEF5}"/>
    <dgm:cxn modelId="{F8CF6768-F8AE-DC49-B041-FEA9B2FB37E9}" type="presOf" srcId="{A444C3B8-4177-42D3-B912-071DEFFF9DE6}" destId="{0DE5BEA7-3A7D-FF46-BF43-23A2BF2FA57A}" srcOrd="0" destOrd="3" presId="urn:microsoft.com/office/officeart/2005/8/layout/default"/>
    <dgm:cxn modelId="{EF999064-ED2B-4676-A8EE-6BF7023C0605}" srcId="{62446A9C-EB5D-4BD0-91B5-92D2977CEBF0}" destId="{C94DE45B-A2E4-468C-9A65-C0AABED41E33}" srcOrd="3" destOrd="0" parTransId="{7E1280CB-1711-4201-B336-8F6E10BE4901}" sibTransId="{A742C3AF-2039-42C8-A765-1771C04DA0DF}"/>
    <dgm:cxn modelId="{1E267C5F-EFAD-FD47-9363-C971F3FAE27B}" type="presOf" srcId="{B321CE7B-297F-41E7-A5C2-95338027D5C7}" destId="{07C7CAF8-972B-6249-B5B4-AEE9269647B7}" srcOrd="0" destOrd="0" presId="urn:microsoft.com/office/officeart/2005/8/layout/default"/>
    <dgm:cxn modelId="{925E45DC-496F-E946-9995-3EAC44AC42E7}" type="presOf" srcId="{C94DE45B-A2E4-468C-9A65-C0AABED41E33}" destId="{0DE5BEA7-3A7D-FF46-BF43-23A2BF2FA57A}" srcOrd="0" destOrd="4" presId="urn:microsoft.com/office/officeart/2005/8/layout/default"/>
    <dgm:cxn modelId="{990A1F52-21D0-4003-AA32-1889363915BE}" srcId="{62446A9C-EB5D-4BD0-91B5-92D2977CEBF0}" destId="{83D1AA2E-E34C-42BA-BBFE-474AAA209FFD}" srcOrd="0" destOrd="0" parTransId="{BA44634E-C2B6-4ED7-9AE8-46E5DB435A5E}" sibTransId="{CCA07045-488D-42A9-BF37-F05D044DF889}"/>
    <dgm:cxn modelId="{59368843-25BD-DF46-AA99-028E61E21781}" type="presOf" srcId="{83D1AA2E-E34C-42BA-BBFE-474AAA209FFD}" destId="{0DE5BEA7-3A7D-FF46-BF43-23A2BF2FA57A}" srcOrd="0" destOrd="1" presId="urn:microsoft.com/office/officeart/2005/8/layout/default"/>
    <dgm:cxn modelId="{8915156F-2FE6-4070-A582-00667BDF570C}" srcId="{62446A9C-EB5D-4BD0-91B5-92D2977CEBF0}" destId="{A444C3B8-4177-42D3-B912-071DEFFF9DE6}" srcOrd="2" destOrd="0" parTransId="{3EB904BF-80F4-495C-8638-7ADA8FCA9F09}" sibTransId="{76E3B6C1-B5C2-4EBA-A341-4C215D65C516}"/>
    <dgm:cxn modelId="{13C617CF-3CA9-694D-9D7D-33F6BBB2FEB7}" type="presOf" srcId="{62446A9C-EB5D-4BD0-91B5-92D2977CEBF0}" destId="{0DE5BEA7-3A7D-FF46-BF43-23A2BF2FA57A}" srcOrd="0" destOrd="0" presId="urn:microsoft.com/office/officeart/2005/8/layout/default"/>
    <dgm:cxn modelId="{87822663-9A29-D34C-B5B3-DA75D8E5C9FC}" type="presParOf" srcId="{03F92C01-103F-C24C-8C05-472F5714AC82}" destId="{0DE5BEA7-3A7D-FF46-BF43-23A2BF2FA57A}" srcOrd="0" destOrd="0" presId="urn:microsoft.com/office/officeart/2005/8/layout/default"/>
    <dgm:cxn modelId="{1A0314DF-B081-6043-82E0-3365C81682F8}" type="presParOf" srcId="{03F92C01-103F-C24C-8C05-472F5714AC82}" destId="{5357EDE4-0B18-4041-B410-218E65CE428F}" srcOrd="1" destOrd="0" presId="urn:microsoft.com/office/officeart/2005/8/layout/default"/>
    <dgm:cxn modelId="{6B6519E8-22B1-0043-AE80-BE27B7632EDA}" type="presParOf" srcId="{03F92C01-103F-C24C-8C05-472F5714AC82}" destId="{07C7CAF8-972B-6249-B5B4-AEE9269647B7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494AA-BAE2-B548-80C1-82B5CBD60533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9DC9B8-6106-1142-A2BF-F3A3B9022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329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5661248"/>
            <a:ext cx="10972800" cy="587484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tx1"/>
                </a:solidFill>
                <a:latin typeface="Arial Nova" panose="020B05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520B12A8-C632-46E5-9C6F-FF835E25E7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1" y="6355794"/>
            <a:ext cx="6219468" cy="36988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/>
            </a:lvl1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ZA" dirty="0"/>
              <a:t>Name | date</a:t>
            </a:r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xmlns="" id="{992C80CF-D0FA-1A87-FA2B-606C808046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202" r="68076" b="29234"/>
          <a:stretch/>
        </p:blipFill>
        <p:spPr>
          <a:xfrm>
            <a:off x="4079776" y="548680"/>
            <a:ext cx="3528392" cy="192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781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2678907"/>
            <a:ext cx="10515600" cy="1500187"/>
          </a:xfrm>
        </p:spPr>
        <p:txBody>
          <a:bodyPr anchor="ctr">
            <a:normAutofit/>
          </a:bodyPr>
          <a:lstStyle>
            <a:lvl1pPr algn="ctr">
              <a:defRPr sz="4800" i="1"/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446344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9F5B0D1A-D3E5-45CB-880F-316068E3F5FF}"/>
              </a:ext>
            </a:extLst>
          </p:cNvPr>
          <p:cNvSpPr/>
          <p:nvPr userDrawn="1"/>
        </p:nvSpPr>
        <p:spPr>
          <a:xfrm>
            <a:off x="0" y="5709074"/>
            <a:ext cx="12192000" cy="1148925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  <a:alpha val="55000"/>
                </a:schemeClr>
              </a:gs>
              <a:gs pos="100000">
                <a:schemeClr val="accent5">
                  <a:lumMod val="40000"/>
                  <a:lumOff val="60000"/>
                  <a:alpha val="41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0" i="1" dirty="0">
                <a:solidFill>
                  <a:sysClr val="windowText" lastClr="000000"/>
                </a:solidFill>
              </a:rPr>
              <a:t>Launch Event, Cairo Water Week, Egypt, 15 October 2024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8607AAA7-7B66-4411-8955-7F42828EF3C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693057"/>
          </a:xfrm>
          <a:solidFill>
            <a:schemeClr val="bg1"/>
          </a:solidFill>
        </p:spPr>
        <p:txBody>
          <a:bodyPr>
            <a:normAutofit/>
          </a:bodyPr>
          <a:lstStyle>
            <a:lvl1pPr algn="ctr">
              <a:defRPr sz="2400"/>
            </a:lvl1pPr>
          </a:lstStyle>
          <a:p>
            <a:r>
              <a:rPr lang="en-US" sz="1800" b="1" dirty="0">
                <a:solidFill>
                  <a:srgbClr val="0070C0"/>
                </a:solidFill>
                <a:effectLst/>
                <a:latin typeface="Gill Sans MT" panose="020B0502020104020203" pitchFamily="34" charset="77"/>
                <a:ea typeface="Georgia" panose="02040502050405020303" pitchFamily="18" charset="0"/>
                <a:cs typeface="Times New Roman" panose="02020603050405020304" pitchFamily="18" charset="0"/>
              </a:rPr>
              <a:t>Sustainable Water Energy Food Ecosystem Security Nexus Initiative in Africa</a:t>
            </a:r>
            <a:r>
              <a:rPr lang="en-ZA" dirty="0">
                <a:effectLst/>
              </a:rPr>
              <a:t> 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xmlns="" id="{629A8BE0-3DCF-4273-B798-B0AD22C55ED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838984"/>
            <a:ext cx="9144000" cy="387500"/>
          </a:xfrm>
          <a:solidFill>
            <a:schemeClr val="bg1"/>
          </a:solidFill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Michel </a:t>
            </a:r>
            <a:r>
              <a:rPr lang="en-US" dirty="0" err="1"/>
              <a:t>N’Guessan</a:t>
            </a:r>
            <a:r>
              <a:rPr lang="en-US" dirty="0"/>
              <a:t>, African Development Bank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09017D23-E4D8-4886-A3A3-447855AA0471}"/>
              </a:ext>
            </a:extLst>
          </p:cNvPr>
          <p:cNvSpPr/>
          <p:nvPr userDrawn="1"/>
        </p:nvSpPr>
        <p:spPr>
          <a:xfrm>
            <a:off x="0" y="0"/>
            <a:ext cx="12192000" cy="1112724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  <a:alpha val="54000"/>
                </a:schemeClr>
              </a:gs>
              <a:gs pos="100000">
                <a:srgbClr val="B3EBFF">
                  <a:alpha val="54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0" i="1">
              <a:solidFill>
                <a:sysClr val="windowText" lastClr="000000"/>
              </a:solidFill>
            </a:endParaRPr>
          </a:p>
        </p:txBody>
      </p:sp>
      <p:pic>
        <p:nvPicPr>
          <p:cNvPr id="13" name="Picture 1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xmlns="" id="{D65CA6B8-F1DC-4632-95B3-7A46151B1C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202" r="68076" b="29234"/>
          <a:stretch/>
        </p:blipFill>
        <p:spPr>
          <a:xfrm>
            <a:off x="5092018" y="87956"/>
            <a:ext cx="1881437" cy="1024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751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35BE65-3465-4F7D-9CDE-6898B80F8E5C}" type="datetimeFigureOut">
              <a:rPr lang="en-US" smtClean="0"/>
              <a:t>10/15/2024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CFAB50-0709-49E7-819A-350A772DB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378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2678907"/>
            <a:ext cx="10515600" cy="1500187"/>
          </a:xfrm>
        </p:spPr>
        <p:txBody>
          <a:bodyPr anchor="ctr">
            <a:normAutofit/>
          </a:bodyPr>
          <a:lstStyle>
            <a:lvl1pPr algn="ctr">
              <a:defRPr sz="4800" i="1"/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913550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35BE65-3465-4F7D-9CDE-6898B80F8E5C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CFAB50-0709-49E7-819A-350A772DB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637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End Slide">
    <p:bg>
      <p:bgPr>
        <a:solidFill>
          <a:schemeClr val="accent2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16B1605-D26C-4533-AB38-CC2F6628F92A}"/>
              </a:ext>
            </a:extLst>
          </p:cNvPr>
          <p:cNvSpPr/>
          <p:nvPr userDrawn="1"/>
        </p:nvSpPr>
        <p:spPr>
          <a:xfrm>
            <a:off x="0" y="5535770"/>
            <a:ext cx="12192000" cy="13222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8607AAA7-7B66-4411-8955-7F42828EF3C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1001722"/>
          </a:xfrm>
          <a:gradFill>
            <a:gsLst>
              <a:gs pos="0">
                <a:schemeClr val="accent2">
                  <a:lumMod val="20000"/>
                  <a:lumOff val="80000"/>
                  <a:alpha val="12000"/>
                </a:schemeClr>
              </a:gs>
              <a:gs pos="100000">
                <a:schemeClr val="accent1">
                  <a:lumMod val="40000"/>
                  <a:lumOff val="60000"/>
                  <a:alpha val="24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Thank You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xmlns="" id="{629A8BE0-3DCF-4273-B798-B0AD22C55ED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838984"/>
            <a:ext cx="9144000" cy="387500"/>
          </a:xfrm>
          <a:solidFill>
            <a:schemeClr val="accent2">
              <a:lumMod val="20000"/>
              <a:lumOff val="80000"/>
              <a:alpha val="12000"/>
            </a:schemeClr>
          </a:solidFill>
        </p:spPr>
        <p:txBody>
          <a:bodyPr>
            <a:noAutofit/>
          </a:bodyPr>
          <a:lstStyle>
            <a:lvl1pPr marL="0" indent="0" algn="ctr">
              <a:buNone/>
              <a:defRPr sz="2000" b="1"/>
            </a:lvl1pPr>
          </a:lstStyle>
          <a:p>
            <a:pPr algn="ctr"/>
            <a:r>
              <a:rPr lang="en-GB" sz="2000" b="0" i="1">
                <a:solidFill>
                  <a:sysClr val="windowText" lastClr="000000"/>
                </a:solidFill>
                <a:effectLst/>
                <a:latin typeface="Arial Nova" panose="020B05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Financial Sector Credit Facility for SMEs (FSCFS) </a:t>
            </a:r>
            <a:r>
              <a:rPr lang="en-GB" sz="2000" b="0" i="1">
                <a:solidFill>
                  <a:sysClr val="windowText" lastClr="000000"/>
                </a:solidFill>
                <a:effectLst/>
                <a:latin typeface="Arial Nova" panose="020B0504020202020204" pitchFamily="34" charset="0"/>
                <a:cs typeface="Times New Roman" panose="02020603050405020304" pitchFamily="18" charset="0"/>
              </a:rPr>
              <a:t>Project </a:t>
            </a:r>
            <a:endParaRPr lang="en-US" sz="2000" b="0" i="1">
              <a:solidFill>
                <a:sysClr val="windowText" lastClr="00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90D7CEDD-F09F-4444-8D8D-38C41C9604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577" y="5626100"/>
            <a:ext cx="2620223" cy="1100494"/>
          </a:xfrm>
          <a:prstGeom prst="rect">
            <a:avLst/>
          </a:prstGeom>
        </p:spPr>
      </p:pic>
      <p:pic>
        <p:nvPicPr>
          <p:cNvPr id="16" name="Picture 15" descr="Logo, company name&#10;&#10;Description automatically generated">
            <a:extLst>
              <a:ext uri="{FF2B5EF4-FFF2-40B4-BE49-F238E27FC236}">
                <a16:creationId xmlns:a16="http://schemas.microsoft.com/office/drawing/2014/main" xmlns="" id="{A6D6F1D8-FF48-42E2-BF51-8BB64EBDE0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5" t="35421" r="9829" b="37643"/>
          <a:stretch/>
        </p:blipFill>
        <p:spPr>
          <a:xfrm>
            <a:off x="8776997" y="5853895"/>
            <a:ext cx="3317426" cy="83457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F1F2872D-954C-4116-BB77-EA046C4A6A8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" t="10502" r="26139" b="16346"/>
          <a:stretch/>
        </p:blipFill>
        <p:spPr>
          <a:xfrm>
            <a:off x="3934689" y="5664200"/>
            <a:ext cx="4322617" cy="1136650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D310BFD5-3F67-476D-82E5-08F282B6CE09}"/>
              </a:ext>
            </a:extLst>
          </p:cNvPr>
          <p:cNvGrpSpPr/>
          <p:nvPr userDrawn="1"/>
        </p:nvGrpSpPr>
        <p:grpSpPr>
          <a:xfrm>
            <a:off x="4515575" y="219306"/>
            <a:ext cx="3160843" cy="5033509"/>
            <a:chOff x="576572" y="393712"/>
            <a:chExt cx="2765164" cy="4604458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xmlns="" id="{4F50588A-28B7-4242-8B7B-A35F59A3E3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6572" y="2329939"/>
              <a:ext cx="2765164" cy="2668231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xmlns="" id="{547F2B23-2A7A-4654-8855-C25B955885F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alphaModFix amt="20000"/>
              <a:biLevel thresh="25000"/>
            </a:blip>
            <a:srcRect l="27553" r="29130" b="34774"/>
            <a:stretch/>
          </p:blipFill>
          <p:spPr>
            <a:xfrm>
              <a:off x="627376" y="393712"/>
              <a:ext cx="2663555" cy="16845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8112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35BE65-3465-4F7D-9CDE-6898B80F8E5C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CFAB50-0709-49E7-819A-350A772DB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5407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35BE65-3465-4F7D-9CDE-6898B80F8E5C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CFAB50-0709-49E7-819A-350A772DB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30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35BE65-3465-4F7D-9CDE-6898B80F8E5C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CFAB50-0709-49E7-819A-350A772DB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2055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35BE65-3465-4F7D-9CDE-6898B80F8E5C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CFAB50-0709-49E7-819A-350A772DB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86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latin typeface="Arial Nova" panose="020B05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B1BB36"/>
              </a:buClr>
              <a:defRPr>
                <a:latin typeface="+mn-lt"/>
                <a:cs typeface="Arial" panose="020B0604020202020204" pitchFamily="34" charset="0"/>
              </a:defRPr>
            </a:lvl1pPr>
            <a:lvl2pPr>
              <a:defRPr>
                <a:latin typeface="+mn-lt"/>
                <a:cs typeface="Arial" panose="020B0604020202020204" pitchFamily="34" charset="0"/>
              </a:defRPr>
            </a:lvl2pPr>
            <a:lvl3pPr>
              <a:buClr>
                <a:srgbClr val="606A79"/>
              </a:buClr>
              <a:defRPr>
                <a:latin typeface="+mn-lt"/>
                <a:cs typeface="Arial" panose="020B0604020202020204" pitchFamily="34" charset="0"/>
              </a:defRPr>
            </a:lvl3pPr>
            <a:lvl4pPr>
              <a:defRPr>
                <a:latin typeface="+mn-lt"/>
                <a:cs typeface="Arial" panose="020B0604020202020204" pitchFamily="34" charset="0"/>
              </a:defRPr>
            </a:lvl4pPr>
            <a:lvl5pPr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32EBB40D-6AAB-442B-BD00-E6FB9C5F9108}" type="datetimeFigureOut">
              <a:rPr lang="en-ZA" smtClean="0"/>
              <a:pPr/>
              <a:t>2024/10/15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68997D42-8DC5-4D3F-B81F-B55CF5BA489A}" type="slidenum">
              <a:rPr lang="en-ZA" smtClean="0"/>
              <a:pPr/>
              <a:t>‹#›</a:t>
            </a:fld>
            <a:endParaRPr lang="en-ZA"/>
          </a:p>
        </p:txBody>
      </p:sp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xmlns="" id="{C839BAC1-326B-4FB2-00C1-419062C7DC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202" r="68076" b="29234"/>
          <a:stretch/>
        </p:blipFill>
        <p:spPr>
          <a:xfrm>
            <a:off x="10200456" y="5883237"/>
            <a:ext cx="1805667" cy="98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3363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A8CB5A2-3330-3547-82E5-0F84FA5A31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2487D75D-931D-7B4E-82C1-AAD9CE1CA4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A0E34B43-A4A3-6A4A-86C2-5FB2B291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FBE3BF63-AB80-9F42-9C5A-3CD90249D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78BA33F0-B3D9-2F4E-9624-E29E9EDEE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5466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AC1EA45-72A6-BB45-9EB8-58D4C7264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ADB8EF6-A26B-354F-8B45-17B28DE215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F4CDB664-E33E-4B41-8DD2-030B5277F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5F6CD18B-F2EA-6D43-815E-C0CC9CDD0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FFB43750-ABF7-4F47-8393-A8C1D5B0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5209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9DBC5814-DA65-CB4E-A4B1-A38C0FEC2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DD016310-7EAE-684E-8CD1-6A978C7018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2723F02B-2B87-FD44-B5DF-40BAE2807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CE3E4FC9-1F55-CB4E-BE75-39969AEEF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99203F7-E433-1446-B95F-6020C3E56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93383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CB226C3-252F-6744-8C7D-43556DB93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9E325A94-AB44-7440-A4E8-9D2B96F70C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22EDF6BF-2966-5D45-A99E-FB2B173FFC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5AF29311-220C-DB48-AC04-9FB0A5C40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9BFDAA52-0CD0-3F42-BA1D-A602A0E83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1C30D04A-CE61-EB43-A7D1-6A1D590AE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8942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E72C7C8-7CB5-4A4D-9C70-8CA23A275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20B58A77-005E-5643-94B6-017BF3F85A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7D65EA8A-AF87-C448-8166-3BC6D6DEF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7CF12F1A-38C2-F744-988C-96A0DFABB6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FFFCC40A-6DE0-E547-9B5B-51E7213F24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72971BCC-5979-9449-8635-EE916B6BF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19B31F9D-5A5A-814D-80A4-5EBF24FAE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EFEFDA7D-B226-3B48-AB17-E7530B025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85089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94ABF39-5EBC-A04F-AE5E-149AB517C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5A530E0A-A111-CF48-9E14-4F3B2FD4B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2C70965C-A794-DD4E-9915-0CC63CA64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C05618C7-DB02-1C4B-87C9-A599980D6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2543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C3B895DA-DE55-9148-93CB-FFF0694F1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99A59580-6582-614C-8114-CD566AC98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32E2B5BC-4233-D746-A44A-EEF36E52C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8556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D39739E-E110-924F-9D21-378DFC186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9DA0C4DF-9773-604C-ABC0-DEB60DD0C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4AB1EAB4-E53B-7B4F-8605-201673CD9A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AD6CECD1-6F68-1F43-9C21-9F8FA4415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36D208F5-D89D-124F-AFCC-FF650DE91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74632C88-FCCA-E442-BAF3-A31CCD024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29875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FF7B390-85E7-974B-AEA8-FBD8CAB9F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A460C30D-9B26-6340-966A-5E3A0C0F56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D26A20B9-0DED-6448-B41A-ECB98186D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23E043C3-1C1F-5A49-9A6F-723BB83A9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64E0A114-3F2A-554F-8CD1-E01779FD2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FE1F0AD6-E050-1B47-BBD6-715FAAD00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42055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979C429D-148D-BD45-BD14-A96DA0004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92C30B8B-D68C-2C48-9392-1E0FB6D0D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16C05FD8-68BF-F94F-873F-F3A6D8CBD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817824C3-61A4-EA4A-954F-481C063B9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5E6EE8D-1AAC-F241-9D7C-7E53A7924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262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Nova" panose="020B05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32EBB40D-6AAB-442B-BD00-E6FB9C5F9108}" type="datetimeFigureOut">
              <a:rPr lang="en-ZA" smtClean="0"/>
              <a:pPr/>
              <a:t>2024/10/15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67001" y="6338328"/>
            <a:ext cx="2844800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68997D42-8DC5-4D3F-B81F-B55CF5BA489A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786766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D6573CDE-4E23-9046-845C-F9719DCC88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2E25E97A-C5FB-5548-B13A-524B7F1DA8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3EEF60E8-367E-0C48-B765-56EBA5ED0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94931AA9-C3E3-7749-90AF-920241118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3E6CD8FE-2D66-344B-9B7B-0EA907F82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8592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A8CB5A2-3330-3547-82E5-0F84FA5A31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2487D75D-931D-7B4E-82C1-AAD9CE1CA4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A0E34B43-A4A3-6A4A-86C2-5FB2B291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FBE3BF63-AB80-9F42-9C5A-3CD90249D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78BA33F0-B3D9-2F4E-9624-E29E9EDEE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5902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AC1EA45-72A6-BB45-9EB8-58D4C7264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ADB8EF6-A26B-354F-8B45-17B28DE215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F4CDB664-E33E-4B41-8DD2-030B5277F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5F6CD18B-F2EA-6D43-815E-C0CC9CDD0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FFB43750-ABF7-4F47-8393-A8C1D5B02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4141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9DBC5814-DA65-CB4E-A4B1-A38C0FEC2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DD016310-7EAE-684E-8CD1-6A978C7018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2723F02B-2B87-FD44-B5DF-40BAE2807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CE3E4FC9-1F55-CB4E-BE75-39969AEEF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99203F7-E433-1446-B95F-6020C3E56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23807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CB226C3-252F-6744-8C7D-43556DB93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9E325A94-AB44-7440-A4E8-9D2B96F70C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22EDF6BF-2966-5D45-A99E-FB2B173FFC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5AF29311-220C-DB48-AC04-9FB0A5C40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9BFDAA52-0CD0-3F42-BA1D-A602A0E83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1C30D04A-CE61-EB43-A7D1-6A1D590AE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91159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E72C7C8-7CB5-4A4D-9C70-8CA23A275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20B58A77-005E-5643-94B6-017BF3F85A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7D65EA8A-AF87-C448-8166-3BC6D6DEF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7CF12F1A-38C2-F744-988C-96A0DFABB6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FFFCC40A-6DE0-E547-9B5B-51E7213F24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72971BCC-5979-9449-8635-EE916B6BF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19B31F9D-5A5A-814D-80A4-5EBF24FAE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EFEFDA7D-B226-3B48-AB17-E7530B025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40549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94ABF39-5EBC-A04F-AE5E-149AB517C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5A530E0A-A111-CF48-9E14-4F3B2FD4B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2C70965C-A794-DD4E-9915-0CC63CA64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C05618C7-DB02-1C4B-87C9-A599980D6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3393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C3B895DA-DE55-9148-93CB-FFF0694F1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99A59580-6582-614C-8114-CD566AC98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32E2B5BC-4233-D746-A44A-EEF36E52C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40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D39739E-E110-924F-9D21-378DFC186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9DA0C4DF-9773-604C-ABC0-DEB60DD0C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4AB1EAB4-E53B-7B4F-8605-201673CD9A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AD6CECD1-6F68-1F43-9C21-9F8FA4415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36D208F5-D89D-124F-AFCC-FF650DE91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74632C88-FCCA-E442-BAF3-A31CCD024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70315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FF7B390-85E7-974B-AEA8-FBD8CAB9F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A460C30D-9B26-6340-966A-5E3A0C0F56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D26A20B9-0DED-6448-B41A-ECB98186D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23E043C3-1C1F-5A49-9A6F-723BB83A9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64E0A114-3F2A-554F-8CD1-E01779FD2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FE1F0AD6-E050-1B47-BBD6-715FAAD00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555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32EBB40D-6AAB-442B-BD00-E6FB9C5F9108}" type="datetimeFigureOut">
              <a:rPr lang="en-ZA" smtClean="0"/>
              <a:pPr/>
              <a:t>2024/10/15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68997D42-8DC5-4D3F-B81F-B55CF5BA489A}" type="slidenum">
              <a:rPr lang="en-ZA" smtClean="0"/>
              <a:pPr/>
              <a:t>‹#›</a:t>
            </a:fld>
            <a:endParaRPr lang="en-Z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FD0EA03-8BAC-42A3-B8FC-600C521977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9990" y="6343918"/>
            <a:ext cx="430626" cy="39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7238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979C429D-148D-BD45-BD14-A96DA0004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92C30B8B-D68C-2C48-9392-1E0FB6D0D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16C05FD8-68BF-F94F-873F-F3A6D8CBD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817824C3-61A4-EA4A-954F-481C063B9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E5E6EE8D-1AAC-F241-9D7C-7E53A7924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67149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D6573CDE-4E23-9046-845C-F9719DCC88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2E25E97A-C5FB-5548-B13A-524B7F1DA8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3EEF60E8-367E-0C48-B765-56EBA5ED0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94931AA9-C3E3-7749-90AF-920241118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3E6CD8FE-2D66-344B-9B7B-0EA907F82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6034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10/15/2024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681DC67C-93EE-43DC-AF49-9A5B60B69E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760" y="1098111"/>
            <a:ext cx="10972482" cy="711081"/>
          </a:xfrm>
        </p:spPr>
        <p:txBody>
          <a:bodyPr>
            <a:noAutofit/>
          </a:bodyPr>
          <a:lstStyle>
            <a:lvl1pPr algn="ctr"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algn="ctr">
              <a:buFontTx/>
              <a:buNone/>
              <a:defRPr sz="1800"/>
            </a:lvl2pPr>
            <a:lvl3pPr algn="ctr">
              <a:buFontTx/>
              <a:buNone/>
              <a:defRPr sz="1400"/>
            </a:lvl3pPr>
            <a:lvl4pPr algn="ctr">
              <a:buFontTx/>
              <a:buNone/>
              <a:defRPr sz="1200"/>
            </a:lvl4pPr>
            <a:lvl5pPr algn="ctr">
              <a:buFontTx/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7724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Nova" panose="020B05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buClr>
                <a:srgbClr val="B1BB36"/>
              </a:buClr>
              <a:defRPr sz="2800">
                <a:latin typeface="+mn-lt"/>
                <a:cs typeface="Arial" panose="020B0604020202020204" pitchFamily="34" charset="0"/>
              </a:defRPr>
            </a:lvl1pPr>
            <a:lvl2pPr>
              <a:defRPr sz="2400">
                <a:latin typeface="+mn-lt"/>
                <a:cs typeface="Arial" panose="020B0604020202020204" pitchFamily="34" charset="0"/>
              </a:defRPr>
            </a:lvl2pPr>
            <a:lvl3pPr>
              <a:buClr>
                <a:srgbClr val="606A79"/>
              </a:buClr>
              <a:defRPr sz="2000">
                <a:latin typeface="+mn-lt"/>
                <a:cs typeface="Arial" panose="020B0604020202020204" pitchFamily="34" charset="0"/>
              </a:defRPr>
            </a:lvl3pPr>
            <a:lvl4pPr>
              <a:defRPr sz="1800">
                <a:latin typeface="+mn-lt"/>
                <a:cs typeface="Arial" panose="020B0604020202020204" pitchFamily="34" charset="0"/>
              </a:defRPr>
            </a:lvl4pPr>
            <a:lvl5pPr>
              <a:defRPr sz="1800">
                <a:latin typeface="+mn-lt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buClr>
                <a:srgbClr val="B1BB36"/>
              </a:buClr>
              <a:defRPr sz="2800">
                <a:latin typeface="+mn-lt"/>
                <a:cs typeface="Arial" panose="020B0604020202020204" pitchFamily="34" charset="0"/>
              </a:defRPr>
            </a:lvl1pPr>
            <a:lvl2pPr>
              <a:defRPr sz="2400">
                <a:latin typeface="+mn-lt"/>
                <a:cs typeface="Arial" panose="020B0604020202020204" pitchFamily="34" charset="0"/>
              </a:defRPr>
            </a:lvl2pPr>
            <a:lvl3pPr>
              <a:buClr>
                <a:srgbClr val="606A79"/>
              </a:buClr>
              <a:defRPr sz="2000">
                <a:latin typeface="+mn-lt"/>
                <a:cs typeface="Arial" panose="020B0604020202020204" pitchFamily="34" charset="0"/>
              </a:defRPr>
            </a:lvl3pPr>
            <a:lvl4pPr>
              <a:defRPr sz="1800">
                <a:latin typeface="+mn-lt"/>
                <a:cs typeface="Arial" panose="020B0604020202020204" pitchFamily="34" charset="0"/>
              </a:defRPr>
            </a:lvl4pPr>
            <a:lvl5pPr>
              <a:defRPr sz="1800">
                <a:latin typeface="+mn-lt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32EBB40D-6AAB-442B-BD00-E6FB9C5F9108}" type="datetimeFigureOut">
              <a:rPr lang="en-ZA" smtClean="0"/>
              <a:pPr/>
              <a:t>2024/10/15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rbel" pitchFamily="34" charset="0"/>
              </a:defRPr>
            </a:lvl1pPr>
          </a:lstStyle>
          <a:p>
            <a:fld id="{68997D42-8DC5-4D3F-B81F-B55CF5BA489A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19443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rgbClr val="B1BB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32EBB40D-6AAB-442B-BD00-E6FB9C5F9108}" type="datetimeFigureOut">
              <a:rPr lang="en-ZA" smtClean="0"/>
              <a:pPr/>
              <a:t>2024/10/15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68997D42-8DC5-4D3F-B81F-B55CF5BA489A}" type="slidenum">
              <a:rPr lang="en-ZA" smtClean="0"/>
              <a:pPr/>
              <a:t>‹#›</a:t>
            </a:fld>
            <a:endParaRPr lang="en-ZA" dirty="0"/>
          </a:p>
        </p:txBody>
      </p:sp>
      <p:pic>
        <p:nvPicPr>
          <p:cNvPr id="8" name="Picture 7" descr="A picture containing ax, shirt, drawing&#10;&#10;Description automatically generated">
            <a:extLst>
              <a:ext uri="{FF2B5EF4-FFF2-40B4-BE49-F238E27FC236}">
                <a16:creationId xmlns:a16="http://schemas.microsoft.com/office/drawing/2014/main" xmlns="" id="{6140CE4E-8791-4726-BEEF-2B404ADBA57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6560" y="6356350"/>
            <a:ext cx="458942" cy="365125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xmlns="" id="{8A394D44-76B6-4C24-B642-316A689C9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57500"/>
            <a:ext cx="109728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05073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solidFill>
          <a:srgbClr val="606A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32EBB40D-6AAB-442B-BD00-E6FB9C5F9108}" type="datetimeFigureOut">
              <a:rPr lang="en-ZA" smtClean="0"/>
              <a:pPr/>
              <a:t>2024/10/15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68997D42-8DC5-4D3F-B81F-B55CF5BA489A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2857500"/>
            <a:ext cx="109728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ZA" dirty="0"/>
          </a:p>
        </p:txBody>
      </p:sp>
      <p:pic>
        <p:nvPicPr>
          <p:cNvPr id="7" name="Picture 6" descr="A picture containing ax, shirt, drawing&#10;&#10;Description automatically generated">
            <a:extLst>
              <a:ext uri="{FF2B5EF4-FFF2-40B4-BE49-F238E27FC236}">
                <a16:creationId xmlns:a16="http://schemas.microsoft.com/office/drawing/2014/main" xmlns="" id="{5448A735-2FF4-4C4C-915F-10C2224367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6560" y="6356350"/>
            <a:ext cx="458942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914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32EBB40D-6AAB-442B-BD00-E6FB9C5F9108}" type="datetimeFigureOut">
              <a:rPr lang="en-ZA" smtClean="0"/>
              <a:pPr/>
              <a:t>2024/10/15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26400" y="6290738"/>
            <a:ext cx="2844800" cy="365125"/>
          </a:xfrm>
        </p:spPr>
        <p:txBody>
          <a:bodyPr/>
          <a:lstStyle>
            <a:lvl1pPr>
              <a:defRPr>
                <a:latin typeface="Corbel" pitchFamily="34" charset="0"/>
              </a:defRPr>
            </a:lvl1pPr>
          </a:lstStyle>
          <a:p>
            <a:fld id="{68997D42-8DC5-4D3F-B81F-B55CF5BA489A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5145772"/>
            <a:ext cx="10972800" cy="587484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/>
                </a:solidFill>
                <a:latin typeface="Arial Nova" panose="020B05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69D43C2-784F-47C8-9DE6-5C709EEEA5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630" y="6179489"/>
            <a:ext cx="2355961" cy="5419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6112A6E-38BA-498A-9C27-8FF7DF2EA4A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" y="9997"/>
            <a:ext cx="5374025" cy="488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7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32EBB40D-6AAB-442B-BD00-E6FB9C5F9108}" type="datetimeFigureOut">
              <a:rPr lang="en-ZA" smtClean="0"/>
              <a:pPr/>
              <a:t>2024/10/15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>
            <a:lvl1pPr>
              <a:defRPr>
                <a:latin typeface="Corbel" pitchFamily="34" charset="0"/>
              </a:defRPr>
            </a:lvl1pPr>
          </a:lstStyle>
          <a:p>
            <a:fld id="{68997D42-8DC5-4D3F-B81F-B55CF5BA489A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5145772"/>
            <a:ext cx="10972800" cy="587484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bg1"/>
                </a:solidFill>
                <a:latin typeface="Arial Nova" panose="020B05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" y="9997"/>
            <a:ext cx="5374025" cy="48830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4185D32-CE07-448F-BA6D-D01EE0F1067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630" y="6179489"/>
            <a:ext cx="2355961" cy="54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55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BB40D-6AAB-442B-BD00-E6FB9C5F9108}" type="datetimeFigureOut">
              <a:rPr lang="en-ZA" smtClean="0"/>
              <a:t>2024/10/15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97D42-8DC5-4D3F-B81F-B55CF5BA489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70347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4" r:id="rId3"/>
    <p:sldLayoutId id="2147483655" r:id="rId4"/>
    <p:sldLayoutId id="2147483652" r:id="rId5"/>
    <p:sldLayoutId id="2147483664" r:id="rId6"/>
    <p:sldLayoutId id="2147483665" r:id="rId7"/>
    <p:sldLayoutId id="2147483662" r:id="rId8"/>
    <p:sldLayoutId id="2147483663" r:id="rId9"/>
    <p:sldLayoutId id="2147483676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94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xmlns="" id="{0CA028E0-255A-4107-B1C9-B68E07F812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86" r="65356" b="28817"/>
          <a:stretch/>
        </p:blipFill>
        <p:spPr>
          <a:xfrm>
            <a:off x="10381447" y="136525"/>
            <a:ext cx="1583770" cy="83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12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2722AB7B-BF73-6F4C-926B-F7710CDC2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2E65FEAF-3448-464E-80A9-A005A6E27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A73C2A73-042B-3E45-8160-ACFB758990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88E743D-AB84-3641-8084-9A32268E3D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091DC446-5203-5D46-8665-EE83E3D289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510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2722AB7B-BF73-6F4C-926B-F7710CDC2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2E65FEAF-3448-464E-80A9-A005A6E27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A73C2A73-042B-3E45-8160-ACFB758990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4FACE-1997-E848-A7D8-503D434BAF13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88E743D-AB84-3641-8084-9A32268E3D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091DC446-5203-5D46-8665-EE83E3D289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D0931-3FB7-2849-B91F-DB4F27C612E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3927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een map of africa on a black background&#10;&#10;Description automatically generated with low confidence">
            <a:extLst>
              <a:ext uri="{FF2B5EF4-FFF2-40B4-BE49-F238E27FC236}">
                <a16:creationId xmlns:a16="http://schemas.microsoft.com/office/drawing/2014/main" xmlns="" id="{B56C9F49-6700-7C90-F7FE-D74D5CB604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65" y="5730957"/>
            <a:ext cx="3989559" cy="1002499"/>
          </a:xfrm>
          <a:prstGeom prst="rect">
            <a:avLst/>
          </a:prstGeom>
        </p:spPr>
      </p:pic>
      <p:sp>
        <p:nvSpPr>
          <p:cNvPr id="3" name="ZoneTexte 3">
            <a:extLst>
              <a:ext uri="{FF2B5EF4-FFF2-40B4-BE49-F238E27FC236}">
                <a16:creationId xmlns:a16="http://schemas.microsoft.com/office/drawing/2014/main" xmlns="" id="{FCF7758A-8DAF-2C75-3E7D-22A21121B2A2}"/>
              </a:ext>
            </a:extLst>
          </p:cNvPr>
          <p:cNvSpPr txBox="1"/>
          <p:nvPr/>
        </p:nvSpPr>
        <p:spPr>
          <a:xfrm>
            <a:off x="892629" y="3144520"/>
            <a:ext cx="110245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African Development Bank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Helvetica" pitchFamily="2" charset="0"/>
              <a:ea typeface="+mn-ea"/>
              <a:cs typeface="+mn-cs"/>
            </a:endParaRP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Helvetica" pitchFamily="2" charset="0"/>
              <a:ea typeface="+mn-ea"/>
              <a:cs typeface="+mn-cs"/>
            </a:endParaRP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0070C0"/>
                </a:solidFill>
                <a:effectLst/>
                <a:latin typeface="Gill Sans MT" panose="020B0502020104020203" pitchFamily="34" charset="77"/>
                <a:ea typeface="Georgia" panose="02040502050405020303" pitchFamily="18" charset="0"/>
                <a:cs typeface="Times New Roman" panose="02020603050405020304" pitchFamily="18" charset="0"/>
              </a:rPr>
              <a:t>Sustainable Water Energy Food Ecosystem Security Nexus Initiative in Africa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Helvetica" pitchFamily="2" charset="0"/>
              <a:ea typeface="+mn-ea"/>
              <a:cs typeface="+mn-cs"/>
            </a:endParaRP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Helvetica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969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109A08C9-B81D-B992-28EB-B36A22F80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>
                <a:latin typeface="Gill Sans MT" panose="020B0502020104020203" pitchFamily="34" charset="77"/>
              </a:rPr>
              <a:t>WEF Nexus Framework – key considerations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xmlns="" id="{A5165166-40FA-D99C-C972-3C9DBE871D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997151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Gill Sans MT" panose="020B0502020104020203" pitchFamily="34" charset="77"/>
              </a:rPr>
              <a:t>Consider technical options plus </a:t>
            </a:r>
            <a:r>
              <a:rPr lang="en-US" sz="2000" dirty="0" err="1">
                <a:latin typeface="Gill Sans MT" panose="020B0502020104020203" pitchFamily="34" charset="77"/>
              </a:rPr>
              <a:t>behaviour</a:t>
            </a:r>
            <a:r>
              <a:rPr lang="en-US" sz="2000" dirty="0">
                <a:latin typeface="Gill Sans MT" panose="020B0502020104020203" pitchFamily="34" charset="77"/>
              </a:rPr>
              <a:t> change </a:t>
            </a:r>
          </a:p>
          <a:p>
            <a:r>
              <a:rPr lang="en-GB" sz="2000" dirty="0">
                <a:latin typeface="Gill Sans MT" panose="020B0502020104020203" pitchFamily="34" charset="77"/>
              </a:rPr>
              <a:t>Recognise that growth in energy, agriculture and manufacturing has serious implications for the water budgets of Africa’s river basins (63 are shared)</a:t>
            </a:r>
          </a:p>
          <a:p>
            <a:r>
              <a:rPr lang="en-GB" sz="2000" dirty="0">
                <a:latin typeface="Gill Sans MT" panose="020B0502020104020203" pitchFamily="34" charset="77"/>
              </a:rPr>
              <a:t>IWRM policy exists in all regions and countries and is considered best practice foundation for the Nexus</a:t>
            </a:r>
          </a:p>
          <a:p>
            <a:pPr lvl="1"/>
            <a:r>
              <a:rPr lang="en-GB" sz="1800" dirty="0">
                <a:latin typeface="Gill Sans MT" panose="020B0502020104020203" pitchFamily="34" charset="77"/>
              </a:rPr>
              <a:t>Egypt &amp; Kenya in the Nile (11 countries)</a:t>
            </a:r>
          </a:p>
          <a:p>
            <a:pPr lvl="1"/>
            <a:r>
              <a:rPr lang="en-GB" sz="1800" dirty="0">
                <a:latin typeface="Gill Sans MT" panose="020B0502020104020203" pitchFamily="34" charset="77"/>
              </a:rPr>
              <a:t>Senegal downstream in Senegal Basin (four countries)</a:t>
            </a:r>
          </a:p>
          <a:p>
            <a:pPr lvl="1"/>
            <a:r>
              <a:rPr lang="en-GB" sz="1800" dirty="0">
                <a:latin typeface="Gill Sans MT" panose="020B0502020104020203" pitchFamily="34" charset="77"/>
              </a:rPr>
              <a:t>Zambia upstream in Zambezi Basin (8 countries)</a:t>
            </a:r>
            <a:endParaRPr lang="en-US" sz="1800" dirty="0">
              <a:latin typeface="Gill Sans MT" panose="020B0502020104020203" pitchFamily="34" charset="77"/>
            </a:endParaRPr>
          </a:p>
        </p:txBody>
      </p:sp>
      <p:pic>
        <p:nvPicPr>
          <p:cNvPr id="7" name="Picture 6" descr="A diagram of a diagram&#10;&#10;Description automatically generated">
            <a:extLst>
              <a:ext uri="{FF2B5EF4-FFF2-40B4-BE49-F238E27FC236}">
                <a16:creationId xmlns:a16="http://schemas.microsoft.com/office/drawing/2014/main" xmlns="" id="{A933A72B-04B5-2ACF-7622-D488713ACD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"/>
          <a:stretch/>
        </p:blipFill>
        <p:spPr bwMode="auto">
          <a:xfrm>
            <a:off x="407368" y="1340768"/>
            <a:ext cx="5386705" cy="52711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D5305C8-D78A-9544-0A99-A58BCBAB72F2}"/>
              </a:ext>
            </a:extLst>
          </p:cNvPr>
          <p:cNvSpPr txBox="1"/>
          <p:nvPr/>
        </p:nvSpPr>
        <p:spPr>
          <a:xfrm>
            <a:off x="983432" y="6516463"/>
            <a:ext cx="4089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European Commission 2018, after FAO 2016</a:t>
            </a:r>
          </a:p>
        </p:txBody>
      </p:sp>
    </p:spTree>
    <p:extLst>
      <p:ext uri="{BB962C8B-B14F-4D97-AF65-F5344CB8AC3E}">
        <p14:creationId xmlns:p14="http://schemas.microsoft.com/office/powerpoint/2010/main" val="3966573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D404B3-1E72-D2B1-9F9E-1E9168654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>
                <a:latin typeface="Gill Sans MT" panose="020B0502020104020203" pitchFamily="34" charset="77"/>
              </a:rPr>
              <a:t>WEF Nexus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C1C27EE-7169-5E16-6EEC-33AFF184A94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latin typeface="Gill Sans MT" panose="020B0502020104020203" pitchFamily="34" charset="77"/>
              </a:rPr>
              <a:t>Baseline</a:t>
            </a:r>
          </a:p>
          <a:p>
            <a:r>
              <a:rPr lang="en-US" sz="2000" dirty="0">
                <a:latin typeface="Gill Sans MT" panose="020B0502020104020203" pitchFamily="34" charset="77"/>
              </a:rPr>
              <a:t>868 million Africans (61% of the population) lack access to sufficient food</a:t>
            </a:r>
          </a:p>
          <a:p>
            <a:r>
              <a:rPr lang="en-US" sz="2000" dirty="0">
                <a:latin typeface="Gill Sans MT" panose="020B0502020104020203" pitchFamily="34" charset="77"/>
              </a:rPr>
              <a:t>146 million Africans face acute food insecurity</a:t>
            </a:r>
          </a:p>
          <a:p>
            <a:r>
              <a:rPr lang="en-US" sz="2000" dirty="0">
                <a:latin typeface="Gill Sans MT" panose="020B0502020104020203" pitchFamily="34" charset="77"/>
              </a:rPr>
              <a:t>Most of the Continent is classified as water stressed, affecting ~250 million Africans</a:t>
            </a:r>
          </a:p>
          <a:p>
            <a:pPr lvl="1"/>
            <a:r>
              <a:rPr lang="en-GB" sz="1800" dirty="0">
                <a:latin typeface="Gill Sans MT" panose="020B0502020104020203" pitchFamily="34" charset="77"/>
                <a:ea typeface="Calibri" panose="020F0502020204030204" pitchFamily="34" charset="0"/>
                <a:cs typeface="Corbel" panose="020B0503020204020204" pitchFamily="34" charset="0"/>
              </a:rPr>
              <a:t>P</a:t>
            </a:r>
            <a:r>
              <a:rPr lang="en-GB" sz="1800" dirty="0">
                <a:effectLst/>
                <a:latin typeface="Gill Sans MT" panose="020B0502020104020203" pitchFamily="34" charset="77"/>
                <a:ea typeface="Calibri" panose="020F0502020204030204" pitchFamily="34" charset="0"/>
                <a:cs typeface="Corbel" panose="020B0503020204020204" pitchFamily="34" charset="0"/>
              </a:rPr>
              <a:t>er capita renewable water supply per year</a:t>
            </a:r>
            <a:endParaRPr lang="en-US" sz="1800" dirty="0">
              <a:latin typeface="Gill Sans MT" panose="020B0502020104020203" pitchFamily="34" charset="77"/>
            </a:endParaRPr>
          </a:p>
          <a:p>
            <a:r>
              <a:rPr lang="en-US" sz="2000" dirty="0">
                <a:latin typeface="Gill Sans MT" panose="020B0502020104020203" pitchFamily="34" charset="77"/>
              </a:rPr>
              <a:t>600 million Africans (43% of the population) lack access to electricity (mostly SSA)</a:t>
            </a:r>
          </a:p>
          <a:p>
            <a:endParaRPr lang="en-US" sz="2000" dirty="0">
              <a:latin typeface="Gill Sans MT" panose="020B0502020104020203" pitchFamily="34" charset="77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44F641F-2740-7320-A5C6-F2417BA6E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637111"/>
          </a:xfrm>
          <a:solidFill>
            <a:srgbClr val="00B050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>
                <a:solidFill>
                  <a:schemeClr val="bg1"/>
                </a:solidFill>
                <a:latin typeface="Gill Sans MT" panose="020B0502020104020203" pitchFamily="34" charset="77"/>
              </a:rPr>
              <a:t>What the future holds</a:t>
            </a:r>
          </a:p>
          <a:p>
            <a:r>
              <a:rPr lang="en-GB" sz="1800" dirty="0">
                <a:solidFill>
                  <a:schemeClr val="bg1"/>
                </a:solidFill>
                <a:latin typeface="Gill Sans MT" panose="020B0502020104020203" pitchFamily="34" charset="77"/>
              </a:rPr>
              <a:t>World Economic Forum 18th Global Risks Report, estimates a 40% gap between water demand and supply by 2030, with dramatic and unequal increases across countries</a:t>
            </a:r>
            <a:r>
              <a:rPr lang="en-ZA" sz="1800" dirty="0">
                <a:solidFill>
                  <a:schemeClr val="bg1"/>
                </a:solidFill>
                <a:latin typeface="Gill Sans MT" panose="020B0502020104020203" pitchFamily="34" charset="77"/>
              </a:rPr>
              <a:t> </a:t>
            </a:r>
          </a:p>
          <a:p>
            <a:r>
              <a:rPr lang="en-US" sz="1800" dirty="0">
                <a:solidFill>
                  <a:schemeClr val="bg1"/>
                </a:solidFill>
                <a:latin typeface="Gill Sans MT" panose="020B0502020104020203" pitchFamily="34" charset="77"/>
              </a:rPr>
              <a:t>High water stress is expected to displace up to 700 million people by 2030</a:t>
            </a:r>
          </a:p>
          <a:p>
            <a:r>
              <a:rPr lang="en-GB" sz="1800" dirty="0">
                <a:solidFill>
                  <a:schemeClr val="bg1"/>
                </a:solidFill>
                <a:latin typeface="Gill Sans MT" panose="020B0502020104020203" pitchFamily="34" charset="77"/>
              </a:rPr>
              <a:t>Global demand for food production expected to increase by 35% by 2030, driven by the need for safe, nutritious, and diverse diets</a:t>
            </a:r>
            <a:r>
              <a:rPr lang="en-ZA" sz="1800" dirty="0">
                <a:solidFill>
                  <a:schemeClr val="bg1"/>
                </a:solidFill>
                <a:latin typeface="Gill Sans MT" panose="020B0502020104020203" pitchFamily="34" charset="77"/>
              </a:rPr>
              <a:t> </a:t>
            </a:r>
          </a:p>
          <a:p>
            <a:r>
              <a:rPr lang="en-ZA" sz="1800" dirty="0">
                <a:solidFill>
                  <a:schemeClr val="bg1"/>
                </a:solidFill>
                <a:latin typeface="Gill Sans MT" panose="020B0502020104020203" pitchFamily="34" charset="77"/>
              </a:rPr>
              <a:t>Demand for resources is escalating. By 2030:</a:t>
            </a:r>
          </a:p>
          <a:p>
            <a:pPr lvl="1"/>
            <a:r>
              <a:rPr lang="en-ZA" sz="1800" dirty="0">
                <a:solidFill>
                  <a:schemeClr val="bg1"/>
                </a:solidFill>
                <a:latin typeface="Gill Sans MT" panose="020B0502020104020203" pitchFamily="34" charset="77"/>
              </a:rPr>
              <a:t>Water consumption up by 283% from 2005 levels</a:t>
            </a:r>
          </a:p>
          <a:p>
            <a:pPr lvl="1"/>
            <a:r>
              <a:rPr lang="en-ZA" sz="1800" dirty="0">
                <a:solidFill>
                  <a:schemeClr val="bg1"/>
                </a:solidFill>
                <a:latin typeface="Gill Sans MT" panose="020B0502020104020203" pitchFamily="34" charset="77"/>
              </a:rPr>
              <a:t>Food demand up by 60% from 2015 levels</a:t>
            </a:r>
          </a:p>
          <a:p>
            <a:pPr lvl="1"/>
            <a:r>
              <a:rPr lang="en-ZA" sz="1800" dirty="0">
                <a:solidFill>
                  <a:schemeClr val="bg1"/>
                </a:solidFill>
                <a:latin typeface="Gill Sans MT" panose="020B0502020104020203" pitchFamily="34" charset="77"/>
              </a:rPr>
              <a:t>Electricity demand up by 70% </a:t>
            </a:r>
            <a:r>
              <a:rPr lang="en-GB" sz="1800" dirty="0">
                <a:solidFill>
                  <a:schemeClr val="bg1"/>
                </a:solidFill>
                <a:latin typeface="Gill Sans MT" panose="020B0502020104020203" pitchFamily="34" charset="77"/>
              </a:rPr>
              <a:t>from 2015 levels</a:t>
            </a:r>
          </a:p>
          <a:p>
            <a:endParaRPr lang="en-US" sz="1800" dirty="0">
              <a:solidFill>
                <a:schemeClr val="bg1"/>
              </a:solidFill>
              <a:latin typeface="Gill Sans MT" panose="020B050202010402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525807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E5C79687-DD8E-9548-FC6E-A017EDB0C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Gill Sans MT" panose="020B0502020104020203" pitchFamily="34" charset="77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681867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67FBF3D-F292-B1F7-2036-7DF7D8FAE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>
                <a:latin typeface="Gill Sans MT" panose="020B0502020104020203" pitchFamily="34" charset="77"/>
              </a:rPr>
              <a:t>Immediate outputs – WEFE Tools and Framework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D587EF05-7272-F174-23EA-AA7B556AC660}"/>
              </a:ext>
            </a:extLst>
          </p:cNvPr>
          <p:cNvSpPr/>
          <p:nvPr/>
        </p:nvSpPr>
        <p:spPr>
          <a:xfrm>
            <a:off x="767408" y="1700808"/>
            <a:ext cx="8568952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tx1"/>
                </a:solidFill>
                <a:effectLst/>
                <a:latin typeface="Gill Sans MT" panose="020B0502020104020203" pitchFamily="34" charset="77"/>
                <a:ea typeface="Calibri" panose="020F0502020204030204" pitchFamily="34" charset="0"/>
                <a:cs typeface="Corbel" panose="020B0503020204020204" pitchFamily="34" charset="0"/>
              </a:rPr>
              <a:t>Comprehensive sectoral baseline assessments</a:t>
            </a:r>
            <a:r>
              <a:rPr lang="en-ZA" b="1" dirty="0">
                <a:solidFill>
                  <a:schemeClr val="tx1"/>
                </a:solidFill>
                <a:effectLst/>
                <a:latin typeface="Gill Sans MT" panose="020B0502020104020203" pitchFamily="34" charset="77"/>
                <a:ea typeface="Calibri" panose="020F0502020204030204" pitchFamily="34" charset="0"/>
                <a:cs typeface="Corbel" panose="020B0503020204020204" pitchFamily="34" charset="0"/>
              </a:rPr>
              <a:t> in each </a:t>
            </a:r>
            <a:r>
              <a:rPr lang="en-ZA" b="1" dirty="0">
                <a:solidFill>
                  <a:schemeClr val="tx1"/>
                </a:solidFill>
                <a:latin typeface="Gill Sans MT" panose="020B0502020104020203" pitchFamily="34" charset="77"/>
              </a:rPr>
              <a:t>case study country </a:t>
            </a:r>
            <a:r>
              <a:rPr lang="en-ZA" dirty="0">
                <a:solidFill>
                  <a:schemeClr val="tx1"/>
                </a:solidFill>
                <a:latin typeface="Gill Sans MT" panose="020B0502020104020203" pitchFamily="34" charset="77"/>
              </a:rPr>
              <a:t>(Egypt, Kenya, Senegal, Zambia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526824EE-69BC-939C-069F-9728BFD857A7}"/>
              </a:ext>
            </a:extLst>
          </p:cNvPr>
          <p:cNvSpPr/>
          <p:nvPr/>
        </p:nvSpPr>
        <p:spPr>
          <a:xfrm>
            <a:off x="1055440" y="2924944"/>
            <a:ext cx="8568952" cy="914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tx1"/>
                </a:solidFill>
                <a:effectLst/>
                <a:latin typeface="Gill Sans MT" panose="020B0502020104020203" pitchFamily="34" charset="77"/>
                <a:ea typeface="Calibri" panose="020F0502020204030204" pitchFamily="34" charset="0"/>
                <a:cs typeface="Corbel" panose="020B0503020204020204" pitchFamily="34" charset="0"/>
              </a:rPr>
              <a:t>WEFE Nexus framework development – baseline + best practice with indicators and assumptions</a:t>
            </a:r>
            <a:endParaRPr lang="en-GB" dirty="0">
              <a:solidFill>
                <a:schemeClr val="tx1"/>
              </a:solidFill>
              <a:effectLst/>
              <a:latin typeface="Gill Sans MT" panose="020B0502020104020203" pitchFamily="34" charset="77"/>
              <a:ea typeface="Calibri" panose="020F0502020204030204" pitchFamily="34" charset="0"/>
              <a:cs typeface="Corbel" panose="020B0503020204020204" pitchFamily="34" charset="0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47FE6A05-BA62-1A63-7786-0E71759A1DF7}"/>
              </a:ext>
            </a:extLst>
          </p:cNvPr>
          <p:cNvSpPr/>
          <p:nvPr/>
        </p:nvSpPr>
        <p:spPr>
          <a:xfrm>
            <a:off x="1991544" y="5517232"/>
            <a:ext cx="8568952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effectLst/>
                <a:latin typeface="Gill Sans MT" panose="020B0502020104020203" pitchFamily="34" charset="77"/>
                <a:ea typeface="Calibri" panose="020F0502020204030204" pitchFamily="34" charset="0"/>
                <a:cs typeface="Corbel" panose="020B0503020204020204" pitchFamily="34" charset="0"/>
              </a:rPr>
              <a:t>A programme of intervention (10-year horizon)</a:t>
            </a:r>
            <a:r>
              <a:rPr lang="en-GB" dirty="0">
                <a:effectLst/>
                <a:latin typeface="Gill Sans MT" panose="020B0502020104020203" pitchFamily="34" charset="77"/>
                <a:ea typeface="Calibri" panose="020F0502020204030204" pitchFamily="34" charset="0"/>
                <a:cs typeface="Corbel" panose="020B0503020204020204" pitchFamily="34" charset="0"/>
              </a:rPr>
              <a:t>, or support programme – water availability cost curve; pipeline of interventions; </a:t>
            </a:r>
            <a:r>
              <a:rPr lang="en-ZA" dirty="0">
                <a:effectLst/>
                <a:latin typeface="Gill Sans MT" panose="020B0502020104020203" pitchFamily="34" charset="77"/>
              </a:rPr>
              <a:t> governance and institutional arrangements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9B3E4062-2D35-163B-2A7A-2488E0D51418}"/>
              </a:ext>
            </a:extLst>
          </p:cNvPr>
          <p:cNvSpPr/>
          <p:nvPr/>
        </p:nvSpPr>
        <p:spPr>
          <a:xfrm>
            <a:off x="1487488" y="4221088"/>
            <a:ext cx="8568952" cy="9144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  <a:effectLst/>
                <a:latin typeface="Gill Sans MT" panose="020B0502020104020203" pitchFamily="34" charset="77"/>
                <a:ea typeface="Calibri" panose="020F0502020204030204" pitchFamily="34" charset="0"/>
                <a:cs typeface="Corbel" panose="020B0503020204020204" pitchFamily="34" charset="0"/>
              </a:rPr>
              <a:t>Scenario modelling</a:t>
            </a:r>
            <a:r>
              <a:rPr lang="en-GB" dirty="0">
                <a:solidFill>
                  <a:schemeClr val="bg1"/>
                </a:solidFill>
                <a:effectLst/>
                <a:latin typeface="Gill Sans MT" panose="020B0502020104020203" pitchFamily="34" charset="77"/>
                <a:ea typeface="Calibri" panose="020F0502020204030204" pitchFamily="34" charset="0"/>
                <a:cs typeface="Corbel" panose="020B0503020204020204" pitchFamily="34" charset="0"/>
              </a:rPr>
              <a:t> – Least cost; infrastructure only; efficiencies only – each against base case; climate change; accelerated economic growth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BA5809A3-5FB5-C2B0-BC5B-8A2DE21AF2A7}"/>
              </a:ext>
            </a:extLst>
          </p:cNvPr>
          <p:cNvCxnSpPr>
            <a:cxnSpLocks/>
          </p:cNvCxnSpPr>
          <p:nvPr/>
        </p:nvCxnSpPr>
        <p:spPr>
          <a:xfrm>
            <a:off x="10776520" y="1484784"/>
            <a:ext cx="0" cy="4968552"/>
          </a:xfrm>
          <a:prstGeom prst="straightConnector1">
            <a:avLst/>
          </a:prstGeom>
          <a:ln w="444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xmlns="" id="{5A289AC2-91F1-1D16-BBAD-E231918C782C}"/>
              </a:ext>
            </a:extLst>
          </p:cNvPr>
          <p:cNvSpPr/>
          <p:nvPr/>
        </p:nvSpPr>
        <p:spPr>
          <a:xfrm rot="5400000">
            <a:off x="8785448" y="3475856"/>
            <a:ext cx="5184576" cy="9144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000" b="1" dirty="0">
                <a:solidFill>
                  <a:schemeClr val="bg1"/>
                </a:solidFill>
                <a:latin typeface="Gill Sans MT" panose="020B0502020104020203" pitchFamily="34" charset="77"/>
              </a:rPr>
              <a:t>Stakeholder consultation and engagement</a:t>
            </a:r>
          </a:p>
        </p:txBody>
      </p:sp>
    </p:spTree>
    <p:extLst>
      <p:ext uri="{BB962C8B-B14F-4D97-AF65-F5344CB8AC3E}">
        <p14:creationId xmlns:p14="http://schemas.microsoft.com/office/powerpoint/2010/main" val="2014076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404D9E-5C1E-8E9F-C285-42A452CFA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Gill Sans MT" panose="020B0502020104020203" pitchFamily="34" charset="77"/>
              </a:rPr>
              <a:t>Closing the resource gap – example from South Africa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C7B3146-BEBC-E791-F142-3D58BF7F24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2" y="1340768"/>
            <a:ext cx="6637020" cy="5303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4394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E48ED35C-6763-9F43-B1E7-CF4204867C5C}"/>
              </a:ext>
            </a:extLst>
          </p:cNvPr>
          <p:cNvSpPr txBox="1"/>
          <p:nvPr/>
        </p:nvSpPr>
        <p:spPr>
          <a:xfrm>
            <a:off x="609600" y="3238500"/>
            <a:ext cx="1137557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Thank you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13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C9A3B1-A617-62FD-ED83-422BCB01B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98" y="48718"/>
            <a:ext cx="6120221" cy="81642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Gill Sans MT" panose="020B0502020104020203" pitchFamily="34" charset="0"/>
              </a:rPr>
              <a:t>Structure of Presentation</a:t>
            </a:r>
            <a:endParaRPr lang="en-GB" sz="3600" b="1" dirty="0">
              <a:solidFill>
                <a:srgbClr val="0070C0"/>
              </a:solidFill>
              <a:latin typeface="Gill Sans MT" panose="020B0502020104020203" pitchFamily="34" charset="0"/>
            </a:endParaRPr>
          </a:p>
        </p:txBody>
      </p:sp>
      <p:pic>
        <p:nvPicPr>
          <p:cNvPr id="10" name="Picture 9" descr="A picture containing outdoor, sky, water, bridge&#10;&#10;Description automatically generated">
            <a:extLst>
              <a:ext uri="{FF2B5EF4-FFF2-40B4-BE49-F238E27FC236}">
                <a16:creationId xmlns:a16="http://schemas.microsoft.com/office/drawing/2014/main" xmlns="" id="{72A7A34C-5676-F3A3-E19B-3ABE7463B0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6557"/>
          <a:stretch/>
        </p:blipFill>
        <p:spPr>
          <a:xfrm>
            <a:off x="7330190" y="0"/>
            <a:ext cx="4861810" cy="6858000"/>
          </a:xfrm>
          <a:prstGeom prst="rect">
            <a:avLst/>
          </a:prstGeom>
        </p:spPr>
      </p:pic>
      <p:sp>
        <p:nvSpPr>
          <p:cNvPr id="8" name="Inhaltsplatzhalter 9">
            <a:extLst>
              <a:ext uri="{FF2B5EF4-FFF2-40B4-BE49-F238E27FC236}">
                <a16:creationId xmlns:a16="http://schemas.microsoft.com/office/drawing/2014/main" xmlns="" id="{C3314BF7-176A-FDBD-C3F8-7D493C349B2E}"/>
              </a:ext>
            </a:extLst>
          </p:cNvPr>
          <p:cNvSpPr txBox="1">
            <a:spLocks/>
          </p:cNvSpPr>
          <p:nvPr/>
        </p:nvSpPr>
        <p:spPr>
          <a:xfrm>
            <a:off x="84427" y="1916833"/>
            <a:ext cx="7245763" cy="4392488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271463" indent="-271463" algn="l" defTabSz="457200" rtl="0" eaLnBrk="1" latinLnBrk="0" hangingPunct="1">
              <a:lnSpc>
                <a:spcPct val="110000"/>
              </a:lnSpc>
              <a:spcBef>
                <a:spcPts val="1176"/>
              </a:spcBef>
              <a:buClr>
                <a:schemeClr val="accent1"/>
              </a:buClr>
              <a:buFont typeface="Wingdings" charset="2"/>
              <a:buChar char="§"/>
              <a:defRPr sz="2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536575" indent="-27305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Font typeface="Symbol" charset="2"/>
              <a:buChar char="-"/>
              <a:defRPr sz="18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811213" indent="-274638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tabLst/>
              <a:defRPr sz="16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074738" indent="-263525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Font typeface="Symbol" charset="2"/>
              <a:buChar char="-"/>
              <a:defRPr sz="16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1347788" indent="-27305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sz="2800" dirty="0">
                <a:latin typeface="Gill Sans MT" panose="020B0502020104020203" pitchFamily="34" charset="77"/>
              </a:rPr>
              <a:t>Framing the Nexus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sz="2800" dirty="0">
                <a:latin typeface="Gill Sans MT" panose="020B0502020104020203" pitchFamily="34" charset="77"/>
              </a:rPr>
              <a:t>Rationale for the Special Initiative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sz="2800" dirty="0">
                <a:latin typeface="Gill Sans MT" panose="020B0502020104020203" pitchFamily="34" charset="77"/>
              </a:rPr>
              <a:t>Nexus Challenges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sz="2800" dirty="0">
                <a:latin typeface="Gill Sans MT" panose="020B0502020104020203" pitchFamily="34" charset="77"/>
              </a:rPr>
              <a:t>Nexus Context in Africa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sz="2800" dirty="0">
                <a:latin typeface="Gill Sans MT" panose="020B0502020104020203" pitchFamily="34" charset="77"/>
              </a:rPr>
              <a:t>Next Steps</a:t>
            </a:r>
          </a:p>
          <a:p>
            <a:pPr marL="0" indent="0" defTabSz="609585">
              <a:spcBef>
                <a:spcPts val="1568"/>
              </a:spcBef>
              <a:buClr>
                <a:srgbClr val="00AEEF"/>
              </a:buClr>
              <a:buNone/>
              <a:defRPr/>
            </a:pPr>
            <a:endParaRPr lang="en-US" sz="2800" dirty="0">
              <a:solidFill>
                <a:srgbClr val="414646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092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BFEFF821-D6EE-4328-BE9A-C3E521E49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Gill Sans MT" panose="020B0502020104020203" pitchFamily="34" charset="77"/>
              </a:rPr>
              <a:t>Rationale for the WEFE Nexus Special Initiative</a:t>
            </a:r>
          </a:p>
        </p:txBody>
      </p:sp>
    </p:spTree>
    <p:extLst>
      <p:ext uri="{BB962C8B-B14F-4D97-AF65-F5344CB8AC3E}">
        <p14:creationId xmlns:p14="http://schemas.microsoft.com/office/powerpoint/2010/main" val="895030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14422E7C-DA1E-D132-E464-1398F20C7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 anchor="ctr">
            <a:normAutofit/>
          </a:bodyPr>
          <a:lstStyle/>
          <a:p>
            <a:r>
              <a:rPr lang="en-US" sz="3200" dirty="0">
                <a:latin typeface="Gill Sans MT" panose="020B0502020104020203" pitchFamily="34" charset="77"/>
              </a:rPr>
              <a:t>Framing the WEF Nexus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37A2DAB-ED50-B37F-BC51-7D5A366127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558408" cy="4944888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1800" dirty="0">
                <a:latin typeface="Gill Sans MT" panose="020B0502020104020203" pitchFamily="34" charset="77"/>
              </a:rPr>
              <a:t>The WEFE Nexus highlights the interdependence of ecosystems, and water, energy and food systems 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latin typeface="Gill Sans MT" panose="020B0502020104020203" pitchFamily="34" charset="77"/>
              </a:rPr>
              <a:t>water production is energy intensive; food production needs water and energy, and energy production is water intensive. 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latin typeface="Gill Sans MT" panose="020B0502020104020203" pitchFamily="34" charset="77"/>
              </a:rPr>
              <a:t>water services are the nexus integrator; ecosystems yield critical water services, as well as soil nutrients, etc.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latin typeface="Gill Sans MT" panose="020B0502020104020203" pitchFamily="34" charset="77"/>
              </a:rPr>
              <a:t>inadequate ecosystem investments compromise water quantity and quality and therefore resource security – </a:t>
            </a:r>
            <a:r>
              <a:rPr lang="en-US" sz="1800" b="1" i="1" dirty="0">
                <a:latin typeface="Gill Sans MT" panose="020B0502020104020203" pitchFamily="34" charset="77"/>
              </a:rPr>
              <a:t>important investment focus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800" dirty="0">
                <a:latin typeface="Gill Sans MT" panose="020B0502020104020203" pitchFamily="34" charset="77"/>
              </a:rPr>
              <a:t>The WEFE Nexus is a climate and development issue - critical for achieving the SDGs, and ensuring climate resilience  -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xmlns="" id="{DAA12DC0-9E87-5EBD-94DB-56174607E59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4112" y="1556792"/>
            <a:ext cx="4466722" cy="4525963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89E4741-3000-15D6-3F3D-5E639FF1F78E}"/>
              </a:ext>
            </a:extLst>
          </p:cNvPr>
          <p:cNvSpPr txBox="1"/>
          <p:nvPr/>
        </p:nvSpPr>
        <p:spPr>
          <a:xfrm>
            <a:off x="7099607" y="6193904"/>
            <a:ext cx="2973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Source: Petrie &amp; </a:t>
            </a:r>
            <a:r>
              <a:rPr lang="en-US" sz="1400" i="1" dirty="0" err="1"/>
              <a:t>Beukman</a:t>
            </a:r>
            <a:r>
              <a:rPr lang="en-US" sz="1400" i="1" dirty="0"/>
              <a:t>, 2024</a:t>
            </a:r>
          </a:p>
        </p:txBody>
      </p:sp>
    </p:spTree>
    <p:extLst>
      <p:ext uri="{BB962C8B-B14F-4D97-AF65-F5344CB8AC3E}">
        <p14:creationId xmlns:p14="http://schemas.microsoft.com/office/powerpoint/2010/main" val="470320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C86C83C-AB07-2BF8-7502-64AEA0291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Gill Sans MT" panose="020B0502020104020203" pitchFamily="34" charset="77"/>
              </a:rPr>
              <a:t>Water security underpins Africa’s resource security and development goals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xmlns="" id="{90421E41-C795-E469-487B-43409AE1A5C1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96619228"/>
              </p:ext>
            </p:extLst>
          </p:nvPr>
        </p:nvGraphicFramePr>
        <p:xfrm>
          <a:off x="609600" y="1600201"/>
          <a:ext cx="5384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331D0C3-CAB6-15E0-8506-A7243BABB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rgbClr val="00B05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ZA" sz="2000" dirty="0">
              <a:solidFill>
                <a:schemeClr val="bg1"/>
              </a:solidFill>
              <a:effectLst/>
              <a:latin typeface="Gill Sans MT" panose="020B0502020104020203" pitchFamily="34" charset="77"/>
            </a:endParaRPr>
          </a:p>
          <a:p>
            <a:pPr marL="0" indent="0" algn="ctr">
              <a:buNone/>
            </a:pPr>
            <a:endParaRPr lang="en-ZA" sz="2000" dirty="0">
              <a:solidFill>
                <a:schemeClr val="bg1"/>
              </a:solidFill>
              <a:latin typeface="Gill Sans MT" panose="020B0502020104020203" pitchFamily="34" charset="77"/>
            </a:endParaRPr>
          </a:p>
          <a:p>
            <a:pPr marL="0" indent="0" algn="ctr">
              <a:buNone/>
            </a:pPr>
            <a:endParaRPr lang="en-ZA" sz="2000" dirty="0">
              <a:solidFill>
                <a:schemeClr val="bg1"/>
              </a:solidFill>
              <a:effectLst/>
              <a:latin typeface="Gill Sans MT" panose="020B0502020104020203" pitchFamily="34" charset="77"/>
            </a:endParaRPr>
          </a:p>
          <a:p>
            <a:pPr marL="0" indent="0" algn="ctr">
              <a:buNone/>
            </a:pPr>
            <a:r>
              <a:rPr lang="en-ZA" sz="2400" dirty="0">
                <a:solidFill>
                  <a:schemeClr val="bg1"/>
                </a:solidFill>
                <a:effectLst/>
                <a:latin typeface="Gill Sans MT" panose="020B0502020104020203" pitchFamily="34" charset="77"/>
              </a:rPr>
              <a:t>AfDB’s Water Development and Sanitation Department and the African Water Facility support water security in African countries</a:t>
            </a:r>
          </a:p>
          <a:p>
            <a:pPr marL="457200" lvl="1" indent="0" algn="ctr">
              <a:buNone/>
            </a:pPr>
            <a:r>
              <a:rPr lang="en-ZA" dirty="0">
                <a:solidFill>
                  <a:schemeClr val="bg1"/>
                </a:solidFill>
                <a:latin typeface="Gill Sans MT" panose="020B0502020104020203" pitchFamily="34" charset="77"/>
              </a:rPr>
              <a:t> 	</a:t>
            </a:r>
          </a:p>
          <a:p>
            <a:pPr marL="457200" lvl="1" indent="0" algn="ctr">
              <a:buNone/>
            </a:pPr>
            <a:r>
              <a:rPr lang="en-ZA" i="1" dirty="0">
                <a:solidFill>
                  <a:schemeClr val="bg1"/>
                </a:solidFill>
                <a:latin typeface="Gill Sans MT" panose="020B0502020104020203" pitchFamily="34" charset="77"/>
              </a:rPr>
              <a:t>Knowledge – Finance - Partnerships</a:t>
            </a:r>
            <a:endParaRPr lang="en-ZA" i="1" dirty="0">
              <a:solidFill>
                <a:schemeClr val="bg1"/>
              </a:solidFill>
              <a:effectLst/>
              <a:latin typeface="Gill Sans MT" panose="020B0502020104020203" pitchFamily="34" charset="77"/>
            </a:endParaRPr>
          </a:p>
          <a:p>
            <a:pPr marL="0" indent="0">
              <a:buNone/>
            </a:pPr>
            <a:r>
              <a:rPr lang="en-ZA" sz="2000" dirty="0">
                <a:solidFill>
                  <a:schemeClr val="bg1"/>
                </a:solidFill>
                <a:effectLst/>
                <a:latin typeface="Gill Sans MT" panose="020B0502020104020203" pitchFamily="34" charset="77"/>
              </a:rPr>
              <a:t/>
            </a:r>
            <a:br>
              <a:rPr lang="en-ZA" sz="2000" dirty="0">
                <a:solidFill>
                  <a:schemeClr val="bg1"/>
                </a:solidFill>
                <a:effectLst/>
                <a:latin typeface="Gill Sans MT" panose="020B0502020104020203" pitchFamily="34" charset="77"/>
              </a:rPr>
            </a:br>
            <a:endParaRPr lang="en-ZA" sz="2000" dirty="0">
              <a:solidFill>
                <a:schemeClr val="bg1"/>
              </a:solidFill>
              <a:effectLst/>
              <a:latin typeface="Gill Sans MT" panose="020B0502020104020203" pitchFamily="34" charset="77"/>
            </a:endParaRPr>
          </a:p>
          <a:p>
            <a:endParaRPr lang="en-US" sz="2000" dirty="0">
              <a:solidFill>
                <a:schemeClr val="bg1"/>
              </a:solidFill>
              <a:latin typeface="Gill Sans MT" panose="020B050202010402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12011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91364111-F31A-81E8-CAAA-4C93D84AE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>
                <a:latin typeface="Gill Sans MT" panose="020B0502020104020203" pitchFamily="34" charset="77"/>
              </a:rPr>
              <a:t>Policies point to the need for a Nexus approach</a:t>
            </a:r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xmlns="" id="{6001499B-5CA0-2479-977D-8558EE779E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5803418"/>
              </p:ext>
            </p:extLst>
          </p:nvPr>
        </p:nvGraphicFramePr>
        <p:xfrm>
          <a:off x="551384" y="1196752"/>
          <a:ext cx="10972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A1610D6-BCEB-0C4B-C485-42005F4AFB35}"/>
              </a:ext>
            </a:extLst>
          </p:cNvPr>
          <p:cNvSpPr txBox="1"/>
          <p:nvPr/>
        </p:nvSpPr>
        <p:spPr>
          <a:xfrm>
            <a:off x="4453608" y="1441375"/>
            <a:ext cx="334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Year Strategy 2024-2033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D1855F3-3C16-6129-7707-8C37B4505DCF}"/>
              </a:ext>
            </a:extLst>
          </p:cNvPr>
          <p:cNvSpPr txBox="1"/>
          <p:nvPr/>
        </p:nvSpPr>
        <p:spPr>
          <a:xfrm>
            <a:off x="551384" y="5157192"/>
            <a:ext cx="10945216" cy="707886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ill Sans MT" panose="020B0502020104020203" pitchFamily="34" charset="77"/>
                <a:ea typeface="Arial" panose="020B0604020202020204" pitchFamily="34" charset="0"/>
                <a:cs typeface="Arial" panose="020B0604020202020204" pitchFamily="34" charset="0"/>
              </a:rPr>
              <a:t>The Bank’s Water Policy, Water Strategy, High 5 Goals; New Deal on Energy for Africa; Improve Quality of the life of the people of Africa, and the Feed Africa Strategy also refer</a:t>
            </a:r>
          </a:p>
        </p:txBody>
      </p:sp>
    </p:spTree>
    <p:extLst>
      <p:ext uri="{BB962C8B-B14F-4D97-AF65-F5344CB8AC3E}">
        <p14:creationId xmlns:p14="http://schemas.microsoft.com/office/powerpoint/2010/main" val="3216597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1AE80FE6-A2F4-4387-E5E3-BC5B0EE06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Gill Sans MT" panose="020B0502020104020203" pitchFamily="34" charset="77"/>
              </a:rPr>
              <a:t>Rationale for the Special Initiative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1C92F54-305F-0DD1-5B34-759D1E972D3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Gill Sans MT" panose="020B0502020104020203" pitchFamily="34" charset="77"/>
              </a:rPr>
              <a:t>Conventional investment approaches address WEFE sectors separately with measures that respond to sector specific demands</a:t>
            </a:r>
          </a:p>
          <a:p>
            <a:pPr lvl="1"/>
            <a:r>
              <a:rPr lang="en-US" sz="1600" dirty="0">
                <a:latin typeface="Gill Sans MT" panose="020B0502020104020203" pitchFamily="34" charset="77"/>
              </a:rPr>
              <a:t>Incentives, KPIs, regulatory frameworks and institutional arrangements are not structured for integrated planning </a:t>
            </a:r>
          </a:p>
          <a:p>
            <a:r>
              <a:rPr lang="en-US" sz="2000" dirty="0">
                <a:latin typeface="Gill Sans MT" panose="020B0502020104020203" pitchFamily="34" charset="77"/>
              </a:rPr>
              <a:t>A sustainable and integrated approach is essential for ensuring water security in the face of growth in resource demand coupled with climate change</a:t>
            </a:r>
          </a:p>
          <a:p>
            <a:r>
              <a:rPr lang="en-US" sz="2000" dirty="0">
                <a:latin typeface="Gill Sans MT" panose="020B0502020104020203" pitchFamily="34" charset="77"/>
              </a:rPr>
              <a:t>Informed decision making – based on understanding trade offs and synergies between sectors and sources of demand for resources - is key to avoiding a crisis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7F4101A-8F60-681D-282D-677B7D805324}"/>
              </a:ext>
            </a:extLst>
          </p:cNvPr>
          <p:cNvSpPr txBox="1"/>
          <p:nvPr/>
        </p:nvSpPr>
        <p:spPr>
          <a:xfrm>
            <a:off x="695400" y="6237312"/>
            <a:ext cx="10719055" cy="46166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ill Sans MT" panose="020B0502020104020203" pitchFamily="34" charset="77"/>
                <a:ea typeface="Arial" panose="020B0604020202020204" pitchFamily="34" charset="0"/>
                <a:cs typeface="Arial" panose="020B0604020202020204" pitchFamily="34" charset="0"/>
              </a:rPr>
              <a:t>Especially in countries with reducing freshwater renewable resources</a:t>
            </a:r>
          </a:p>
        </p:txBody>
      </p:sp>
      <p:pic>
        <p:nvPicPr>
          <p:cNvPr id="12" name="Content Placeholder 4" descr="A map of africa with flags&#10;&#10;Description automatically generated">
            <a:extLst>
              <a:ext uri="{FF2B5EF4-FFF2-40B4-BE49-F238E27FC236}">
                <a16:creationId xmlns:a16="http://schemas.microsoft.com/office/drawing/2014/main" xmlns="" id="{4B291423-37A2-3C95-A88C-D1FBB6D6915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94908" y="1600201"/>
            <a:ext cx="4390183" cy="4525963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C3A50A7-2467-8084-F5EE-52BBF7769790}"/>
              </a:ext>
            </a:extLst>
          </p:cNvPr>
          <p:cNvSpPr txBox="1"/>
          <p:nvPr/>
        </p:nvSpPr>
        <p:spPr>
          <a:xfrm>
            <a:off x="7248128" y="2132856"/>
            <a:ext cx="2545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Extreme water insecurity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E70E75D-87FD-6BD1-9374-0BF3D9088170}"/>
              </a:ext>
            </a:extLst>
          </p:cNvPr>
          <p:cNvSpPr txBox="1"/>
          <p:nvPr/>
        </p:nvSpPr>
        <p:spPr>
          <a:xfrm>
            <a:off x="8976320" y="321297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Significant food insecurity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C6C33F2-226B-E77C-2504-0518D11AD69A}"/>
              </a:ext>
            </a:extLst>
          </p:cNvPr>
          <p:cNvSpPr txBox="1"/>
          <p:nvPr/>
        </p:nvSpPr>
        <p:spPr>
          <a:xfrm>
            <a:off x="7176121" y="5013177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Escalating energy demand &amp; environmental degradation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C7E8AE9-CAC1-3BF7-5891-00E7E2467392}"/>
              </a:ext>
            </a:extLst>
          </p:cNvPr>
          <p:cNvSpPr txBox="1"/>
          <p:nvPr/>
        </p:nvSpPr>
        <p:spPr>
          <a:xfrm>
            <a:off x="6096000" y="3212976"/>
            <a:ext cx="2232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Chronic water scarcity &amp; periodic severe drought with resource conflict </a:t>
            </a:r>
          </a:p>
        </p:txBody>
      </p:sp>
    </p:spTree>
    <p:extLst>
      <p:ext uri="{BB962C8B-B14F-4D97-AF65-F5344CB8AC3E}">
        <p14:creationId xmlns:p14="http://schemas.microsoft.com/office/powerpoint/2010/main" val="417673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E1511A-88C7-684B-918B-9030FEDD2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200" dirty="0">
                <a:latin typeface="Gill Sans MT" panose="020B0502020104020203" pitchFamily="34" charset="77"/>
              </a:rPr>
              <a:t>Climate anomalies produce regional scale effects</a:t>
            </a:r>
            <a:endParaRPr lang="en-GB" sz="3200" dirty="0">
              <a:latin typeface="Gill Sans MT" panose="020B0502020104020203" pitchFamily="34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6FF0F15-1226-4B8F-8CCF-3CFB988AF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0216" y="2708920"/>
            <a:ext cx="3960440" cy="22322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ZA" sz="2000" dirty="0">
                <a:latin typeface="Gill Sans MT" panose="020B0502020104020203" pitchFamily="34" charset="77"/>
              </a:rPr>
              <a:t>E.g. ENSO-related droughts and river-basin-scale floods</a:t>
            </a:r>
          </a:p>
          <a:p>
            <a:r>
              <a:rPr lang="en-ZA" sz="2000" dirty="0">
                <a:latin typeface="Gill Sans MT" panose="020B0502020104020203" pitchFamily="34" charset="77"/>
              </a:rPr>
              <a:t>2015/2016 El Nino related droughts across southern Africa seriously compromised WEFE security</a:t>
            </a:r>
          </a:p>
          <a:p>
            <a:pPr lvl="1"/>
            <a:r>
              <a:rPr lang="en-ZA" sz="2000" dirty="0">
                <a:latin typeface="Gill Sans MT" panose="020B0502020104020203" pitchFamily="34" charset="77"/>
              </a:rPr>
              <a:t>Up to 16 hrs per day of loadshedding</a:t>
            </a:r>
          </a:p>
        </p:txBody>
      </p:sp>
      <p:pic>
        <p:nvPicPr>
          <p:cNvPr id="6146" name="Picture 2" descr="Climate and southern Africa's water–energy–food nexus ...">
            <a:extLst>
              <a:ext uri="{FF2B5EF4-FFF2-40B4-BE49-F238E27FC236}">
                <a16:creationId xmlns:a16="http://schemas.microsoft.com/office/drawing/2014/main" xmlns="" id="{86D7EE48-2336-2A43-B42E-BDC581B6F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90" y="1321269"/>
            <a:ext cx="7094338" cy="519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91AD8C9-C64E-FB4B-B5EE-B15C567AB6B3}"/>
              </a:ext>
            </a:extLst>
          </p:cNvPr>
          <p:cNvSpPr txBox="1"/>
          <p:nvPr/>
        </p:nvSpPr>
        <p:spPr>
          <a:xfrm>
            <a:off x="621650" y="6500859"/>
            <a:ext cx="26116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Source: Conway </a:t>
            </a:r>
            <a:r>
              <a:rPr lang="en-US" sz="1400" i="1" dirty="0" err="1"/>
              <a:t>et.al</a:t>
            </a:r>
            <a:r>
              <a:rPr lang="en-US" sz="1400" i="1" dirty="0"/>
              <a:t>., 2015</a:t>
            </a:r>
          </a:p>
        </p:txBody>
      </p:sp>
    </p:spTree>
    <p:extLst>
      <p:ext uri="{BB962C8B-B14F-4D97-AF65-F5344CB8AC3E}">
        <p14:creationId xmlns:p14="http://schemas.microsoft.com/office/powerpoint/2010/main" val="1751023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B0D32B-2986-362A-D375-771998D53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>
                <a:latin typeface="Gill Sans MT" panose="020B0502020104020203" pitchFamily="34" charset="77"/>
              </a:rPr>
              <a:t>Nexus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D138AAC-4DB7-70D1-1E77-782E49CC91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925143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Gill Sans MT" panose="020B0502020104020203" pitchFamily="34" charset="77"/>
              </a:rPr>
              <a:t>Water is everybody’s business – necessitates joined up institutional arrangements and investments</a:t>
            </a:r>
          </a:p>
          <a:p>
            <a:r>
              <a:rPr lang="en-US" sz="1800" dirty="0">
                <a:latin typeface="Gill Sans MT" panose="020B0502020104020203" pitchFamily="34" charset="77"/>
              </a:rPr>
              <a:t>Ecosystems provide core ecological infrastructure for resource security; their degradation can severely disrupt the balance within the Nexus</a:t>
            </a:r>
          </a:p>
          <a:p>
            <a:pPr lvl="1"/>
            <a:r>
              <a:rPr lang="en-US" sz="1800" dirty="0">
                <a:latin typeface="Gill Sans MT" panose="020B0502020104020203" pitchFamily="34" charset="77"/>
              </a:rPr>
              <a:t>Climate change exacerbates land degradation, deforestation and pollution</a:t>
            </a:r>
          </a:p>
          <a:p>
            <a:r>
              <a:rPr lang="en-GB" sz="1800" dirty="0">
                <a:latin typeface="Gill Sans MT" panose="020B0502020104020203" pitchFamily="34" charset="77"/>
              </a:rPr>
              <a:t>Water, energy, food and ecosystems are inextricably entwined within connected river basins</a:t>
            </a:r>
          </a:p>
          <a:p>
            <a:pPr lvl="1"/>
            <a:r>
              <a:rPr lang="en-GB" sz="1800" dirty="0">
                <a:latin typeface="Gill Sans MT" panose="020B0502020104020203" pitchFamily="34" charset="77"/>
              </a:rPr>
              <a:t>Africa’s climate crisis comes off a low baseline - semi arid status and pre-existing resource scarcity +  high reliance on shared ecosystems, or river basins</a:t>
            </a:r>
          </a:p>
          <a:p>
            <a:r>
              <a:rPr lang="en-GB" sz="1800" dirty="0">
                <a:latin typeface="Gill Sans MT" panose="020B0502020104020203" pitchFamily="34" charset="77"/>
              </a:rPr>
              <a:t>Africa is facing the climate crisis with low levels of integrated planning and governance </a:t>
            </a:r>
          </a:p>
          <a:p>
            <a:pPr lvl="1"/>
            <a:r>
              <a:rPr lang="en-GB" sz="1800" b="1" i="1" dirty="0">
                <a:latin typeface="Gill Sans MT" panose="020B0502020104020203" pitchFamily="34" charset="77"/>
              </a:rPr>
              <a:t>Regional integration matters</a:t>
            </a:r>
            <a:endParaRPr lang="en-GB" sz="1800" dirty="0">
              <a:latin typeface="Gill Sans MT" panose="020B0502020104020203" pitchFamily="34" charset="77"/>
            </a:endParaRPr>
          </a:p>
          <a:p>
            <a:endParaRPr lang="en-GB" sz="1800" dirty="0">
              <a:latin typeface="Gill Sans MT" panose="020B0502020104020203" pitchFamily="34" charset="77"/>
            </a:endParaRPr>
          </a:p>
          <a:p>
            <a:pPr lvl="1"/>
            <a:endParaRPr lang="en-US" sz="1800" b="1" i="1" dirty="0">
              <a:latin typeface="Gill Sans MT" panose="020B0502020104020203" pitchFamily="34" charset="77"/>
            </a:endParaRPr>
          </a:p>
        </p:txBody>
      </p:sp>
      <p:pic>
        <p:nvPicPr>
          <p:cNvPr id="5" name="Picture 2" descr="Africa major river basins | GRID-Arendal">
            <a:extLst>
              <a:ext uri="{FF2B5EF4-FFF2-40B4-BE49-F238E27FC236}">
                <a16:creationId xmlns:a16="http://schemas.microsoft.com/office/drawing/2014/main" xmlns="" id="{782A5132-CFE6-5566-DBF6-65ADF4FF3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033" y="1417638"/>
            <a:ext cx="4953261" cy="519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1E6ADE4-3B23-3FD2-ABBD-7611E26370B0}"/>
              </a:ext>
            </a:extLst>
          </p:cNvPr>
          <p:cNvSpPr txBox="1"/>
          <p:nvPr/>
        </p:nvSpPr>
        <p:spPr>
          <a:xfrm>
            <a:off x="6217602" y="6525344"/>
            <a:ext cx="20938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Source: GRID </a:t>
            </a:r>
            <a:r>
              <a:rPr lang="en-US" sz="1400" i="1" dirty="0" err="1"/>
              <a:t>Arendel</a:t>
            </a:r>
            <a:r>
              <a:rPr lang="en-US" sz="14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94786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W-new">
      <a:dk1>
        <a:srgbClr val="252C33"/>
      </a:dk1>
      <a:lt1>
        <a:sysClr val="window" lastClr="FFFFFF"/>
      </a:lt1>
      <a:dk2>
        <a:srgbClr val="252C33"/>
      </a:dk2>
      <a:lt2>
        <a:srgbClr val="D1DCD2"/>
      </a:lt2>
      <a:accent1>
        <a:srgbClr val="98A79E"/>
      </a:accent1>
      <a:accent2>
        <a:srgbClr val="5C6F7C"/>
      </a:accent2>
      <a:accent3>
        <a:srgbClr val="AFBD27"/>
      </a:accent3>
      <a:accent4>
        <a:srgbClr val="78A0B3"/>
      </a:accent4>
      <a:accent5>
        <a:srgbClr val="E7B73A"/>
      </a:accent5>
      <a:accent6>
        <a:srgbClr val="855D7F"/>
      </a:accent6>
      <a:hlink>
        <a:srgbClr val="537692"/>
      </a:hlink>
      <a:folHlink>
        <a:srgbClr val="50616D"/>
      </a:folHlink>
    </a:clrScheme>
    <a:fontScheme name="OW-ppt">
      <a:majorFont>
        <a:latin typeface="Arial Nova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91112-draft-slide-template-WIDESCREEN.potx" id="{76634D7F-A9B9-4571-949F-A30918DE0774}" vid="{B5875769-1B6D-46F5-BA6D-326876CD68C9}"/>
    </a:ext>
  </a:extLst>
</a:theme>
</file>

<file path=ppt/theme/theme2.xml><?xml version="1.0" encoding="utf-8"?>
<a:theme xmlns:a="http://schemas.openxmlformats.org/drawingml/2006/main" name="1_Office Theme">
  <a:themeElements>
    <a:clrScheme name="OW-NaturalEc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C6F7C"/>
      </a:accent1>
      <a:accent2>
        <a:srgbClr val="70AD47"/>
      </a:accent2>
      <a:accent3>
        <a:srgbClr val="78A0B3"/>
      </a:accent3>
      <a:accent4>
        <a:srgbClr val="E7B73A"/>
      </a:accent4>
      <a:accent5>
        <a:srgbClr val="AFBD27"/>
      </a:accent5>
      <a:accent6>
        <a:srgbClr val="A5A5A5"/>
      </a:accent6>
      <a:hlink>
        <a:srgbClr val="0563C1"/>
      </a:hlink>
      <a:folHlink>
        <a:srgbClr val="954F72"/>
      </a:folHlink>
    </a:clrScheme>
    <a:fontScheme name="OW ppt">
      <a:majorFont>
        <a:latin typeface="Arial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6CBEC981E4E74ABF62978A7A5BD46D" ma:contentTypeVersion="11" ma:contentTypeDescription="Create a new document." ma:contentTypeScope="" ma:versionID="2406d474a613a3b631cad8d185ff8b33">
  <xsd:schema xmlns:xsd="http://www.w3.org/2001/XMLSchema" xmlns:xs="http://www.w3.org/2001/XMLSchema" xmlns:p="http://schemas.microsoft.com/office/2006/metadata/properties" xmlns:ns2="da09e02e-d154-4cde-b7bd-17936bb3a6dd" xmlns:ns3="21204df5-8401-4ba4-8ad7-fcc821eef054" targetNamespace="http://schemas.microsoft.com/office/2006/metadata/properties" ma:root="true" ma:fieldsID="4d9c0f273bd86488a76b32c1c1a235fc" ns2:_="" ns3:_="">
    <xsd:import namespace="da09e02e-d154-4cde-b7bd-17936bb3a6dd"/>
    <xsd:import namespace="21204df5-8401-4ba4-8ad7-fcc821eef054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3:MediaServiceMetadata" minOccurs="0"/>
                <xsd:element ref="ns3:MediaServiceFastMetadata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9e02e-d154-4cde-b7bd-17936bb3a6dd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f10430dc-9ae7-43df-85ed-6c8ce87066fc}" ma:internalName="TaxCatchAll" ma:showField="CatchAllData" ma:web="da09e02e-d154-4cde-b7bd-17936bb3a6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204df5-8401-4ba4-8ad7-fcc821eef05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a09e02e-d154-4cde-b7bd-17936bb3a6d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A33D23-D43E-4940-912B-7749BB6FE8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09e02e-d154-4cde-b7bd-17936bb3a6dd"/>
    <ds:schemaRef ds:uri="21204df5-8401-4ba4-8ad7-fcc821eef0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88C19B-BD85-4190-BAE0-6C9F20F036B5}">
  <ds:schemaRefs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da09e02e-d154-4cde-b7bd-17936bb3a6dd"/>
    <ds:schemaRef ds:uri="21204df5-8401-4ba4-8ad7-fcc821eef054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B8312DE-AFE2-4D70-B83F-AE831467B6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20200921-OW-ppt-template-WIDESCREEN</Template>
  <TotalTime>12821</TotalTime>
  <Words>920</Words>
  <Application>Microsoft Office PowerPoint</Application>
  <PresentationFormat>Widescreen</PresentationFormat>
  <Paragraphs>95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31" baseType="lpstr">
      <vt:lpstr>Arial</vt:lpstr>
      <vt:lpstr>Arial Nova</vt:lpstr>
      <vt:lpstr>Calibri</vt:lpstr>
      <vt:lpstr>Calibri Light</vt:lpstr>
      <vt:lpstr>Corbel</vt:lpstr>
      <vt:lpstr>Georgia</vt:lpstr>
      <vt:lpstr>Gill Sans MT</vt:lpstr>
      <vt:lpstr>Helvetica</vt:lpstr>
      <vt:lpstr>Lucida Sans</vt:lpstr>
      <vt:lpstr>Segoe UI Light</vt:lpstr>
      <vt:lpstr>Times New Roman</vt:lpstr>
      <vt:lpstr>Wingdings</vt:lpstr>
      <vt:lpstr>Office Theme</vt:lpstr>
      <vt:lpstr>1_Office Theme</vt:lpstr>
      <vt:lpstr>1_Thème Office</vt:lpstr>
      <vt:lpstr>Thème Office</vt:lpstr>
      <vt:lpstr>PowerPoint Presentation</vt:lpstr>
      <vt:lpstr>Structure of Presentation</vt:lpstr>
      <vt:lpstr>Rationale for the WEFE Nexus Special Initiative</vt:lpstr>
      <vt:lpstr>Framing the WEF Nexus</vt:lpstr>
      <vt:lpstr>Water security underpins Africa’s resource security and development goals</vt:lpstr>
      <vt:lpstr>Policies point to the need for a Nexus approach</vt:lpstr>
      <vt:lpstr>Rationale for the Special Initiative</vt:lpstr>
      <vt:lpstr>Climate anomalies produce regional scale effects</vt:lpstr>
      <vt:lpstr>Nexus Challenges</vt:lpstr>
      <vt:lpstr>WEF Nexus Framework – key considerations</vt:lpstr>
      <vt:lpstr>WEF Nexus Context</vt:lpstr>
      <vt:lpstr>Next Steps</vt:lpstr>
      <vt:lpstr>Immediate outputs – WEFE Tools and Framework</vt:lpstr>
      <vt:lpstr>Closing the resource gap – example from South Africa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Dylan Beukes</dc:creator>
  <cp:keywords/>
  <dc:description/>
  <cp:lastModifiedBy>EBS</cp:lastModifiedBy>
  <cp:revision>58</cp:revision>
  <cp:lastPrinted>2019-01-27T17:17:08Z</cp:lastPrinted>
  <dcterms:created xsi:type="dcterms:W3CDTF">2023-07-13T13:46:19Z</dcterms:created>
  <dcterms:modified xsi:type="dcterms:W3CDTF">2024-10-15T06:05:54Z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0x010100566CBEC981E4E74ABF62978A7A5BD46D</vt:lpwstr>
  </property>
  <property fmtid="{D5CDD505-2E9C-101B-9397-08002B2CF9AE}" pid="3" name="Order">
    <vt:r8>15855000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MediaServiceImageTags">
    <vt:lpwstr/>
  </property>
  <property fmtid="{D5CDD505-2E9C-101B-9397-08002B2CF9AE}" pid="11" name="lcf76f155ced4ddcb4097134ff3c332f">
    <vt:lpwstr/>
  </property>
</Properties>
</file>