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00" r:id="rId2"/>
    <p:sldId id="317" r:id="rId3"/>
    <p:sldId id="311" r:id="rId4"/>
    <p:sldId id="313" r:id="rId5"/>
    <p:sldId id="319" r:id="rId6"/>
    <p:sldId id="321" r:id="rId7"/>
    <p:sldId id="322" r:id="rId8"/>
    <p:sldId id="325" r:id="rId9"/>
  </p:sldIdLst>
  <p:sldSz cx="9144000" cy="6858000" type="screen4x3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A0000"/>
    <a:srgbClr val="86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3" autoAdjust="0"/>
    <p:restoredTop sz="94688" autoAdjust="0"/>
  </p:normalViewPr>
  <p:slideViewPr>
    <p:cSldViewPr>
      <p:cViewPr varScale="1">
        <p:scale>
          <a:sx n="82" d="100"/>
          <a:sy n="82" d="100"/>
        </p:scale>
        <p:origin x="-917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3128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AF78E-4B42-4524-8C52-EDF0F0795472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6661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9D7F2-F18E-4CBD-9554-91662E7CA5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81050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35144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1478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982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1773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20316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361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5108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03699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9857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4972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27978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title style</a:t>
            </a:r>
            <a:endParaRPr lang="es-ES" altLang="es-E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text styles</a:t>
            </a:r>
          </a:p>
          <a:p>
            <a:pPr lvl="1"/>
            <a:r>
              <a:rPr lang="en-US" altLang="es-ES"/>
              <a:t>Second level</a:t>
            </a:r>
          </a:p>
          <a:p>
            <a:pPr lvl="2"/>
            <a:r>
              <a:rPr lang="en-US" altLang="es-ES"/>
              <a:t>Third level</a:t>
            </a:r>
          </a:p>
          <a:p>
            <a:pPr lvl="3"/>
            <a:r>
              <a:rPr lang="en-US" altLang="es-ES"/>
              <a:t>Fourth level</a:t>
            </a:r>
          </a:p>
          <a:p>
            <a:pPr lvl="4"/>
            <a:r>
              <a:rPr lang="en-US" altLang="es-ES"/>
              <a:t>Fifth level</a:t>
            </a:r>
            <a:endParaRPr lang="es-ES" alt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56497B3-6B0F-42F9-B02E-8C623B710A85}" type="datetimeFigureOut">
              <a:rPr lang="en-GB" smtClean="0"/>
              <a:pPr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0A8EBD2-0C43-43C6-88F0-8397538E70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12679" y="587902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755436" y="4306771"/>
            <a:ext cx="5509120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Ylber Mirta</a:t>
            </a:r>
          </a:p>
          <a:p>
            <a:pPr algn="ctr">
              <a:spcAft>
                <a:spcPts val="600"/>
              </a:spcAft>
            </a:pPr>
            <a:r>
              <a:rPr lang="en-US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Head of Department for Waters</a:t>
            </a:r>
          </a:p>
          <a:p>
            <a:pPr algn="ctr">
              <a:spcAft>
                <a:spcPts val="600"/>
              </a:spcAft>
            </a:pPr>
            <a:r>
              <a:rPr lang="en-US" sz="20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Ministry of Environment and Physical Planning</a:t>
            </a:r>
          </a:p>
          <a:p>
            <a:pPr algn="ctr">
              <a:spcAft>
                <a:spcPts val="600"/>
              </a:spcAft>
            </a:pPr>
            <a:r>
              <a:rPr lang="en-US" sz="2000" u="sng" dirty="0">
                <a:solidFill>
                  <a:srgbClr val="0000FF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ymirta@gmail.com</a:t>
            </a:r>
            <a:endParaRPr lang="en-GB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A flag with yellow stars in a circle&#10;&#10;Description automatically generated">
            <a:extLst>
              <a:ext uri="{FF2B5EF4-FFF2-40B4-BE49-F238E27FC236}">
                <a16:creationId xmlns:a16="http://schemas.microsoft.com/office/drawing/2014/main" xmlns="" id="{3BB78B29-0B3D-51D1-D638-C5FE1763516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09762"/>
            <a:ext cx="688975" cy="446405"/>
          </a:xfrm>
          <a:prstGeom prst="rect">
            <a:avLst/>
          </a:prstGeom>
        </p:spPr>
      </p:pic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xmlns="" id="{C69B12D3-FE63-72E3-9074-BD71DFB8FCD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378329"/>
            <a:ext cx="1837690" cy="509270"/>
          </a:xfrm>
          <a:prstGeom prst="rect">
            <a:avLst/>
          </a:prstGeom>
        </p:spPr>
      </p:pic>
      <p:pic>
        <p:nvPicPr>
          <p:cNvPr id="5" name="Picture 4" descr="A green globe with text on it&#10;&#10;Description automatically generated">
            <a:extLst>
              <a:ext uri="{FF2B5EF4-FFF2-40B4-BE49-F238E27FC236}">
                <a16:creationId xmlns:a16="http://schemas.microsoft.com/office/drawing/2014/main" xmlns="" id="{33F6147D-355D-FB23-C20E-1750B46181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5000" y="391346"/>
            <a:ext cx="1929765" cy="4832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359D4A0-6E26-F57B-E444-E3FA4E7424D6}"/>
              </a:ext>
            </a:extLst>
          </p:cNvPr>
          <p:cNvSpPr txBox="1"/>
          <p:nvPr/>
        </p:nvSpPr>
        <p:spPr>
          <a:xfrm>
            <a:off x="890496" y="1213009"/>
            <a:ext cx="72390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</a:t>
            </a:r>
            <a:r>
              <a:rPr lang="en-US" sz="1800" b="1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en-US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Annual </a:t>
            </a: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Conference on Water Finance and Investment</a:t>
            </a:r>
            <a:endParaRPr lang="mk-MK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Making finance work for WASH services</a:t>
            </a:r>
            <a:endParaRPr lang="mk-MK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14</a:t>
            </a:r>
            <a:r>
              <a:rPr lang="en-US" sz="16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–15</a:t>
            </a:r>
            <a:r>
              <a:rPr lang="en-US" sz="16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October 2024,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Cairo (Egypt)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Investing in WASH in North Macedonia</a:t>
            </a:r>
            <a:endParaRPr lang="ca-ES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0835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8AB5CA06-C21C-A333-6B39-365FFB1BE96B}"/>
              </a:ext>
            </a:extLst>
          </p:cNvPr>
          <p:cNvSpPr/>
          <p:nvPr/>
        </p:nvSpPr>
        <p:spPr>
          <a:xfrm>
            <a:off x="851621" y="5584836"/>
            <a:ext cx="7265987" cy="461963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 algn="ctr" eaLnBrk="0" hangingPunct="0"/>
            <a:r>
              <a:rPr lang="en-US" altLang="en-US" sz="1200" dirty="0">
                <a:solidFill>
                  <a:schemeClr val="bg1"/>
                </a:solidFill>
                <a:latin typeface="Calibri" pitchFamily="34" charset="0"/>
                <a:ea typeface="MS PGothic" panose="020B0600070205080204" pitchFamily="34" charset="-128"/>
                <a:cs typeface="Calibri" pitchFamily="34" charset="0"/>
                <a:sym typeface="MS PGothic" panose="020B0600070205080204" pitchFamily="34" charset="-128"/>
              </a:rPr>
              <a:t>There are about 35 rivers, 3 natural lakes and 50 artificial lakes,1.100 larger sources of water. </a:t>
            </a:r>
          </a:p>
          <a:p>
            <a:pPr algn="ctr" eaLnBrk="0" hangingPunct="0"/>
            <a:r>
              <a:rPr lang="en-US" altLang="en-US" sz="1200" dirty="0">
                <a:solidFill>
                  <a:schemeClr val="bg1"/>
                </a:solidFill>
                <a:latin typeface="Calibri" pitchFamily="34" charset="0"/>
                <a:ea typeface="MS PGothic" panose="020B0600070205080204" pitchFamily="34" charset="-128"/>
                <a:cs typeface="Calibri" pitchFamily="34" charset="0"/>
                <a:sym typeface="MS PGothic" panose="020B0600070205080204" pitchFamily="34" charset="-128"/>
              </a:rPr>
              <a:t>North Macedonia belongs</a:t>
            </a:r>
            <a:r>
              <a:rPr lang="en-US" altLang="x-none" sz="1200" dirty="0">
                <a:solidFill>
                  <a:schemeClr val="bg1"/>
                </a:solidFill>
                <a:latin typeface="Calibri" pitchFamily="34" charset="0"/>
                <a:ea typeface="MS PGothic" panose="020B0600070205080204" pitchFamily="34" charset="-128"/>
                <a:cs typeface="Calibri" pitchFamily="34" charset="0"/>
                <a:sym typeface="MS PGothic" panose="020B0600070205080204" pitchFamily="34" charset="-128"/>
              </a:rPr>
              <a:t> </a:t>
            </a:r>
            <a:r>
              <a:rPr lang="en-US" altLang="en-US" sz="1200" dirty="0">
                <a:solidFill>
                  <a:schemeClr val="bg1"/>
                </a:solidFill>
                <a:latin typeface="Calibri" pitchFamily="34" charset="0"/>
                <a:ea typeface="MS PGothic" panose="020B0600070205080204" pitchFamily="34" charset="-128"/>
                <a:cs typeface="Calibri" pitchFamily="34" charset="0"/>
                <a:sym typeface="MS PGothic" panose="020B0600070205080204" pitchFamily="34" charset="-128"/>
              </a:rPr>
              <a:t>to area that have sufficient water resources.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CC5CF3D-F6CD-C19D-DEE0-48BA4F8F2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6311190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4DA1F5C6-CC67-07C5-79B5-053FCFB44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198018"/>
            <a:ext cx="2395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r>
              <a:rPr lang="en-US" altLang="en-US" sz="2400" b="1" dirty="0">
                <a:solidFill>
                  <a:schemeClr val="tx1"/>
                </a:solidFill>
                <a:latin typeface="Calibri" panose="020F0502020204030204" pitchFamily="34" charset="0"/>
              </a:rPr>
              <a:t>Where we are…</a:t>
            </a:r>
          </a:p>
        </p:txBody>
      </p:sp>
      <p:pic>
        <p:nvPicPr>
          <p:cNvPr id="4" name="Picture 2" descr="151006_TransboudariesRB1">
            <a:extLst>
              <a:ext uri="{FF2B5EF4-FFF2-40B4-BE49-F238E27FC236}">
                <a16:creationId xmlns:a16="http://schemas.microsoft.com/office/drawing/2014/main" xmlns="" id="{6263496F-BC9F-CDEB-AB66-8A26799D913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91065" y="2870584"/>
            <a:ext cx="3733800" cy="264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660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12679" y="587902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BD38D847-48F7-5031-B3E6-8B2E6018BA92}"/>
              </a:ext>
            </a:extLst>
          </p:cNvPr>
          <p:cNvSpPr>
            <a:spLocks noGrp="1"/>
          </p:cNvSpPr>
          <p:nvPr/>
        </p:nvSpPr>
        <p:spPr>
          <a:xfrm>
            <a:off x="561014" y="913882"/>
            <a:ext cx="8021972" cy="518211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noAutofit/>
          </a:bodyPr>
          <a:lstStyle>
            <a:lvl1pPr marL="342900" lvl="0" indent="-34290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Malgun Gothic" panose="020B0503020000020004" pitchFamily="34" charset="-127"/>
              </a:defRPr>
            </a:lvl1pPr>
            <a:lvl2pPr marL="742950" lvl="1" indent="-28575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Malgun Gothic" panose="020B0503020000020004" pitchFamily="34" charset="-127"/>
                <a:ea typeface="SimSun" panose="02010600030101010101" pitchFamily="2" charset="-122"/>
                <a:cs typeface="+mn-cs"/>
                <a:sym typeface="Malgun Gothic" panose="020B0503020000020004" pitchFamily="34" charset="-127"/>
              </a:defRPr>
            </a:lvl2pPr>
            <a:lvl3pPr marL="1143000" lvl="2" indent="-22860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Malgun Gothic" panose="020B0503020000020004" pitchFamily="34" charset="-127"/>
                <a:ea typeface="SimSun" panose="02010600030101010101" pitchFamily="2" charset="-122"/>
                <a:cs typeface="+mn-cs"/>
                <a:sym typeface="Malgun Gothic" panose="020B0503020000020004" pitchFamily="34" charset="-127"/>
              </a:defRPr>
            </a:lvl3pPr>
            <a:lvl4pPr marL="1600200" lvl="3" indent="-22860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Malgun Gothic" panose="020B0503020000020004" pitchFamily="34" charset="-127"/>
                <a:ea typeface="SimSun" panose="02010600030101010101" pitchFamily="2" charset="-122"/>
                <a:cs typeface="+mn-cs"/>
                <a:sym typeface="Malgun Gothic" panose="020B0503020000020004" pitchFamily="34" charset="-127"/>
              </a:defRPr>
            </a:lvl4pPr>
            <a:lvl5pPr marL="2057400" lvl="4" indent="-22860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Malgun Gothic" panose="020B0503020000020004" pitchFamily="34" charset="-127"/>
                <a:ea typeface="SimSun" panose="02010600030101010101" pitchFamily="2" charset="-122"/>
                <a:cs typeface="+mn-cs"/>
                <a:sym typeface="Malgun Gothic" panose="020B0503020000020004" pitchFamily="34" charset="-127"/>
              </a:defRPr>
            </a:lvl5pPr>
            <a:lvl6pPr marL="2514600" lvl="5" indent="-22860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Malgun Gothic" panose="020B0503020000020004" pitchFamily="34" charset="-127"/>
                <a:ea typeface="SimSun" panose="02010600030101010101" pitchFamily="2" charset="-122"/>
                <a:cs typeface="+mn-cs"/>
                <a:sym typeface="Malgun Gothic" panose="020B0503020000020004" pitchFamily="34" charset="-127"/>
              </a:defRPr>
            </a:lvl6pPr>
            <a:lvl7pPr marL="2971800" lvl="6" indent="-22860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Malgun Gothic" panose="020B0503020000020004" pitchFamily="34" charset="-127"/>
                <a:ea typeface="SimSun" panose="02010600030101010101" pitchFamily="2" charset="-122"/>
                <a:cs typeface="+mn-cs"/>
                <a:sym typeface="Malgun Gothic" panose="020B0503020000020004" pitchFamily="34" charset="-127"/>
              </a:defRPr>
            </a:lvl7pPr>
            <a:lvl8pPr marL="3429000" lvl="7" indent="-22860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Malgun Gothic" panose="020B0503020000020004" pitchFamily="34" charset="-127"/>
                <a:ea typeface="SimSun" panose="02010600030101010101" pitchFamily="2" charset="-122"/>
                <a:cs typeface="+mn-cs"/>
                <a:sym typeface="Malgun Gothic" panose="020B0503020000020004" pitchFamily="34" charset="-127"/>
              </a:defRPr>
            </a:lvl8pPr>
            <a:lvl9pPr marL="3886200" lvl="8" indent="-228600" algn="l" defTabSz="914400" eaLnBrk="1" fontAlgn="base" latin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Malgun Gothic" panose="020B0503020000020004" pitchFamily="34" charset="-127"/>
                <a:ea typeface="SimSun" panose="02010600030101010101" pitchFamily="2" charset="-122"/>
                <a:cs typeface="+mn-cs"/>
                <a:sym typeface="Malgun Gothic" panose="020B0503020000020004" pitchFamily="34" charset="-127"/>
              </a:defRPr>
            </a:lvl9pPr>
          </a:lstStyle>
          <a:p>
            <a:pPr marL="0" indent="0" algn="just">
              <a:buNone/>
            </a:pPr>
            <a:r>
              <a:rPr lang="en-US" altLang="en-US" sz="1400" dirty="0">
                <a:latin typeface="+mj-lt"/>
                <a:ea typeface="SimSun" panose="02010600030101010101" pitchFamily="2" charset="-122"/>
                <a:sym typeface="MS PGothic" panose="020B0600070205080204" pitchFamily="34" charset="-128"/>
              </a:rPr>
              <a:t>- The Law on Waters (</a:t>
            </a:r>
            <a:r>
              <a:rPr lang="en-US" altLang="zh-CN" sz="1400" kern="0" dirty="0">
                <a:latin typeface="+mj-lt"/>
              </a:rPr>
              <a:t>water use, protection of waters and protection from waters, financing, concessions…)</a:t>
            </a:r>
          </a:p>
          <a:p>
            <a:pPr marL="0" algn="l">
              <a:lnSpc>
                <a:spcPct val="80000"/>
              </a:lnSpc>
              <a:buClrTx/>
              <a:buSzTx/>
              <a:buNone/>
            </a:pPr>
            <a:r>
              <a:rPr lang="en-US" altLang="en-US" sz="1400" dirty="0">
                <a:latin typeface="+mj-lt"/>
                <a:ea typeface="SimSun" panose="02010600030101010101" pitchFamily="2" charset="-122"/>
                <a:sym typeface="MS PGothic" panose="020B0600070205080204" pitchFamily="34" charset="-128"/>
              </a:rPr>
              <a:t>- The Law on Water Supply, Collection and Treatment of WW (OG 68/2004),</a:t>
            </a:r>
          </a:p>
          <a:p>
            <a:pPr marL="0" algn="l">
              <a:lnSpc>
                <a:spcPct val="80000"/>
              </a:lnSpc>
              <a:buClrTx/>
              <a:buSzTx/>
              <a:buNone/>
            </a:pPr>
            <a:r>
              <a:rPr lang="en-US" altLang="en-US" sz="1400" dirty="0">
                <a:latin typeface="+mj-lt"/>
                <a:ea typeface="SimSun" panose="02010600030101010101" pitchFamily="2" charset="-122"/>
                <a:sym typeface="MS PGothic" panose="020B0600070205080204" pitchFamily="34" charset="-128"/>
              </a:rPr>
              <a:t>- The Law on Water Economies (2015); </a:t>
            </a:r>
          </a:p>
          <a:p>
            <a:pPr marL="0" algn="l">
              <a:lnSpc>
                <a:spcPct val="80000"/>
              </a:lnSpc>
              <a:buClrTx/>
              <a:buSzTx/>
              <a:buNone/>
            </a:pPr>
            <a:r>
              <a:rPr lang="en-US" altLang="en-US" sz="1400" dirty="0">
                <a:latin typeface="+mj-lt"/>
                <a:ea typeface="SimSun" panose="02010600030101010101" pitchFamily="2" charset="-122"/>
                <a:sym typeface="MS PGothic" panose="020B0600070205080204" pitchFamily="34" charset="-128"/>
              </a:rPr>
              <a:t>- The Law on Water Services Pricing (OG 7/16)</a:t>
            </a:r>
          </a:p>
          <a:p>
            <a:pPr marL="0" indent="0">
              <a:lnSpc>
                <a:spcPct val="80000"/>
              </a:lnSpc>
              <a:buNone/>
            </a:pPr>
            <a:endParaRPr lang="zh-CN" altLang="en-US" sz="1400" dirty="0">
              <a:solidFill>
                <a:srgbClr val="000000"/>
              </a:solidFill>
              <a:latin typeface="+mj-lt"/>
              <a:ea typeface="MS PGothic" panose="020B0600070205080204" pitchFamily="34" charset="-128"/>
              <a:sym typeface="MS PGothic" panose="020B0600070205080204" pitchFamily="34" charset="-128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1400" dirty="0">
                <a:latin typeface="+mj-lt"/>
                <a:ea typeface="SimSun" panose="02010600030101010101" pitchFamily="2" charset="-122"/>
                <a:sym typeface="MS PGothic" panose="020B0600070205080204" pitchFamily="34" charset="-128"/>
              </a:rPr>
              <a:t>EU water - related Directives have been transposed in the Law on Waters: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1400" dirty="0">
                <a:latin typeface="+mj-lt"/>
                <a:ea typeface="SimSun" panose="02010600030101010101" pitchFamily="2" charset="-122"/>
                <a:sym typeface="MS PGothic" panose="020B0600070205080204" pitchFamily="34" charset="-128"/>
              </a:rPr>
              <a:t>WFD – 2000/60/EC; 98/83/EEC; 76/160/EEC; 1991/271/EEC; 86/278/EEC; 91/676/EEC.</a:t>
            </a:r>
          </a:p>
          <a:p>
            <a:pPr marL="0" indent="0">
              <a:lnSpc>
                <a:spcPct val="80000"/>
              </a:lnSpc>
              <a:buNone/>
            </a:pPr>
            <a:endParaRPr lang="en-US" altLang="en-US" sz="1400" dirty="0">
              <a:latin typeface="+mj-lt"/>
              <a:ea typeface="SimSun" panose="02010600030101010101" pitchFamily="2" charset="-122"/>
              <a:sym typeface="MS PGothic" panose="020B0600070205080204" pitchFamily="34" charset="-128"/>
            </a:endParaRPr>
          </a:p>
          <a:p>
            <a:pPr marL="0" indent="0" algn="just">
              <a:buNone/>
            </a:pPr>
            <a:r>
              <a:rPr lang="en-US" altLang="zh-CN" sz="1400" kern="0" dirty="0">
                <a:latin typeface="+mj-lt"/>
              </a:rPr>
              <a:t>The main water management, planning and development documents: </a:t>
            </a:r>
          </a:p>
          <a:p>
            <a:pPr algn="just">
              <a:buFont typeface="Wingdings" pitchFamily="2" charset="2"/>
              <a:buChar char="q"/>
            </a:pPr>
            <a:r>
              <a:rPr lang="en-US" altLang="zh-CN" sz="1400" kern="0" dirty="0">
                <a:latin typeface="+mj-lt"/>
              </a:rPr>
              <a:t>National Strategy for Waters (2012 - 2042)</a:t>
            </a:r>
            <a:r>
              <a:rPr lang="en-US" sz="1400" kern="0" dirty="0">
                <a:latin typeface="+mj-lt"/>
              </a:rPr>
              <a:t> - it defines the long-term water policy</a:t>
            </a:r>
            <a:endParaRPr lang="en-US" altLang="zh-CN" sz="1400" kern="0" dirty="0">
              <a:latin typeface="+mj-lt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altLang="zh-CN" sz="1400" kern="0" dirty="0">
                <a:latin typeface="+mj-lt"/>
              </a:rPr>
              <a:t>Water Master Plan and</a:t>
            </a:r>
          </a:p>
          <a:p>
            <a:pPr algn="just">
              <a:buFont typeface="Wingdings" pitchFamily="2" charset="2"/>
              <a:buChar char="q"/>
            </a:pPr>
            <a:r>
              <a:rPr lang="en-US" altLang="zh-CN" sz="1400" kern="0" dirty="0">
                <a:latin typeface="+mj-lt"/>
              </a:rPr>
              <a:t>River Basin Management Plans</a:t>
            </a:r>
          </a:p>
          <a:p>
            <a:pPr marL="0" indent="0" algn="just">
              <a:buNone/>
            </a:pPr>
            <a:endParaRPr lang="en-US" altLang="zh-CN" sz="1400" kern="0" dirty="0">
              <a:latin typeface="+mj-lt"/>
            </a:endParaRPr>
          </a:p>
          <a:p>
            <a:pPr marL="0" indent="0" eaLnBrk="0" hangingPunct="0">
              <a:buNone/>
            </a:pP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The </a:t>
            </a:r>
            <a:r>
              <a:rPr lang="en-US" altLang="zh-CN" sz="1400" dirty="0" err="1">
                <a:latin typeface="+mj-lt"/>
                <a:ea typeface="SimSun" panose="02010600030101010101" pitchFamily="2" charset="-122"/>
              </a:rPr>
              <a:t>MoEPP</a:t>
            </a: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 is the main responsible institution for Water management in North Macedonia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MAFWE  - water for irrigation; 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MH - drinking and bathing waters quality monitoring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MTC (infrastructure for DWS, WWC and UWWT); 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Energy Regulatory Commission - water tariffs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National Hydro-meteorological Service, (monitoring - quantity and quality – SW and GW)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Joint Stock Company “Water Economy” - irrigation, river maintenance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en-US" altLang="zh-CN" sz="1400" dirty="0">
                <a:latin typeface="+mj-lt"/>
                <a:ea typeface="SimSun" panose="02010600030101010101" pitchFamily="2" charset="-122"/>
              </a:rPr>
              <a:t>Municipalities, for providing water supply, collection and treatment of urban waste waters</a:t>
            </a:r>
            <a:endParaRPr lang="en-US" altLang="zh-CN" sz="1400" kern="0" dirty="0">
              <a:latin typeface="+mj-lt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55DF5CA7-6907-CAAF-2E99-AA737F089CA4}"/>
              </a:ext>
            </a:extLst>
          </p:cNvPr>
          <p:cNvSpPr/>
          <p:nvPr/>
        </p:nvSpPr>
        <p:spPr>
          <a:xfrm>
            <a:off x="1752600" y="228600"/>
            <a:ext cx="5508625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 eaLnBrk="0" hangingPunct="0"/>
            <a:r>
              <a:rPr lang="en-US" alt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Legal</a:t>
            </a:r>
            <a:r>
              <a:rPr lang="en-US" sz="2400" b="1" dirty="0">
                <a:latin typeface="Calibri" panose="020F0502020204030204" pitchFamily="34" charset="0"/>
                <a:ea typeface="SimSun" panose="02010600030101010101" pitchFamily="2" charset="-122"/>
              </a:rPr>
              <a:t>, policy and institutional framework</a:t>
            </a:r>
            <a:endParaRPr lang="en-US" altLang="en-US" sz="2400" b="1" dirty="0"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507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12679" y="587902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EB63BE9B-BF46-9896-4F36-EC236C88A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666" y="909637"/>
            <a:ext cx="7777163" cy="4881563"/>
          </a:xfrm>
          <a:prstGeom prst="rect">
            <a:avLst/>
          </a:prstGeom>
          <a:noFill/>
          <a:ln w="9525">
            <a:noFill/>
            <a:bevel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6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Drinking water supply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89 % of all households are supplied from public water supply system, </a:t>
            </a:r>
            <a:endParaRPr kumimoji="0" lang="en-US" altLang="en-US" sz="16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SimSun" panose="02010600030101010101" pitchFamily="2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en-US" alt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11</a:t>
            </a: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% are supplied through local rural water supply schemes</a:t>
            </a:r>
            <a:r>
              <a:rPr kumimoji="0" lang="en-US" alt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endParaRPr kumimoji="0" lang="en-US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SimSun" panose="02010600030101010101" pitchFamily="2" charset="-122"/>
              <a:cs typeface="+mn-cs"/>
              <a:sym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en-US" sz="1600" dirty="0">
                <a:latin typeface="Calibri" panose="020F0502020204030204" pitchFamily="34" charset="0"/>
                <a:ea typeface="SimSun" panose="02010600030101010101" pitchFamily="2" charset="-122"/>
              </a:rPr>
              <a:t> Nonrevenue waters </a:t>
            </a:r>
            <a:r>
              <a:rPr lang="mk-MK" sz="1600" dirty="0">
                <a:latin typeface="Calibri" panose="020F0502020204030204" pitchFamily="34" charset="0"/>
                <a:ea typeface="SimSun" panose="02010600030101010101" pitchFamily="2" charset="-122"/>
              </a:rPr>
              <a:t>6</a:t>
            </a:r>
            <a:r>
              <a:rPr lang="en-US" sz="1600" dirty="0">
                <a:latin typeface="Calibri" panose="020F0502020204030204" pitchFamily="34" charset="0"/>
                <a:ea typeface="SimSun" panose="02010600030101010101" pitchFamily="2" charset="-122"/>
              </a:rPr>
              <a:t>2</a:t>
            </a:r>
            <a:r>
              <a:rPr lang="mk-MK" sz="1600" dirty="0">
                <a:latin typeface="Calibri" panose="020F0502020204030204" pitchFamily="34" charset="0"/>
                <a:ea typeface="SimSun" panose="02010600030101010101" pitchFamily="2" charset="-122"/>
              </a:rPr>
              <a:t>,</a:t>
            </a:r>
            <a:r>
              <a:rPr lang="en-US" sz="1600" dirty="0">
                <a:latin typeface="Calibri" panose="020F0502020204030204" pitchFamily="34" charset="0"/>
                <a:ea typeface="SimSun" panose="02010600030101010101" pitchFamily="2" charset="-122"/>
              </a:rPr>
              <a:t>3</a:t>
            </a:r>
            <a:r>
              <a:rPr lang="mk-MK" sz="1600" dirty="0">
                <a:latin typeface="Calibri" panose="020F0502020204030204" pitchFamily="34" charset="0"/>
                <a:ea typeface="SimSun" panose="02010600030101010101" pitchFamily="2" charset="-122"/>
              </a:rPr>
              <a:t>%.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SimSun" panose="02010600030101010101" pitchFamily="2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en-US" sz="1600" u="sng" dirty="0" err="1">
                <a:latin typeface="Calibri" panose="020F0502020204030204" pitchFamily="34" charset="0"/>
                <a:ea typeface="SimSun" panose="02010600030101010101" pitchFamily="2" charset="-122"/>
                <a:sym typeface="Arial" panose="020B0604020202020204" pitchFamily="34" charset="0"/>
              </a:rPr>
              <a:t>Sevage</a:t>
            </a:r>
            <a:r>
              <a:rPr kumimoji="0" lang="en-US" altLang="en-US" sz="16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systems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77 % per cent of the total population is connected to a public sewа</a:t>
            </a:r>
            <a:r>
              <a:rPr kumimoji="0" lang="en-US" altLang="en-US" sz="16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ge</a:t>
            </a: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system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66% urban area, 11% rural area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SimSun" panose="02010600030101010101" pitchFamily="2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6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Urban wastewater treatment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There are 25 WWTPs, with a total capacity of 590,000 </a:t>
            </a:r>
            <a:r>
              <a:rPr kumimoji="0" lang="en-US" altLang="en-US" sz="16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p.e.</a:t>
            </a: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, which represents 27.5 % of the required capacity.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kumimoji="0" lang="en-US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SimSun" panose="02010600030101010101" pitchFamily="2" charset="-122"/>
              <a:cs typeface="+mn-cs"/>
              <a:sym typeface="Arial" panose="020B0604020202020204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Water services (</a:t>
            </a:r>
            <a:r>
              <a:rPr kumimoji="0" lang="en-GB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water supply, collection and waste water treatment)</a:t>
            </a: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in North Macedonia 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are provided by 77 Water Service providers: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kumimoji="0" lang="en-US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SimSun" panose="02010600030101010101" pitchFamily="2" charset="-122"/>
              <a:cs typeface="+mn-cs"/>
              <a:sym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q"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7 Raw water supply </a:t>
            </a:r>
          </a:p>
          <a:p>
            <a:pPr marL="285750" marR="0" lvl="0" indent="-2857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q"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66 water supply </a:t>
            </a:r>
          </a:p>
          <a:p>
            <a:pPr marL="285750" marR="0" lvl="0" indent="-2857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q"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54 collection and discharge of wastewaters </a:t>
            </a:r>
          </a:p>
          <a:p>
            <a:pPr marL="285750" marR="0" lvl="0" indent="-28575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q"/>
              <a:defRPr/>
            </a:pPr>
            <a:r>
              <a:rPr kumimoji="0" lang="en-US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rPr>
              <a:t> 25 treatment of wastewaters</a:t>
            </a:r>
            <a:endParaRPr lang="en-US" altLang="en-US" sz="1600" dirty="0">
              <a:latin typeface="Calibri" panose="020F0502020204030204" pitchFamily="34" charset="0"/>
              <a:ea typeface="SimSun" panose="02010600030101010101" pitchFamily="2" charset="-122"/>
              <a:sym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ourier New" pitchFamily="49" charset="0"/>
              <a:buChar char="o"/>
              <a:defRPr/>
            </a:pPr>
            <a:endParaRPr lang="en-US" altLang="en-US" sz="1600" dirty="0">
              <a:latin typeface="Calibri" panose="020F0502020204030204" pitchFamily="34" charset="0"/>
              <a:ea typeface="SimSun" panose="02010600030101010101" pitchFamily="2" charset="-122"/>
              <a:sym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ourier New" pitchFamily="49" charset="0"/>
              <a:buChar char="o"/>
              <a:defRPr/>
            </a:pPr>
            <a:endParaRPr kumimoji="0" lang="en-GB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SimSun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7B73602E-74D3-028F-F338-758C9F14346E}"/>
              </a:ext>
            </a:extLst>
          </p:cNvPr>
          <p:cNvSpPr/>
          <p:nvPr/>
        </p:nvSpPr>
        <p:spPr>
          <a:xfrm>
            <a:off x="1044575" y="344675"/>
            <a:ext cx="7631000" cy="39517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marL="342900" indent="-342900" algn="ctr">
              <a:lnSpc>
                <a:spcPct val="80000"/>
              </a:lnSpc>
              <a:buClr>
                <a:schemeClr val="accent1"/>
              </a:buClr>
              <a:buSzPct val="70000"/>
            </a:pPr>
            <a:r>
              <a:rPr lang="en-GB" alt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Water supply, collection and urban waste water treatment </a:t>
            </a:r>
          </a:p>
        </p:txBody>
      </p:sp>
    </p:spTree>
    <p:extLst>
      <p:ext uri="{BB962C8B-B14F-4D97-AF65-F5344CB8AC3E}">
        <p14:creationId xmlns:p14="http://schemas.microsoft.com/office/powerpoint/2010/main" xmlns="" val="76197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E4450E9-8A4A-DC75-7182-D90654168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143000"/>
            <a:ext cx="7848600" cy="4822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92100" indent="-292100" algn="ctr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lang="en-US" altLang="x-none" sz="2000" noProof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Rockwell" pitchFamily="2" charset="0"/>
              <a:ea typeface="方正姚体"/>
            </a:endParaRP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en-US" b="1" u="sng" noProof="1">
                <a:solidFill>
                  <a:schemeClr val="tx1"/>
                </a:solidFill>
                <a:latin typeface="Calibri" panose="020F0502020204030204" pitchFamily="34" charset="0"/>
              </a:rPr>
              <a:t>of the drinking water supply systems </a:t>
            </a: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endParaRPr lang="en-US" altLang="en-US" noProof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high water losses (NRW) and very low water use efficiency;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water quality problems;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inefficient operation and maintenance of the systems in rural areas;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low collecting rates of the public utilities;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no regular monitoring (quality and quantity) in water supply systems;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no database on national level.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endParaRPr lang="en-US" altLang="en-US" noProof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en-US" b="1" u="sng" noProof="1">
                <a:solidFill>
                  <a:schemeClr val="tx1"/>
                </a:solidFill>
                <a:latin typeface="Calibri" panose="020F0502020204030204" pitchFamily="34" charset="0"/>
              </a:rPr>
              <a:t>of the sewage systems and waste water treatment</a:t>
            </a: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: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endParaRPr lang="en-US" altLang="en-US" noProof="1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insufficient number of sewage systems;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poor condition of the sewage systems;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inefficient operation and maintenance of the systems;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low cost revenues collecting rate of the public utilities;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no regular monitoring of the urban wastewater quantities and quality;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no database on national level; </a:t>
            </a:r>
          </a:p>
          <a:p>
            <a:pPr marL="292100" indent="-292100" eaLnBrk="1" hangingPunct="1">
              <a:lnSpc>
                <a:spcPct val="80000"/>
              </a:lnSpc>
              <a:buClr>
                <a:schemeClr val="accent1"/>
              </a:buClr>
              <a:buSzPct val="70000"/>
              <a:buFont typeface="Wingdings 2" pitchFamily="18" charset="2"/>
              <a:buChar char=""/>
              <a:defRPr/>
            </a:pPr>
            <a:r>
              <a:rPr lang="en-US" altLang="en-US" noProof="1">
                <a:solidFill>
                  <a:schemeClr val="tx1"/>
                </a:solidFill>
                <a:latin typeface="Calibri" panose="020F0502020204030204" pitchFamily="34" charset="0"/>
              </a:rPr>
              <a:t>low public awareness for wastewater as pollution source of the environment…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DA14E178-38E5-7471-B094-9B24A91C8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1956" y="546100"/>
            <a:ext cx="299402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2100" indent="-292100"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1pPr>
            <a:lvl2pPr marL="639763" indent="-228600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•"/>
              <a:defRPr sz="26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2pPr>
            <a:lvl3pPr marL="822325" indent="-190500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3pPr>
            <a:lvl4pPr marL="1004888" indent="-182563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4pPr>
            <a:lvl5pPr marL="1187450" indent="-182563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5pPr>
            <a:lvl6pPr marL="16446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6pPr>
            <a:lvl7pPr marL="21018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7pPr>
            <a:lvl8pPr marL="25590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8pPr>
            <a:lvl9pPr marL="30162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9pPr>
          </a:lstStyle>
          <a:p>
            <a:pPr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 dirty="0">
                <a:latin typeface="Calibri" panose="020F0502020204030204" pitchFamily="34" charset="0"/>
                <a:ea typeface="SimSun" panose="02010600030101010101" pitchFamily="2" charset="-122"/>
              </a:rPr>
              <a:t>Current conditions</a:t>
            </a:r>
          </a:p>
        </p:txBody>
      </p:sp>
    </p:spTree>
    <p:extLst>
      <p:ext uri="{BB962C8B-B14F-4D97-AF65-F5344CB8AC3E}">
        <p14:creationId xmlns:p14="http://schemas.microsoft.com/office/powerpoint/2010/main" xmlns="" val="148653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626F9C33-3B00-84FE-C2A5-0CD75C437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9188" y="398463"/>
            <a:ext cx="24416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rgbClr val="071176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r>
              <a:rPr lang="en-US" altLang="en-US" sz="2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Planned activities</a:t>
            </a:r>
            <a:endParaRPr lang="en-US" altLang="en-US" sz="24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40992BB-2CF7-A5F4-9FEA-68608137EF3E}"/>
              </a:ext>
            </a:extLst>
          </p:cNvPr>
          <p:cNvSpPr/>
          <p:nvPr/>
        </p:nvSpPr>
        <p:spPr>
          <a:xfrm>
            <a:off x="482600" y="1201738"/>
            <a:ext cx="8178800" cy="45227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Water Supply : 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en-US" altLang="en-US" u="sng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AutoNum type="alphaLcParenBoth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Improve data collection on groundwater and surface water abstraction and use; </a:t>
            </a:r>
          </a:p>
          <a:p>
            <a:pPr marL="342900" indent="-342900">
              <a:buFont typeface="Arial" panose="020B0604020202020204" pitchFamily="34" charset="0"/>
              <a:buAutoNum type="alphaLcParenBoth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Apply the “water-user” and “polluter-pays principles”; </a:t>
            </a:r>
          </a:p>
          <a:p>
            <a:pPr marL="342900" indent="-342900">
              <a:buFont typeface="Arial" panose="020B0604020202020204" pitchFamily="34" charset="0"/>
              <a:buAutoNum type="alphaLcParenBoth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Raise awareness of water-saving measures and provide water-saving devices; </a:t>
            </a:r>
          </a:p>
          <a:p>
            <a:pPr marL="342900" indent="-342900">
              <a:buFont typeface="Arial" panose="020B0604020202020204" pitchFamily="34" charset="0"/>
              <a:buAutoNum type="alphaLcParenBoth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Introduce domestic and industrial </a:t>
            </a: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reuse and recycling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 of waters</a:t>
            </a:r>
          </a:p>
          <a:p>
            <a:pPr marL="342900" indent="-342900">
              <a:buFont typeface="Arial" panose="020B0604020202020204" pitchFamily="34" charset="0"/>
              <a:buAutoNum type="alphaLcParenBoth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Establishment of the </a:t>
            </a: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sanitary protection zones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 for drinking water supply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en-US" altLang="en-US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Waste water collection and treatment :</a:t>
            </a:r>
          </a:p>
          <a:p>
            <a:pPr>
              <a:buFont typeface="Arial" panose="020B0604020202020204" pitchFamily="34" charset="0"/>
              <a:buNone/>
              <a:defRPr/>
            </a:pPr>
            <a:endParaRPr lang="en-US" altLang="en-US" u="sng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AutoNum type="alphaLcParenR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Construction of WWTPs for cities over </a:t>
            </a: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100,000 p. e as a first priority 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and for municipalities over </a:t>
            </a: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10,000 </a:t>
            </a:r>
            <a:r>
              <a:rPr lang="en-US" altLang="en-US" u="sng" dirty="0" err="1">
                <a:solidFill>
                  <a:schemeClr val="tx1"/>
                </a:solidFill>
                <a:latin typeface="Calibri" panose="020F0502020204030204" pitchFamily="34" charset="0"/>
              </a:rPr>
              <a:t>p.e</a:t>
            </a: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. as a secondary priority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; </a:t>
            </a:r>
          </a:p>
          <a:p>
            <a:pPr marL="342900" indent="-342900">
              <a:buFont typeface="Arial" panose="020B0604020202020204" pitchFamily="34" charset="0"/>
              <a:buAutoNum type="alphaLcParenR"/>
              <a:defRPr/>
            </a:pP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Separating wastewater from storm water, 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with the storm water being returned to the hydrological cycle by infiltration;</a:t>
            </a:r>
          </a:p>
          <a:p>
            <a:pPr marL="342900" indent="-342900">
              <a:buFont typeface="Arial" panose="020B0604020202020204" pitchFamily="34" charset="0"/>
              <a:buAutoNum type="alphaLcParenR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Establishment of </a:t>
            </a:r>
            <a:r>
              <a:rPr lang="en-US" altLang="en-US" u="sng" dirty="0">
                <a:solidFill>
                  <a:schemeClr val="tx1"/>
                </a:solidFill>
                <a:latin typeface="Calibri" panose="020F0502020204030204" pitchFamily="34" charset="0"/>
              </a:rPr>
              <a:t>decentralized sewage treatment systems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 in rural areas; </a:t>
            </a:r>
          </a:p>
          <a:p>
            <a:pPr marL="342900" indent="-342900">
              <a:buFont typeface="Arial" panose="020B0604020202020204" pitchFamily="34" charset="0"/>
              <a:buAutoNum type="alphaLcParenR"/>
              <a:defRPr/>
            </a:pP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Industry wastewater treatment prior to discharge into waters</a:t>
            </a:r>
          </a:p>
        </p:txBody>
      </p:sp>
    </p:spTree>
    <p:extLst>
      <p:ext uri="{BB962C8B-B14F-4D97-AF65-F5344CB8AC3E}">
        <p14:creationId xmlns:p14="http://schemas.microsoft.com/office/powerpoint/2010/main" xmlns="" val="132673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E844CAA2-1753-70B4-F346-7BDBF2B7F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228600"/>
            <a:ext cx="41148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975" indent="-53975"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1pPr>
            <a:lvl2pPr marL="639763" indent="-228600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•"/>
              <a:defRPr sz="26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2pPr>
            <a:lvl3pPr marL="822325" indent="-190500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3pPr>
            <a:lvl4pPr marL="1004888" indent="-182563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4pPr>
            <a:lvl5pPr marL="1187450" indent="-182563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5pPr>
            <a:lvl6pPr marL="16446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6pPr>
            <a:lvl7pPr marL="21018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7pPr>
            <a:lvl8pPr marL="25590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8pPr>
            <a:lvl9pPr marL="30162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9pPr>
          </a:lstStyle>
          <a:p>
            <a:pPr algn="r">
              <a:buClrTx/>
              <a:buSzTx/>
              <a:buFontTx/>
              <a:buNone/>
            </a:pPr>
            <a:r>
              <a:rPr lang="en-GB" altLang="en-US" sz="2400" b="1" dirty="0" smtClean="0">
                <a:latin typeface="Calibri" panose="020F0502020204030204" pitchFamily="34" charset="0"/>
              </a:rPr>
              <a:t>Planned Investments in WASH</a:t>
            </a:r>
            <a:endParaRPr lang="en-GB" altLang="en-US" sz="2400" b="1" dirty="0">
              <a:latin typeface="Calibri" panose="020F050202020403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9342254F-CCC7-FF70-C756-BF02EB2D5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2" y="914400"/>
            <a:ext cx="772477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92100" indent="-292100">
              <a:buClr>
                <a:schemeClr val="accent1"/>
              </a:buClr>
              <a:buSzPct val="70000"/>
              <a:buFont typeface="Wingdings 2" panose="05020102010507070707" pitchFamily="18" charset="2"/>
              <a:buChar char=""/>
              <a:defRPr sz="32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1pPr>
            <a:lvl2pPr marL="639763" indent="-228600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•"/>
              <a:defRPr sz="26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2pPr>
            <a:lvl3pPr marL="822325" indent="-190500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23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3pPr>
            <a:lvl4pPr marL="1004888" indent="-182563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4pPr>
            <a:lvl5pPr marL="1187450" indent="-182563">
              <a:spcBef>
                <a:spcPts val="4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5pPr>
            <a:lvl6pPr marL="16446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6pPr>
            <a:lvl7pPr marL="21018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7pPr>
            <a:lvl8pPr marL="25590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8pPr>
            <a:lvl9pPr marL="3016250" indent="-182563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Rockwell" pitchFamily="2" charset="0"/>
                <a:ea typeface="方正姚体"/>
                <a:cs typeface="方正姚体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</a:rPr>
              <a:t>EU IPA project TA </a:t>
            </a:r>
            <a:r>
              <a:rPr lang="mk-MK" sz="1600" b="1" dirty="0">
                <a:latin typeface="Calibri" panose="020F0502020204030204" pitchFamily="34" charset="0"/>
              </a:rPr>
              <a:t>“</a:t>
            </a:r>
            <a:r>
              <a:rPr lang="en-US" sz="1600" b="1" dirty="0">
                <a:latin typeface="Calibri" panose="020F0502020204030204" pitchFamily="34" charset="0"/>
              </a:rPr>
              <a:t>I</a:t>
            </a:r>
            <a:r>
              <a:rPr lang="mk-MK" sz="1600" b="1" dirty="0">
                <a:latin typeface="Calibri" panose="020F0502020204030204" pitchFamily="34" charset="0"/>
              </a:rPr>
              <a:t>mplementation of the</a:t>
            </a:r>
            <a:r>
              <a:rPr lang="en-US" sz="1600" b="1" dirty="0">
                <a:latin typeface="Calibri" panose="020F0502020204030204" pitchFamily="34" charset="0"/>
              </a:rPr>
              <a:t> </a:t>
            </a:r>
            <a:r>
              <a:rPr lang="mk-MK" sz="1600" b="1" dirty="0">
                <a:latin typeface="Calibri" panose="020F0502020204030204" pitchFamily="34" charset="0"/>
              </a:rPr>
              <a:t>reforms in the water sector</a:t>
            </a:r>
            <a:r>
              <a:rPr lang="en-US" sz="1600" b="1" dirty="0">
                <a:latin typeface="Calibri" panose="020F0502020204030204" pitchFamily="34" charset="0"/>
              </a:rPr>
              <a:t>” </a:t>
            </a:r>
            <a:r>
              <a:rPr lang="en-US" sz="1600" dirty="0">
                <a:latin typeface="Calibri" panose="020F0502020204030204" pitchFamily="34" charset="0"/>
              </a:rPr>
              <a:t>(</a:t>
            </a:r>
            <a:r>
              <a:rPr lang="mk-MK" sz="1600" dirty="0">
                <a:latin typeface="Calibri" panose="020F0502020204030204" pitchFamily="34" charset="0"/>
              </a:rPr>
              <a:t>The project plans to improve the tariff system in water services, establish a clustering system of PUC enterprises and improve the institutional capacities of PUC.</a:t>
            </a: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alt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mk-MK" sz="1600" b="1" dirty="0">
                <a:latin typeface="Calibri" panose="020F0502020204030204" pitchFamily="34" charset="0"/>
              </a:rPr>
              <a:t>EIB Project </a:t>
            </a:r>
            <a:r>
              <a:rPr lang="mk-MK" sz="1600" dirty="0">
                <a:latin typeface="Calibri" panose="020F0502020204030204" pitchFamily="34" charset="0"/>
              </a:rPr>
              <a:t>"Improvement of the water infrastructure of the municipalities in North Macedonia“</a:t>
            </a:r>
            <a:r>
              <a:rPr lang="en-US" sz="1600" dirty="0" smtClean="0">
                <a:latin typeface="Calibri" panose="020F0502020204030204" pitchFamily="34" charset="0"/>
              </a:rPr>
              <a:t>. </a:t>
            </a:r>
            <a:r>
              <a:rPr lang="en-US" sz="1600" dirty="0">
                <a:latin typeface="Calibri" panose="020F0502020204030204" pitchFamily="34" charset="0"/>
              </a:rPr>
              <a:t>(</a:t>
            </a:r>
            <a:r>
              <a:rPr lang="mk-MK" sz="1600" dirty="0">
                <a:latin typeface="Calibri" panose="020F0502020204030204" pitchFamily="34" charset="0"/>
              </a:rPr>
              <a:t>The total value of the loan is 50</a:t>
            </a:r>
            <a:r>
              <a:rPr lang="en-US" sz="1600" dirty="0">
                <a:latin typeface="Calibri" panose="020F0502020204030204" pitchFamily="34" charset="0"/>
              </a:rPr>
              <a:t> mil.</a:t>
            </a:r>
            <a:r>
              <a:rPr lang="mk-MK" sz="1600" dirty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EUR)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</a:rPr>
              <a:t>Loan Facility Agreement with Hungarian Export – Import Bank. </a:t>
            </a:r>
            <a:r>
              <a:rPr lang="mk-MK" sz="1600" dirty="0">
                <a:latin typeface="Calibri" panose="020F0502020204030204" pitchFamily="34" charset="0"/>
              </a:rPr>
              <a:t>The total value is 50</a:t>
            </a:r>
            <a:r>
              <a:rPr lang="en-US" sz="1600" dirty="0">
                <a:latin typeface="Calibri" panose="020F0502020204030204" pitchFamily="34" charset="0"/>
              </a:rPr>
              <a:t>0 mil.</a:t>
            </a:r>
            <a:r>
              <a:rPr lang="mk-MK" sz="1600" dirty="0">
                <a:latin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</a:rPr>
              <a:t>EUR. Municipalities </a:t>
            </a:r>
            <a:r>
              <a:rPr lang="en-US" sz="1600" dirty="0">
                <a:latin typeface="Calibri" panose="020F0502020204030204" pitchFamily="34" charset="0"/>
              </a:rPr>
              <a:t>will use them for development projects (incl. water projects)</a:t>
            </a: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mk-MK" sz="1600" dirty="0">
                <a:latin typeface="Calibri" panose="020F0502020204030204" pitchFamily="34" charset="0"/>
              </a:rPr>
              <a:t>Construction of a </a:t>
            </a:r>
            <a:r>
              <a:rPr lang="en-US" sz="1600" dirty="0">
                <a:latin typeface="Calibri" panose="020F0502020204030204" pitchFamily="34" charset="0"/>
              </a:rPr>
              <a:t>WWTP </a:t>
            </a:r>
            <a:r>
              <a:rPr lang="mk-MK" sz="1600" dirty="0">
                <a:latin typeface="Calibri" panose="020F0502020204030204" pitchFamily="34" charset="0"/>
              </a:rPr>
              <a:t>for the City of Skopje - Central WWTP for 625,000 e.h. until 2035) with funds from EIB and EBRD.</a:t>
            </a: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600" b="1" dirty="0">
                <a:latin typeface="Calibri" panose="020F0502020204030204" pitchFamily="34" charset="0"/>
              </a:rPr>
              <a:t>        </a:t>
            </a:r>
            <a:r>
              <a:rPr lang="en-US" sz="1600" b="1" u="sng" dirty="0">
                <a:latin typeface="Calibri" panose="020F0502020204030204" pitchFamily="34" charset="0"/>
              </a:rPr>
              <a:t>EU IPA Projects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mk-MK" sz="1600" dirty="0">
                <a:latin typeface="Calibri" panose="020F0502020204030204" pitchFamily="34" charset="0"/>
              </a:rPr>
              <a:t>Construction of a wastewater treatment plant and expansion of the sewage network in the municipality of Bitola (capacity 112,474 e.h.)</a:t>
            </a: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>
                <a:latin typeface="Calibri" panose="020F0502020204030204" pitchFamily="34" charset="0"/>
              </a:rPr>
              <a:t>C</a:t>
            </a:r>
            <a:r>
              <a:rPr lang="mk-MK" sz="1600" dirty="0">
                <a:latin typeface="Calibri" panose="020F0502020204030204" pitchFamily="34" charset="0"/>
              </a:rPr>
              <a:t>onstruction of a WWTP (capacity 95 152 e.h.) and the construction of a sewage network in the municipality of Tetovo</a:t>
            </a: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mk-MK" sz="1600" dirty="0">
                <a:latin typeface="Calibri" panose="020F0502020204030204" pitchFamily="34" charset="0"/>
              </a:rPr>
              <a:t>Construction of WWTP for Veles (53,100 e.h.)</a:t>
            </a:r>
            <a:endParaRPr lang="en-U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16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mk-MK" sz="1600" dirty="0">
                <a:latin typeface="Calibri" panose="020F0502020204030204" pitchFamily="34" charset="0"/>
              </a:rPr>
              <a:t>Construction of WWTP for Shtip (53,700 e.h.)</a:t>
            </a:r>
            <a:endParaRPr lang="en-GB" alt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481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B01344-F95D-B4FE-6008-8D43BBC50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/>
          <a:lstStyle/>
          <a:p>
            <a:r>
              <a:rPr lang="en-US" sz="4000" b="1" dirty="0"/>
              <a:t>Thank you for your attention!</a:t>
            </a:r>
            <a:endParaRPr lang="mk-MK" sz="4000" b="1" dirty="0"/>
          </a:p>
        </p:txBody>
      </p:sp>
    </p:spTree>
    <p:extLst>
      <p:ext uri="{BB962C8B-B14F-4D97-AF65-F5344CB8AC3E}">
        <p14:creationId xmlns:p14="http://schemas.microsoft.com/office/powerpoint/2010/main" xmlns="" val="203549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>
            <a:alpha val="85000"/>
          </a:schemeClr>
        </a:solidFill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894</Words>
  <Application>Microsoft Office PowerPoint</Application>
  <PresentationFormat>On-screen Show (4:3)</PresentationFormat>
  <Paragraphs>108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Ylber Mirta</cp:lastModifiedBy>
  <cp:revision>221</cp:revision>
  <cp:lastPrinted>2024-10-10T14:12:27Z</cp:lastPrinted>
  <dcterms:created xsi:type="dcterms:W3CDTF">2014-10-29T09:07:33Z</dcterms:created>
  <dcterms:modified xsi:type="dcterms:W3CDTF">2024-10-12T23:36:22Z</dcterms:modified>
</cp:coreProperties>
</file>