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1080" r:id="rId3"/>
    <p:sldId id="1088" r:id="rId4"/>
    <p:sldId id="1089" r:id="rId5"/>
    <p:sldId id="1085" r:id="rId6"/>
    <p:sldId id="1090" r:id="rId7"/>
    <p:sldId id="109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9D9D9C"/>
    <a:srgbClr val="4881E6"/>
    <a:srgbClr val="EBE5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09" d="100"/>
          <a:sy n="109" d="100"/>
        </p:scale>
        <p:origin x="58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308D9F-CEFF-4660-BD76-ACFE4386D870}" type="datetimeFigureOut">
              <a:rPr lang="en-GB" smtClean="0"/>
              <a:t>11/10/2024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6634D5-409F-458A-B33B-7EB74CDDCC8E}" type="slidenum">
              <a:rPr lang="en-GB" smtClean="0"/>
              <a:t>‹#›</a:t>
            </a:fld>
            <a:endParaRPr lang="en-GB"/>
          </a:p>
        </p:txBody>
      </p:sp>
    </p:spTree>
    <p:extLst>
      <p:ext uri="{BB962C8B-B14F-4D97-AF65-F5344CB8AC3E}">
        <p14:creationId xmlns:p14="http://schemas.microsoft.com/office/powerpoint/2010/main" val="1937347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B388B80-8D30-174B-9529-003FE2E730AC}" type="slidenum">
              <a:rPr lang="en-GB" smtClean="0"/>
              <a:t>1</a:t>
            </a:fld>
            <a:endParaRPr lang="en-GB"/>
          </a:p>
        </p:txBody>
      </p:sp>
    </p:spTree>
    <p:extLst>
      <p:ext uri="{BB962C8B-B14F-4D97-AF65-F5344CB8AC3E}">
        <p14:creationId xmlns:p14="http://schemas.microsoft.com/office/powerpoint/2010/main" val="120484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B388B80-8D30-174B-9529-003FE2E730AC}" type="slidenum">
              <a:rPr lang="en-GB" smtClean="0"/>
              <a:t>7</a:t>
            </a:fld>
            <a:endParaRPr lang="en-GB"/>
          </a:p>
        </p:txBody>
      </p:sp>
    </p:spTree>
    <p:extLst>
      <p:ext uri="{BB962C8B-B14F-4D97-AF65-F5344CB8AC3E}">
        <p14:creationId xmlns:p14="http://schemas.microsoft.com/office/powerpoint/2010/main" val="3300906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0AFD9-A2A7-9B41-5570-82A07AE88B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5D71273-6059-B760-12BF-B91EC22C10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DBAC141-5483-8D57-9A16-4F31F567EBF9}"/>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14D80789-7846-A23A-0CDF-870C7EFF93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BC798E-45BE-2D84-F447-587066561828}"/>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3018806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83672-952D-11D9-EBC8-DAB4C03E127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D3EE04-7D0D-DABC-622E-6C5E7FA239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CB438B-0780-7123-C22C-8A759CF79CD1}"/>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222FD77B-791B-1222-9F34-4B728CA877E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C579C3-A6E1-F5B4-02B5-ADF07F815869}"/>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1015748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37CD2F-A167-443E-BE57-1B665188AC2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C930AF-3829-9F7B-ADDA-A6C116E55E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03A9FD-B4CF-F36C-D602-2A2EDBC11C18}"/>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580D04FE-6EBB-BDEC-A3F0-52C85847CB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6BA678C-FB83-BC94-AAED-6791160C309B}"/>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651474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E3591-1625-3853-82FD-0187973A18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62A0991-5F2F-C66D-A283-732C86CD56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9DF847-C1B1-D9C6-E9C9-F0793BE556A3}"/>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3F126221-115B-84F2-6EEC-6C9815CF34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55E1DC-84AC-707A-7F5C-53F940AA47A6}"/>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581777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A6400-66EB-8931-3C59-40510707FE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DA73C73-9241-468D-67E0-F3FD4CD4ED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9A3DD6-B86E-D01D-57E3-53D206E22085}"/>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EFFF3CD6-5320-4197-E8AF-AC890B1E87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1D18D1-F361-5BB6-8E49-6B0E3E7A90A2}"/>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1027384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74EF8-788D-CED1-7115-EB1EDF648C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77498F8-42A5-1714-2A7C-E67C1532051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0DCD938-DDE6-364E-2914-8703554A21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878FD3C-80E4-02E8-B89B-54B9D33F3A86}"/>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6" name="Footer Placeholder 5">
            <a:extLst>
              <a:ext uri="{FF2B5EF4-FFF2-40B4-BE49-F238E27FC236}">
                <a16:creationId xmlns:a16="http://schemas.microsoft.com/office/drawing/2014/main" id="{572DCBB7-5184-6AC2-3B92-EAD4501336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CB9FAB-B27C-13CF-8D37-CD1364FAE09C}"/>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3915846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DDA1F-EE96-09B3-573A-29BF5C350D0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6172A89-486A-5FB7-5B86-484E07ECE3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F13552-99F7-2170-19D9-01D911700C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32EEDFE-22D4-7756-AB04-5B92577CF8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BA5F7AC-FAE6-9090-35F7-686FB84DCE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4A41F24-74A6-4E56-3360-D39E9E4D3EEE}"/>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8" name="Footer Placeholder 7">
            <a:extLst>
              <a:ext uri="{FF2B5EF4-FFF2-40B4-BE49-F238E27FC236}">
                <a16:creationId xmlns:a16="http://schemas.microsoft.com/office/drawing/2014/main" id="{E33B32EA-C200-A1FD-9ABC-F917E79DB9C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3C58B1-C37D-2718-7DAC-B4FA15641540}"/>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501875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B26CF-17AD-545E-EA14-2120007AC65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A00101F-826B-4D0E-EE76-1F734E7CD7B3}"/>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4" name="Footer Placeholder 3">
            <a:extLst>
              <a:ext uri="{FF2B5EF4-FFF2-40B4-BE49-F238E27FC236}">
                <a16:creationId xmlns:a16="http://schemas.microsoft.com/office/drawing/2014/main" id="{08D29A7E-C9E1-6372-9219-301335C4D94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1B98902-3D83-D7CC-AF80-3B43633C7DD7}"/>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1809775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D2F400-7BD1-0F06-215D-AE35E6E1F730}"/>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3" name="Footer Placeholder 2">
            <a:extLst>
              <a:ext uri="{FF2B5EF4-FFF2-40B4-BE49-F238E27FC236}">
                <a16:creationId xmlns:a16="http://schemas.microsoft.com/office/drawing/2014/main" id="{D7FC6DEA-A928-CB54-1B10-68E1FFA1700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5A1738A-C7EA-D2D2-AE59-A6658A53B9AE}"/>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59286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73992-8769-03B3-41B7-D4549311F8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64802C-6179-D190-5524-CEEA71482C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A2312C-0613-AF32-6000-AAE86D8E31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AC2FCB-F941-70ED-A76A-3380B06B294E}"/>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6" name="Footer Placeholder 5">
            <a:extLst>
              <a:ext uri="{FF2B5EF4-FFF2-40B4-BE49-F238E27FC236}">
                <a16:creationId xmlns:a16="http://schemas.microsoft.com/office/drawing/2014/main" id="{9D046D2C-3134-EC8B-6857-2AC54C529B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B26860-0AAD-5D1E-E79D-90A5E7559AEC}"/>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499032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4663D-89A2-12EE-44C7-390F4A7FB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D058340-9C8E-3D4A-86A8-310EB13973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FA28D98-13FF-5785-E980-BC6E07AC5E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29ECE5-D4F2-EAAB-BB91-C430FC863C47}"/>
              </a:ext>
            </a:extLst>
          </p:cNvPr>
          <p:cNvSpPr>
            <a:spLocks noGrp="1"/>
          </p:cNvSpPr>
          <p:nvPr>
            <p:ph type="dt" sz="half" idx="10"/>
          </p:nvPr>
        </p:nvSpPr>
        <p:spPr/>
        <p:txBody>
          <a:bodyPr/>
          <a:lstStyle/>
          <a:p>
            <a:fld id="{3F025484-92A3-4EA3-9727-D038E97DFF8E}" type="datetimeFigureOut">
              <a:rPr lang="en-GB" smtClean="0"/>
              <a:t>11/10/2024</a:t>
            </a:fld>
            <a:endParaRPr lang="en-GB"/>
          </a:p>
        </p:txBody>
      </p:sp>
      <p:sp>
        <p:nvSpPr>
          <p:cNvPr id="6" name="Footer Placeholder 5">
            <a:extLst>
              <a:ext uri="{FF2B5EF4-FFF2-40B4-BE49-F238E27FC236}">
                <a16:creationId xmlns:a16="http://schemas.microsoft.com/office/drawing/2014/main" id="{44A8AE4D-AB6E-B952-61DE-4788C6AFA3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9D20D10-D9E0-6853-5A56-A5E909B18FF0}"/>
              </a:ext>
            </a:extLst>
          </p:cNvPr>
          <p:cNvSpPr>
            <a:spLocks noGrp="1"/>
          </p:cNvSpPr>
          <p:nvPr>
            <p:ph type="sldNum" sz="quarter" idx="12"/>
          </p:nvPr>
        </p:nvSpPr>
        <p:spPr/>
        <p:txBody>
          <a:bodyPr/>
          <a:lstStyle/>
          <a:p>
            <a:fld id="{DE550EA1-0577-4C98-B6C8-6CA1D25A1276}" type="slidenum">
              <a:rPr lang="en-GB" smtClean="0"/>
              <a:t>‹#›</a:t>
            </a:fld>
            <a:endParaRPr lang="en-GB"/>
          </a:p>
        </p:txBody>
      </p:sp>
    </p:spTree>
    <p:extLst>
      <p:ext uri="{BB962C8B-B14F-4D97-AF65-F5344CB8AC3E}">
        <p14:creationId xmlns:p14="http://schemas.microsoft.com/office/powerpoint/2010/main" val="9788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B3B3E5-908E-C06D-03EE-27DD9077B4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5B8245-F2A4-BF9F-606A-76B7EC51EA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F9D259-3938-CC11-DA20-7C16D7F1E9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025484-92A3-4EA3-9727-D038E97DFF8E}" type="datetimeFigureOut">
              <a:rPr lang="en-GB" smtClean="0"/>
              <a:t>11/10/2024</a:t>
            </a:fld>
            <a:endParaRPr lang="en-GB"/>
          </a:p>
        </p:txBody>
      </p:sp>
      <p:sp>
        <p:nvSpPr>
          <p:cNvPr id="5" name="Footer Placeholder 4">
            <a:extLst>
              <a:ext uri="{FF2B5EF4-FFF2-40B4-BE49-F238E27FC236}">
                <a16:creationId xmlns:a16="http://schemas.microsoft.com/office/drawing/2014/main" id="{C5686D2E-B5E0-7B9B-EAFD-AE770E775D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3F4D9CD-3F69-68A1-2F75-906CB1AF01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50EA1-0577-4C98-B6C8-6CA1D25A1276}" type="slidenum">
              <a:rPr lang="en-GB" smtClean="0"/>
              <a:t>‹#›</a:t>
            </a:fld>
            <a:endParaRPr lang="en-GB"/>
          </a:p>
        </p:txBody>
      </p:sp>
      <p:sp>
        <p:nvSpPr>
          <p:cNvPr id="8" name="TextBox 7">
            <a:extLst>
              <a:ext uri="{FF2B5EF4-FFF2-40B4-BE49-F238E27FC236}">
                <a16:creationId xmlns:a16="http://schemas.microsoft.com/office/drawing/2014/main" id="{DC444B2C-1DC3-7D55-E627-869686E65E54}"/>
              </a:ext>
            </a:extLst>
          </p:cNvPr>
          <p:cNvSpPr txBox="1"/>
          <p:nvPr userDrawn="1">
            <p:extLst>
              <p:ext uri="{1162E1C5-73C7-4A58-AE30-91384D911F3F}">
                <p184:classification xmlns:p184="http://schemas.microsoft.com/office/powerpoint/2018/4/main" val="hdr"/>
              </p:ext>
            </p:extLst>
          </p:nvPr>
        </p:nvSpPr>
        <p:spPr>
          <a:xfrm>
            <a:off x="5941187" y="63500"/>
            <a:ext cx="338138" cy="152400"/>
          </a:xfrm>
          <a:prstGeom prst="rect">
            <a:avLst/>
          </a:prstGeom>
        </p:spPr>
        <p:txBody>
          <a:bodyPr horzOverflow="overflow" lIns="0" tIns="0" rIns="0" bIns="0">
            <a:spAutoFit/>
          </a:bodyPr>
          <a:lstStyle/>
          <a:p>
            <a:pPr algn="l"/>
            <a:r>
              <a:rPr lang="en-GB" sz="1000">
                <a:solidFill>
                  <a:srgbClr val="808080"/>
                </a:solidFill>
                <a:latin typeface="Calibri" panose="020F0502020204030204" pitchFamily="34" charset="0"/>
                <a:ea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46008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hyperlink" Target="https://www.ircwash.org/sites/default/files/2023_-_interlinkages_of_the_wash_system_full.p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377F9E8-5F7D-B2F8-1565-9BF884C294D8}"/>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8" name="TextBox 17">
            <a:extLst>
              <a:ext uri="{FF2B5EF4-FFF2-40B4-BE49-F238E27FC236}">
                <a16:creationId xmlns:a16="http://schemas.microsoft.com/office/drawing/2014/main" id="{8561775B-A660-7C43-A8EF-32ED2160B447}"/>
              </a:ext>
            </a:extLst>
          </p:cNvPr>
          <p:cNvSpPr txBox="1"/>
          <p:nvPr/>
        </p:nvSpPr>
        <p:spPr>
          <a:xfrm>
            <a:off x="8007348" y="6529733"/>
            <a:ext cx="4184652" cy="230832"/>
          </a:xfrm>
          <a:prstGeom prst="rect">
            <a:avLst/>
          </a:prstGeom>
          <a:noFill/>
        </p:spPr>
        <p:txBody>
          <a:bodyPr wrap="none" rtlCol="0">
            <a:noAutofit/>
          </a:bodyPr>
          <a:lstStyle/>
          <a:p>
            <a:pPr marL="90170" indent="-90170" algn="r">
              <a:tabLst>
                <a:tab pos="90170" algn="l"/>
              </a:tabLst>
            </a:pPr>
            <a:r>
              <a:rPr lang="en-GB" sz="1800" baseline="30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All figures are unaudited and provisional. All figures are for the EIB Group unless otherwise specified.</a:t>
            </a:r>
          </a:p>
        </p:txBody>
      </p:sp>
      <p:sp>
        <p:nvSpPr>
          <p:cNvPr id="3" name="Rectangle 2">
            <a:extLst>
              <a:ext uri="{FF2B5EF4-FFF2-40B4-BE49-F238E27FC236}">
                <a16:creationId xmlns:a16="http://schemas.microsoft.com/office/drawing/2014/main" id="{BC982247-C3A9-B60E-1167-84749493DEEE}"/>
              </a:ext>
            </a:extLst>
          </p:cNvPr>
          <p:cNvSpPr/>
          <p:nvPr/>
        </p:nvSpPr>
        <p:spPr>
          <a:xfrm>
            <a:off x="2711971" y="1525484"/>
            <a:ext cx="6768059" cy="4611547"/>
          </a:xfrm>
          <a:prstGeom prst="rect">
            <a:avLst/>
          </a:prstGeom>
          <a:solidFill>
            <a:schemeClr val="bg1">
              <a:alpha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540000" rtlCol="0" anchor="t" anchorCtr="0"/>
          <a:lstStyle/>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r>
              <a:rPr lang="en-GB" sz="2800" b="1" dirty="0">
                <a:solidFill>
                  <a:srgbClr val="003399"/>
                </a:solidFill>
                <a:ea typeface="Segoe UI Historic" panose="020B0502040204020203" pitchFamily="34" charset="0"/>
                <a:cs typeface="Segoe UI Historic" panose="020B0502040204020203" pitchFamily="34" charset="0"/>
              </a:rPr>
              <a:t>5</a:t>
            </a:r>
            <a:r>
              <a:rPr lang="en-GB" sz="2800" b="1" baseline="30000" dirty="0">
                <a:solidFill>
                  <a:srgbClr val="003399"/>
                </a:solidFill>
                <a:ea typeface="Segoe UI Historic" panose="020B0502040204020203" pitchFamily="34" charset="0"/>
                <a:cs typeface="Segoe UI Historic" panose="020B0502040204020203" pitchFamily="34" charset="0"/>
              </a:rPr>
              <a:t>th</a:t>
            </a:r>
            <a:r>
              <a:rPr lang="en-GB" sz="2800" b="1" dirty="0">
                <a:solidFill>
                  <a:srgbClr val="003399"/>
                </a:solidFill>
                <a:ea typeface="Segoe UI Historic" panose="020B0502040204020203" pitchFamily="34" charset="0"/>
                <a:cs typeface="Segoe UI Historic" panose="020B0502040204020203" pitchFamily="34" charset="0"/>
              </a:rPr>
              <a:t> Annual Conference on</a:t>
            </a:r>
          </a:p>
          <a:p>
            <a:pPr algn="ctr">
              <a:lnSpc>
                <a:spcPct val="80000"/>
              </a:lnSpc>
            </a:pPr>
            <a:r>
              <a:rPr lang="en-GB" sz="2800" b="1" dirty="0">
                <a:solidFill>
                  <a:srgbClr val="003399"/>
                </a:solidFill>
                <a:ea typeface="Segoe UI Historic" panose="020B0502040204020203" pitchFamily="34" charset="0"/>
                <a:cs typeface="Segoe UI Historic" panose="020B0502040204020203" pitchFamily="34" charset="0"/>
              </a:rPr>
              <a:t>Water Finance and Investments 2024</a:t>
            </a: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r>
              <a:rPr lang="en-GB" sz="2000" b="1" i="1" dirty="0">
                <a:solidFill>
                  <a:schemeClr val="tx1">
                    <a:lumMod val="75000"/>
                    <a:lumOff val="25000"/>
                  </a:schemeClr>
                </a:solidFill>
                <a:ea typeface="Segoe UI Historic" panose="020B0502040204020203" pitchFamily="34" charset="0"/>
                <a:cs typeface="Segoe UI Historic" panose="020B0502040204020203" pitchFamily="34" charset="0"/>
              </a:rPr>
              <a:t>Making finance work for WASH services</a:t>
            </a: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r>
              <a:rPr lang="en-GB" sz="2800" b="1" dirty="0">
                <a:solidFill>
                  <a:srgbClr val="003399"/>
                </a:solidFill>
                <a:ea typeface="Segoe UI Historic" panose="020B0502040204020203" pitchFamily="34" charset="0"/>
                <a:cs typeface="Segoe UI Historic" panose="020B0502040204020203" pitchFamily="34" charset="0"/>
              </a:rPr>
              <a:t>Session 3: Investing in WASH</a:t>
            </a:r>
          </a:p>
          <a:p>
            <a:pPr algn="ctr">
              <a:lnSpc>
                <a:spcPct val="80000"/>
              </a:lnSpc>
            </a:pPr>
            <a:endParaRPr lang="en-GB" sz="20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endParaRPr lang="en-GB" sz="2000" b="1" dirty="0">
              <a:solidFill>
                <a:srgbClr val="003399"/>
              </a:solidFill>
              <a:ea typeface="Segoe UI Historic" panose="020B0502040204020203" pitchFamily="34" charset="0"/>
              <a:cs typeface="Segoe UI Historic" panose="020B0502040204020203" pitchFamily="34" charset="0"/>
            </a:endParaRPr>
          </a:p>
        </p:txBody>
      </p:sp>
      <p:pic>
        <p:nvPicPr>
          <p:cNvPr id="4" name="Image 3">
            <a:extLst>
              <a:ext uri="{FF2B5EF4-FFF2-40B4-BE49-F238E27FC236}">
                <a16:creationId xmlns:a16="http://schemas.microsoft.com/office/drawing/2014/main" id="{615DDB0A-4FE2-D988-26E2-DF084F27AD8E}"/>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6568721" y="4613849"/>
            <a:ext cx="3468295" cy="1719533"/>
          </a:xfrm>
          <a:prstGeom prst="rect">
            <a:avLst/>
          </a:prstGeom>
        </p:spPr>
      </p:pic>
      <p:sp>
        <p:nvSpPr>
          <p:cNvPr id="2" name="TextBox 1">
            <a:extLst>
              <a:ext uri="{FF2B5EF4-FFF2-40B4-BE49-F238E27FC236}">
                <a16:creationId xmlns:a16="http://schemas.microsoft.com/office/drawing/2014/main" id="{039D2F86-34ED-5825-180B-6CC528F074DF}"/>
              </a:ext>
            </a:extLst>
          </p:cNvPr>
          <p:cNvSpPr txBox="1"/>
          <p:nvPr/>
        </p:nvSpPr>
        <p:spPr>
          <a:xfrm>
            <a:off x="2805784" y="5026031"/>
            <a:ext cx="4184652" cy="1046440"/>
          </a:xfrm>
          <a:prstGeom prst="rect">
            <a:avLst/>
          </a:prstGeom>
          <a:noFill/>
        </p:spPr>
        <p:txBody>
          <a:bodyPr wrap="square" rtlCol="0">
            <a:spAutoFit/>
          </a:bodyPr>
          <a:lstStyle/>
          <a:p>
            <a:r>
              <a:rPr lang="en-GB" sz="1400" b="1" dirty="0">
                <a:solidFill>
                  <a:srgbClr val="003399"/>
                </a:solidFill>
              </a:rPr>
              <a:t>Mr. Christian Walder</a:t>
            </a:r>
          </a:p>
          <a:p>
            <a:r>
              <a:rPr lang="en-GB" sz="1200" b="1" i="1" dirty="0">
                <a:solidFill>
                  <a:schemeClr val="tx1">
                    <a:lumMod val="75000"/>
                    <a:lumOff val="25000"/>
                  </a:schemeClr>
                </a:solidFill>
              </a:rPr>
              <a:t>Water Sector Engineer</a:t>
            </a:r>
          </a:p>
          <a:p>
            <a:r>
              <a:rPr lang="en-GB" sz="1200" i="1" dirty="0">
                <a:solidFill>
                  <a:schemeClr val="tx1">
                    <a:lumMod val="75000"/>
                    <a:lumOff val="25000"/>
                  </a:schemeClr>
                </a:solidFill>
              </a:rPr>
              <a:t>Water Division</a:t>
            </a:r>
          </a:p>
          <a:p>
            <a:r>
              <a:rPr lang="en-GB" sz="1200" i="1" dirty="0">
                <a:solidFill>
                  <a:schemeClr val="tx1">
                    <a:lumMod val="75000"/>
                    <a:lumOff val="25000"/>
                  </a:schemeClr>
                </a:solidFill>
              </a:rPr>
              <a:t>Environment &amp; Natural Resources Department (ENR)</a:t>
            </a:r>
          </a:p>
          <a:p>
            <a:r>
              <a:rPr lang="en-GB" sz="1200" i="1" dirty="0">
                <a:solidFill>
                  <a:schemeClr val="tx1">
                    <a:lumMod val="75000"/>
                    <a:lumOff val="25000"/>
                  </a:schemeClr>
                </a:solidFill>
              </a:rPr>
              <a:t>Projects Directorate (PJ)</a:t>
            </a:r>
          </a:p>
        </p:txBody>
      </p:sp>
    </p:spTree>
    <p:extLst>
      <p:ext uri="{BB962C8B-B14F-4D97-AF65-F5344CB8AC3E}">
        <p14:creationId xmlns:p14="http://schemas.microsoft.com/office/powerpoint/2010/main" val="886439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2BA8DE-9017-D999-3B88-64242C9C80C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7CB54435-BE09-DAD1-C148-DDEA878A848E}"/>
              </a:ext>
            </a:extLst>
          </p:cNvPr>
          <p:cNvSpPr txBox="1"/>
          <p:nvPr/>
        </p:nvSpPr>
        <p:spPr>
          <a:xfrm>
            <a:off x="0" y="0"/>
            <a:ext cx="12282854" cy="2123658"/>
          </a:xfrm>
          <a:prstGeom prst="rect">
            <a:avLst/>
          </a:prstGeom>
          <a:noFill/>
        </p:spPr>
        <p:txBody>
          <a:bodyPr wrap="square">
            <a:spAutoFit/>
          </a:bodyPr>
          <a:lstStyle/>
          <a:p>
            <a:pPr algn="ctr" rtl="0" fontAlgn="base"/>
            <a:r>
              <a:rPr lang="en-GB" sz="4400" b="1" i="0" dirty="0">
                <a:solidFill>
                  <a:schemeClr val="bg1"/>
                </a:solidFill>
                <a:effectLst/>
              </a:rPr>
              <a:t>What are the needs and opportunities for investing in WASH infrastructure, service delivery and governance?</a:t>
            </a:r>
          </a:p>
        </p:txBody>
      </p:sp>
      <p:sp>
        <p:nvSpPr>
          <p:cNvPr id="4" name="TextBox 3">
            <a:extLst>
              <a:ext uri="{FF2B5EF4-FFF2-40B4-BE49-F238E27FC236}">
                <a16:creationId xmlns:a16="http://schemas.microsoft.com/office/drawing/2014/main" id="{8303C12F-A365-3F57-3BBB-590C37A1A3D2}"/>
              </a:ext>
            </a:extLst>
          </p:cNvPr>
          <p:cNvSpPr txBox="1"/>
          <p:nvPr/>
        </p:nvSpPr>
        <p:spPr>
          <a:xfrm>
            <a:off x="320919" y="4286452"/>
            <a:ext cx="3547696" cy="2308324"/>
          </a:xfrm>
          <a:prstGeom prst="rect">
            <a:avLst/>
          </a:prstGeom>
          <a:solidFill>
            <a:schemeClr val="bg1">
              <a:lumMod val="50000"/>
              <a:alpha val="80000"/>
            </a:schemeClr>
          </a:solidFill>
        </p:spPr>
        <p:txBody>
          <a:bodyPr wrap="square">
            <a:spAutoFit/>
          </a:bodyPr>
          <a:lstStyle/>
          <a:p>
            <a:pPr algn="l" rtl="0" fontAlgn="base"/>
            <a:r>
              <a:rPr lang="en-GB" sz="2400" b="1" i="0" dirty="0">
                <a:solidFill>
                  <a:schemeClr val="bg1"/>
                </a:solidFill>
                <a:effectLst/>
              </a:rPr>
              <a:t>Health Benefits</a:t>
            </a:r>
            <a:r>
              <a:rPr lang="en-GB" sz="2400" b="0" i="0" dirty="0">
                <a:solidFill>
                  <a:schemeClr val="bg1"/>
                </a:solidFill>
                <a:effectLst/>
              </a:rPr>
              <a:t> </a:t>
            </a:r>
          </a:p>
          <a:p>
            <a:pPr algn="l" rtl="0" fontAlgn="base"/>
            <a:r>
              <a:rPr lang="en-GB" sz="2400" b="1" i="0" dirty="0">
                <a:solidFill>
                  <a:schemeClr val="bg1"/>
                </a:solidFill>
                <a:effectLst/>
              </a:rPr>
              <a:t>Economic Gains</a:t>
            </a:r>
            <a:r>
              <a:rPr lang="en-GB" sz="2400" b="0" i="0" dirty="0">
                <a:solidFill>
                  <a:schemeClr val="bg1"/>
                </a:solidFill>
                <a:effectLst/>
              </a:rPr>
              <a:t> </a:t>
            </a:r>
          </a:p>
          <a:p>
            <a:pPr algn="l" rtl="0" fontAlgn="base"/>
            <a:r>
              <a:rPr lang="en-GB" sz="2400" b="1" i="0" dirty="0">
                <a:solidFill>
                  <a:schemeClr val="bg1"/>
                </a:solidFill>
                <a:effectLst/>
              </a:rPr>
              <a:t>Educational Impact</a:t>
            </a:r>
            <a:endParaRPr lang="en-GB" sz="2400" b="0" i="0" dirty="0">
              <a:solidFill>
                <a:schemeClr val="bg1"/>
              </a:solidFill>
              <a:effectLst/>
            </a:endParaRPr>
          </a:p>
          <a:p>
            <a:pPr algn="l" rtl="0" fontAlgn="base"/>
            <a:r>
              <a:rPr lang="en-GB" sz="2400" b="1" i="0" dirty="0">
                <a:solidFill>
                  <a:schemeClr val="bg1"/>
                </a:solidFill>
                <a:effectLst/>
              </a:rPr>
              <a:t>Environmental Protection</a:t>
            </a:r>
            <a:endParaRPr lang="en-GB" sz="2400" b="0" i="0" dirty="0">
              <a:solidFill>
                <a:schemeClr val="bg1"/>
              </a:solidFill>
              <a:effectLst/>
            </a:endParaRPr>
          </a:p>
          <a:p>
            <a:pPr algn="l" rtl="0" fontAlgn="base"/>
            <a:r>
              <a:rPr lang="en-GB" sz="2400" b="1" i="0" dirty="0">
                <a:solidFill>
                  <a:schemeClr val="bg1"/>
                </a:solidFill>
                <a:effectLst/>
              </a:rPr>
              <a:t>Social Equity</a:t>
            </a:r>
            <a:endParaRPr lang="en-GB" sz="2400" b="0" i="0" dirty="0">
              <a:solidFill>
                <a:schemeClr val="bg1"/>
              </a:solidFill>
              <a:effectLst/>
            </a:endParaRPr>
          </a:p>
          <a:p>
            <a:pPr algn="l" rtl="0" fontAlgn="base"/>
            <a:r>
              <a:rPr lang="en-GB" sz="2400" b="1" i="0" dirty="0">
                <a:solidFill>
                  <a:schemeClr val="bg1"/>
                </a:solidFill>
                <a:effectLst/>
              </a:rPr>
              <a:t>Resilience and Adaptation</a:t>
            </a:r>
            <a:endParaRPr lang="en-GB" sz="2400" b="0" i="0" dirty="0">
              <a:solidFill>
                <a:schemeClr val="bg1"/>
              </a:solidFill>
              <a:effectLst/>
            </a:endParaRPr>
          </a:p>
        </p:txBody>
      </p:sp>
    </p:spTree>
    <p:extLst>
      <p:ext uri="{BB962C8B-B14F-4D97-AF65-F5344CB8AC3E}">
        <p14:creationId xmlns:p14="http://schemas.microsoft.com/office/powerpoint/2010/main" val="2694138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680ED3C-C605-0015-9368-3CF855FF197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075905A9-27B4-2F02-0396-6AD3BF856B3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8966" y="0"/>
            <a:ext cx="11114068" cy="6858000"/>
          </a:xfrm>
          <a:prstGeom prst="rect">
            <a:avLst/>
          </a:prstGeom>
          <a:solidFill>
            <a:schemeClr val="bg1">
              <a:alpha val="80000"/>
            </a:schemeClr>
          </a:solidFill>
        </p:spPr>
      </p:pic>
      <p:sp>
        <p:nvSpPr>
          <p:cNvPr id="7" name="TextBox 6">
            <a:extLst>
              <a:ext uri="{FF2B5EF4-FFF2-40B4-BE49-F238E27FC236}">
                <a16:creationId xmlns:a16="http://schemas.microsoft.com/office/drawing/2014/main" id="{E84D809B-C399-8906-DE26-4F7CC2B68CD2}"/>
              </a:ext>
            </a:extLst>
          </p:cNvPr>
          <p:cNvSpPr txBox="1"/>
          <p:nvPr/>
        </p:nvSpPr>
        <p:spPr>
          <a:xfrm>
            <a:off x="538966" y="6211669"/>
            <a:ext cx="2120407" cy="646331"/>
          </a:xfrm>
          <a:prstGeom prst="rect">
            <a:avLst/>
          </a:prstGeom>
          <a:noFill/>
        </p:spPr>
        <p:txBody>
          <a:bodyPr wrap="square" rtlCol="0">
            <a:spAutoFit/>
          </a:bodyPr>
          <a:lstStyle/>
          <a:p>
            <a:r>
              <a:rPr lang="en-GB" sz="1200" b="0" i="1" dirty="0">
                <a:solidFill>
                  <a:srgbClr val="08A0B4"/>
                </a:solidFill>
                <a:effectLst/>
                <a:hlinkClick r:id="rId4"/>
              </a:rPr>
              <a:t>The water, sanitation and solid waste service chains</a:t>
            </a:r>
            <a:r>
              <a:rPr lang="en-GB" sz="1200" b="0" i="1" dirty="0">
                <a:solidFill>
                  <a:srgbClr val="013F4C"/>
                </a:solidFill>
                <a:effectLst/>
              </a:rPr>
              <a:t> (Credits: Erick </a:t>
            </a:r>
            <a:r>
              <a:rPr lang="en-GB" sz="1200" b="0" i="1" dirty="0" err="1">
                <a:solidFill>
                  <a:srgbClr val="013F4C"/>
                </a:solidFill>
                <a:effectLst/>
              </a:rPr>
              <a:t>Baetings</a:t>
            </a:r>
            <a:r>
              <a:rPr lang="en-GB" sz="1200" b="0" i="1" dirty="0">
                <a:solidFill>
                  <a:srgbClr val="013F4C"/>
                </a:solidFill>
                <a:effectLst/>
              </a:rPr>
              <a:t>, IRC, 2023)</a:t>
            </a:r>
            <a:endParaRPr lang="en-GB" sz="1200" dirty="0"/>
          </a:p>
        </p:txBody>
      </p:sp>
    </p:spTree>
    <p:extLst>
      <p:ext uri="{BB962C8B-B14F-4D97-AF65-F5344CB8AC3E}">
        <p14:creationId xmlns:p14="http://schemas.microsoft.com/office/powerpoint/2010/main" val="88173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5E9C4B9-0619-408A-AEAD-18C8AF2DDA8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3" name="Picture 2">
            <a:extLst>
              <a:ext uri="{FF2B5EF4-FFF2-40B4-BE49-F238E27FC236}">
                <a16:creationId xmlns:a16="http://schemas.microsoft.com/office/drawing/2014/main" id="{CABDED37-896B-1134-9AB5-C22DFD7A62AB}"/>
              </a:ext>
            </a:extLst>
          </p:cNvPr>
          <p:cNvPicPr>
            <a:picLocks noChangeAspect="1"/>
          </p:cNvPicPr>
          <p:nvPr/>
        </p:nvPicPr>
        <p:blipFill>
          <a:blip r:embed="rId3"/>
          <a:stretch>
            <a:fillRect/>
          </a:stretch>
        </p:blipFill>
        <p:spPr>
          <a:xfrm>
            <a:off x="0" y="1509244"/>
            <a:ext cx="7407532" cy="5088885"/>
          </a:xfrm>
          <a:prstGeom prst="rect">
            <a:avLst/>
          </a:prstGeom>
        </p:spPr>
      </p:pic>
      <p:sp>
        <p:nvSpPr>
          <p:cNvPr id="2" name="TextBox 1">
            <a:extLst>
              <a:ext uri="{FF2B5EF4-FFF2-40B4-BE49-F238E27FC236}">
                <a16:creationId xmlns:a16="http://schemas.microsoft.com/office/drawing/2014/main" id="{F98F248B-5628-A416-2921-F94C8C08C082}"/>
              </a:ext>
            </a:extLst>
          </p:cNvPr>
          <p:cNvSpPr txBox="1"/>
          <p:nvPr/>
        </p:nvSpPr>
        <p:spPr>
          <a:xfrm>
            <a:off x="1" y="6581001"/>
            <a:ext cx="7407532" cy="276999"/>
          </a:xfrm>
          <a:prstGeom prst="rect">
            <a:avLst/>
          </a:prstGeom>
          <a:solidFill>
            <a:schemeClr val="bg1"/>
          </a:solidFill>
        </p:spPr>
        <p:txBody>
          <a:bodyPr wrap="square" rtlCol="0">
            <a:spAutoFit/>
          </a:bodyPr>
          <a:lstStyle/>
          <a:p>
            <a:r>
              <a:rPr lang="en-GB" sz="1200" i="1" dirty="0">
                <a:solidFill>
                  <a:schemeClr val="tx1">
                    <a:lumMod val="75000"/>
                    <a:lumOff val="25000"/>
                  </a:schemeClr>
                </a:solidFill>
              </a:rPr>
              <a:t>Credit: Angela Huston and Patrick Moriarty: Understanding the WASH system and its building blocks, IRC, 2018</a:t>
            </a:r>
          </a:p>
        </p:txBody>
      </p:sp>
      <p:sp>
        <p:nvSpPr>
          <p:cNvPr id="10" name="TextBox 9">
            <a:extLst>
              <a:ext uri="{FF2B5EF4-FFF2-40B4-BE49-F238E27FC236}">
                <a16:creationId xmlns:a16="http://schemas.microsoft.com/office/drawing/2014/main" id="{E737AF7B-CBDF-45FA-DE6D-5358817F81B9}"/>
              </a:ext>
            </a:extLst>
          </p:cNvPr>
          <p:cNvSpPr txBox="1"/>
          <p:nvPr/>
        </p:nvSpPr>
        <p:spPr>
          <a:xfrm>
            <a:off x="0" y="0"/>
            <a:ext cx="12256477" cy="1446550"/>
          </a:xfrm>
          <a:prstGeom prst="rect">
            <a:avLst/>
          </a:prstGeom>
          <a:noFill/>
        </p:spPr>
        <p:txBody>
          <a:bodyPr wrap="square">
            <a:spAutoFit/>
          </a:bodyPr>
          <a:lstStyle/>
          <a:p>
            <a:pPr algn="ctr" rtl="0" fontAlgn="base"/>
            <a:r>
              <a:rPr lang="en-GB" sz="4400" b="1" i="0" dirty="0">
                <a:solidFill>
                  <a:schemeClr val="bg1"/>
                </a:solidFill>
                <a:effectLst/>
              </a:rPr>
              <a:t>How can governments ensure that resources invested in WASH provide the largest impact?</a:t>
            </a:r>
          </a:p>
        </p:txBody>
      </p:sp>
      <p:sp>
        <p:nvSpPr>
          <p:cNvPr id="11" name="TextBox 10">
            <a:extLst>
              <a:ext uri="{FF2B5EF4-FFF2-40B4-BE49-F238E27FC236}">
                <a16:creationId xmlns:a16="http://schemas.microsoft.com/office/drawing/2014/main" id="{1C34D941-12EF-25F0-A809-FEB758604351}"/>
              </a:ext>
            </a:extLst>
          </p:cNvPr>
          <p:cNvSpPr txBox="1"/>
          <p:nvPr/>
        </p:nvSpPr>
        <p:spPr>
          <a:xfrm>
            <a:off x="7474939" y="1509244"/>
            <a:ext cx="4649652" cy="5101397"/>
          </a:xfrm>
          <a:prstGeom prst="rect">
            <a:avLst/>
          </a:prstGeom>
          <a:solidFill>
            <a:schemeClr val="bg1"/>
          </a:solidFill>
        </p:spPr>
        <p:txBody>
          <a:bodyPr wrap="square">
            <a:spAutoFit/>
          </a:bodyPr>
          <a:lstStyle/>
          <a:p>
            <a:pPr marL="342900" indent="-342900" algn="l" rtl="0" fontAlgn="base">
              <a:buFont typeface="Arial" panose="020B0604020202020204" pitchFamily="34" charset="0"/>
              <a:buChar char="•"/>
            </a:pPr>
            <a:r>
              <a:rPr lang="en-GB" sz="2400" b="1" i="0" dirty="0">
                <a:solidFill>
                  <a:schemeClr val="tx1">
                    <a:lumMod val="75000"/>
                    <a:lumOff val="25000"/>
                  </a:schemeClr>
                </a:solidFill>
                <a:effectLst/>
              </a:rPr>
              <a:t>Make the best use of available assets and financial resources</a:t>
            </a:r>
          </a:p>
          <a:p>
            <a:pPr algn="l" rtl="0" fontAlgn="base"/>
            <a:endParaRPr lang="en-GB" sz="2400" b="1" i="0" dirty="0">
              <a:solidFill>
                <a:schemeClr val="tx1">
                  <a:lumMod val="75000"/>
                  <a:lumOff val="25000"/>
                </a:schemeClr>
              </a:solidFill>
              <a:effectLst/>
            </a:endParaRPr>
          </a:p>
          <a:p>
            <a:pPr marL="342900" indent="-342900" algn="l" rtl="0" fontAlgn="base">
              <a:buFont typeface="Arial" panose="020B0604020202020204" pitchFamily="34" charset="0"/>
              <a:buChar char="•"/>
            </a:pPr>
            <a:r>
              <a:rPr lang="en-GB" sz="2400" b="1" dirty="0">
                <a:solidFill>
                  <a:schemeClr val="tx1">
                    <a:lumMod val="75000"/>
                    <a:lumOff val="25000"/>
                  </a:schemeClr>
                </a:solidFill>
              </a:rPr>
              <a:t>Minimise future investment needs</a:t>
            </a:r>
          </a:p>
          <a:p>
            <a:pPr algn="l" rtl="0" fontAlgn="base"/>
            <a:r>
              <a:rPr lang="en-GB" sz="2400" b="1" dirty="0">
                <a:solidFill>
                  <a:schemeClr val="tx1">
                    <a:lumMod val="75000"/>
                    <a:lumOff val="25000"/>
                  </a:schemeClr>
                </a:solidFill>
              </a:rPr>
              <a:t> </a:t>
            </a:r>
          </a:p>
          <a:p>
            <a:pPr marL="342900" indent="-342900" algn="l" rtl="0" fontAlgn="base">
              <a:buFont typeface="Arial" panose="020B0604020202020204" pitchFamily="34" charset="0"/>
              <a:buChar char="•"/>
            </a:pPr>
            <a:r>
              <a:rPr lang="en-GB" sz="2400" b="1" dirty="0">
                <a:solidFill>
                  <a:schemeClr val="tx1">
                    <a:lumMod val="75000"/>
                    <a:lumOff val="25000"/>
                  </a:schemeClr>
                </a:solidFill>
              </a:rPr>
              <a:t>Harness additional sources of finance</a:t>
            </a:r>
          </a:p>
          <a:p>
            <a:pPr marL="342900" indent="-342900" algn="l" rtl="0" fontAlgn="base">
              <a:buFont typeface="Arial" panose="020B0604020202020204" pitchFamily="34" charset="0"/>
              <a:buChar char="•"/>
            </a:pPr>
            <a:endParaRPr lang="en-GB" sz="2400" b="1" dirty="0">
              <a:solidFill>
                <a:schemeClr val="tx1">
                  <a:lumMod val="75000"/>
                  <a:lumOff val="25000"/>
                </a:schemeClr>
              </a:solidFill>
            </a:endParaRPr>
          </a:p>
          <a:p>
            <a:pPr marL="342900" indent="-342900" algn="l" rtl="0" fontAlgn="base">
              <a:buFont typeface="Arial" panose="020B0604020202020204" pitchFamily="34" charset="0"/>
              <a:buChar char="•"/>
            </a:pPr>
            <a:r>
              <a:rPr lang="en-GB" sz="2400" b="1" dirty="0">
                <a:solidFill>
                  <a:schemeClr val="tx1">
                    <a:lumMod val="75000"/>
                    <a:lumOff val="25000"/>
                  </a:schemeClr>
                </a:solidFill>
              </a:rPr>
              <a:t>Harness the opportunities that digitalization in the water sector offers</a:t>
            </a:r>
          </a:p>
          <a:p>
            <a:pPr marL="285750" indent="-285750" algn="l" rtl="0" fontAlgn="base">
              <a:buFont typeface="Arial" panose="020B0604020202020204" pitchFamily="34" charset="0"/>
              <a:buChar char="•"/>
            </a:pPr>
            <a:endParaRPr lang="en-GB" sz="1350" dirty="0">
              <a:solidFill>
                <a:schemeClr val="tx1">
                  <a:lumMod val="75000"/>
                  <a:lumOff val="25000"/>
                </a:schemeClr>
              </a:solidFill>
            </a:endParaRPr>
          </a:p>
          <a:p>
            <a:pPr algn="l" rtl="0" fontAlgn="base"/>
            <a:r>
              <a:rPr lang="en-GB" sz="1200" b="0" i="1" dirty="0">
                <a:solidFill>
                  <a:schemeClr val="tx1">
                    <a:lumMod val="75000"/>
                    <a:lumOff val="25000"/>
                  </a:schemeClr>
                </a:solidFill>
                <a:effectLst/>
              </a:rPr>
              <a:t>OECD: </a:t>
            </a:r>
            <a:r>
              <a:rPr lang="en-GB" sz="1200" i="1" dirty="0">
                <a:solidFill>
                  <a:schemeClr val="tx1">
                    <a:lumMod val="75000"/>
                    <a:lumOff val="25000"/>
                  </a:schemeClr>
                </a:solidFill>
              </a:rPr>
              <a:t>Financing water security for sustainable growth in Asia and the Pacific, 2021</a:t>
            </a:r>
            <a:endParaRPr lang="en-GB" sz="1200" b="0" i="1" dirty="0">
              <a:solidFill>
                <a:schemeClr val="tx1">
                  <a:lumMod val="75000"/>
                  <a:lumOff val="25000"/>
                </a:schemeClr>
              </a:solidFill>
              <a:effectLst/>
            </a:endParaRPr>
          </a:p>
        </p:txBody>
      </p:sp>
    </p:spTree>
    <p:extLst>
      <p:ext uri="{BB962C8B-B14F-4D97-AF65-F5344CB8AC3E}">
        <p14:creationId xmlns:p14="http://schemas.microsoft.com/office/powerpoint/2010/main" val="2865039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97A862D-D0FB-7173-D320-57D5BB4AC154}"/>
              </a:ext>
            </a:extLst>
          </p:cNvPr>
          <p:cNvGraphicFramePr>
            <a:graphicFrameLocks noGrp="1"/>
          </p:cNvGraphicFramePr>
          <p:nvPr>
            <p:extLst>
              <p:ext uri="{D42A27DB-BD31-4B8C-83A1-F6EECF244321}">
                <p14:modId xmlns:p14="http://schemas.microsoft.com/office/powerpoint/2010/main" val="3952114592"/>
              </p:ext>
            </p:extLst>
          </p:nvPr>
        </p:nvGraphicFramePr>
        <p:xfrm>
          <a:off x="105509" y="105508"/>
          <a:ext cx="11939954" cy="6655777"/>
        </p:xfrm>
        <a:graphic>
          <a:graphicData uri="http://schemas.openxmlformats.org/drawingml/2006/table">
            <a:tbl>
              <a:tblPr firstRow="1" lastRow="1" bandRow="1">
                <a:tableStyleId>{5C22544A-7EE6-4342-B048-85BDC9FD1C3A}</a:tableStyleId>
              </a:tblPr>
              <a:tblGrid>
                <a:gridCol w="1638744">
                  <a:extLst>
                    <a:ext uri="{9D8B030D-6E8A-4147-A177-3AD203B41FA5}">
                      <a16:colId xmlns:a16="http://schemas.microsoft.com/office/drawing/2014/main" val="1589232405"/>
                    </a:ext>
                  </a:extLst>
                </a:gridCol>
                <a:gridCol w="907357">
                  <a:extLst>
                    <a:ext uri="{9D8B030D-6E8A-4147-A177-3AD203B41FA5}">
                      <a16:colId xmlns:a16="http://schemas.microsoft.com/office/drawing/2014/main" val="3991644016"/>
                    </a:ext>
                  </a:extLst>
                </a:gridCol>
                <a:gridCol w="5678191">
                  <a:extLst>
                    <a:ext uri="{9D8B030D-6E8A-4147-A177-3AD203B41FA5}">
                      <a16:colId xmlns:a16="http://schemas.microsoft.com/office/drawing/2014/main" val="494579757"/>
                    </a:ext>
                  </a:extLst>
                </a:gridCol>
                <a:gridCol w="1321916">
                  <a:extLst>
                    <a:ext uri="{9D8B030D-6E8A-4147-A177-3AD203B41FA5}">
                      <a16:colId xmlns:a16="http://schemas.microsoft.com/office/drawing/2014/main" val="4168153251"/>
                    </a:ext>
                  </a:extLst>
                </a:gridCol>
                <a:gridCol w="1207484">
                  <a:extLst>
                    <a:ext uri="{9D8B030D-6E8A-4147-A177-3AD203B41FA5}">
                      <a16:colId xmlns:a16="http://schemas.microsoft.com/office/drawing/2014/main" val="1949002195"/>
                    </a:ext>
                  </a:extLst>
                </a:gridCol>
                <a:gridCol w="1186262">
                  <a:extLst>
                    <a:ext uri="{9D8B030D-6E8A-4147-A177-3AD203B41FA5}">
                      <a16:colId xmlns:a16="http://schemas.microsoft.com/office/drawing/2014/main" val="3586709717"/>
                    </a:ext>
                  </a:extLst>
                </a:gridCol>
              </a:tblGrid>
              <a:tr h="489332">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Project name</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Financing</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Description</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Project Costs</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Loan amount</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Grant</a:t>
                      </a:r>
                    </a:p>
                  </a:txBody>
                  <a:tcPr marL="57982" marR="57982" marT="0" marB="0" anchor="ctr"/>
                </a:tc>
                <a:extLst>
                  <a:ext uri="{0D108BD9-81ED-4DB2-BD59-A6C34878D82A}">
                    <a16:rowId xmlns:a16="http://schemas.microsoft.com/office/drawing/2014/main" val="497287967"/>
                  </a:ext>
                </a:extLst>
              </a:tr>
              <a:tr h="739531">
                <a:tc>
                  <a:txBody>
                    <a:bodyPr/>
                    <a:lstStyle/>
                    <a:p>
                      <a:pPr>
                        <a:lnSpc>
                          <a:spcPct val="107000"/>
                        </a:lnSpc>
                        <a:spcAft>
                          <a:spcPts val="800"/>
                        </a:spcAft>
                      </a:pPr>
                      <a:r>
                        <a:rPr lang="fr-BE" sz="1400" b="1" kern="100" dirty="0">
                          <a:effectLst/>
                          <a:latin typeface="+mn-lt"/>
                        </a:rPr>
                        <a:t>Fayoum </a:t>
                      </a:r>
                      <a:r>
                        <a:rPr lang="fr-BE" sz="1400" b="1" kern="100" dirty="0" err="1">
                          <a:effectLst/>
                          <a:latin typeface="+mn-lt"/>
                        </a:rPr>
                        <a:t>Wastewater</a:t>
                      </a:r>
                      <a:r>
                        <a:rPr lang="fr-BE" sz="1400" b="1" kern="100" dirty="0">
                          <a:effectLst/>
                          <a:latin typeface="+mn-lt"/>
                        </a:rPr>
                        <a:t> Expansion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EBRD, EU</a:t>
                      </a:r>
                    </a:p>
                  </a:txBody>
                  <a:tcPr marL="57982" marR="57982" marT="0" marB="0" anchor="ctr"/>
                </a:tc>
                <a:tc>
                  <a:txBody>
                    <a:bodyPr/>
                    <a:lstStyle/>
                    <a:p>
                      <a:pPr>
                        <a:lnSpc>
                          <a:spcPct val="107000"/>
                        </a:lnSpc>
                        <a:spcAft>
                          <a:spcPts val="800"/>
                        </a:spcAft>
                      </a:pPr>
                      <a:r>
                        <a:rPr lang="en-GB" sz="1400" kern="100" dirty="0">
                          <a:effectLst/>
                          <a:latin typeface="+mn-lt"/>
                        </a:rPr>
                        <a:t>Investment programme for the construction and expansion of wastewater collection and treatment facilities in the vicinity of Lake </a:t>
                      </a:r>
                      <a:r>
                        <a:rPr lang="en-GB" sz="1400" kern="100" dirty="0" err="1">
                          <a:effectLst/>
                          <a:latin typeface="+mn-lt"/>
                        </a:rPr>
                        <a:t>Qarun</a:t>
                      </a:r>
                      <a:r>
                        <a:rPr lang="en-GB" sz="1400" kern="100" dirty="0">
                          <a:effectLst/>
                          <a:latin typeface="+mn-lt"/>
                        </a:rPr>
                        <a:t> (Fayoum Governorate). The programme will be implemented in two phases.</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395.38 M</a:t>
                      </a:r>
                    </a:p>
                  </a:txBody>
                  <a:tcPr marL="57982" marR="57982" marT="0" marB="0" anchor="ctr"/>
                </a:tc>
                <a:tc>
                  <a:txBody>
                    <a:bodyPr/>
                    <a:lstStyle/>
                    <a:p>
                      <a:pPr algn="r">
                        <a:lnSpc>
                          <a:spcPct val="107000"/>
                        </a:lnSpc>
                        <a:spcAft>
                          <a:spcPts val="800"/>
                        </a:spcAft>
                      </a:pPr>
                      <a:r>
                        <a:rPr lang="en-GB" sz="1400" kern="100" dirty="0">
                          <a:effectLst/>
                          <a:latin typeface="+mn-lt"/>
                        </a:rPr>
                        <a:t>EUR 172.00 M</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37.00 M</a:t>
                      </a:r>
                    </a:p>
                  </a:txBody>
                  <a:tcPr marL="57982" marR="57982" marT="0" marB="0" anchor="ctr"/>
                </a:tc>
                <a:extLst>
                  <a:ext uri="{0D108BD9-81ED-4DB2-BD59-A6C34878D82A}">
                    <a16:rowId xmlns:a16="http://schemas.microsoft.com/office/drawing/2014/main" val="3904642177"/>
                  </a:ext>
                </a:extLst>
              </a:tr>
              <a:tr h="489332">
                <a:tc>
                  <a:txBody>
                    <a:bodyPr/>
                    <a:lstStyle/>
                    <a:p>
                      <a:pPr>
                        <a:lnSpc>
                          <a:spcPct val="107000"/>
                        </a:lnSpc>
                        <a:spcAft>
                          <a:spcPts val="800"/>
                        </a:spcAft>
                      </a:pPr>
                      <a:r>
                        <a:rPr lang="en-GB" sz="1400" b="1" kern="100" dirty="0">
                          <a:effectLst/>
                          <a:latin typeface="+mn-lt"/>
                        </a:rPr>
                        <a:t>Helwan Wastewater Treatment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AFD, EU</a:t>
                      </a:r>
                    </a:p>
                  </a:txBody>
                  <a:tcPr marL="57982" marR="57982" marT="0" marB="0" anchor="ctr"/>
                </a:tc>
                <a:tc>
                  <a:txBody>
                    <a:bodyPr/>
                    <a:lstStyle/>
                    <a:p>
                      <a:pPr>
                        <a:lnSpc>
                          <a:spcPct val="107000"/>
                        </a:lnSpc>
                        <a:spcAft>
                          <a:spcPts val="800"/>
                        </a:spcAft>
                      </a:pPr>
                      <a:r>
                        <a:rPr lang="en-GB" sz="1400" kern="100" dirty="0">
                          <a:effectLst/>
                          <a:latin typeface="+mn-lt"/>
                        </a:rPr>
                        <a:t>Expansion and upgrade of the Helwan Wastewater Treatment Plant (WWTP) in the Greater Cairo Area.</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287.90 M</a:t>
                      </a:r>
                    </a:p>
                  </a:txBody>
                  <a:tcPr marL="57982" marR="57982" marT="0" marB="0" anchor="ctr"/>
                </a:tc>
                <a:tc>
                  <a:txBody>
                    <a:bodyPr/>
                    <a:lstStyle/>
                    <a:p>
                      <a:pPr algn="r">
                        <a:lnSpc>
                          <a:spcPct val="107000"/>
                        </a:lnSpc>
                        <a:spcAft>
                          <a:spcPts val="800"/>
                        </a:spcAft>
                      </a:pPr>
                      <a:r>
                        <a:rPr lang="en-GB" sz="1400" kern="100" dirty="0">
                          <a:effectLst/>
                          <a:latin typeface="+mn-lt"/>
                        </a:rPr>
                        <a:t>EUR 165.80 M</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25.10 M</a:t>
                      </a:r>
                    </a:p>
                  </a:txBody>
                  <a:tcPr marL="57982" marR="57982" marT="0" marB="0" anchor="ctr"/>
                </a:tc>
                <a:extLst>
                  <a:ext uri="{0D108BD9-81ED-4DB2-BD59-A6C34878D82A}">
                    <a16:rowId xmlns:a16="http://schemas.microsoft.com/office/drawing/2014/main" val="2346095922"/>
                  </a:ext>
                </a:extLst>
              </a:tr>
              <a:tr h="989730">
                <a:tc>
                  <a:txBody>
                    <a:bodyPr/>
                    <a:lstStyle/>
                    <a:p>
                      <a:pPr>
                        <a:lnSpc>
                          <a:spcPct val="107000"/>
                        </a:lnSpc>
                        <a:spcAft>
                          <a:spcPts val="800"/>
                        </a:spcAft>
                      </a:pPr>
                      <a:r>
                        <a:rPr lang="en-GB" sz="1400" b="1" kern="100" dirty="0">
                          <a:effectLst/>
                          <a:latin typeface="+mn-lt"/>
                        </a:rPr>
                        <a:t>Alexandria West Waste Water Treatment Plant Extension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EU</a:t>
                      </a:r>
                    </a:p>
                  </a:txBody>
                  <a:tcPr marL="57982" marR="57982" marT="0" marB="0" anchor="ctr"/>
                </a:tc>
                <a:tc>
                  <a:txBody>
                    <a:bodyPr/>
                    <a:lstStyle/>
                    <a:p>
                      <a:pPr>
                        <a:lnSpc>
                          <a:spcPct val="107000"/>
                        </a:lnSpc>
                        <a:spcAft>
                          <a:spcPts val="800"/>
                        </a:spcAft>
                      </a:pPr>
                      <a:r>
                        <a:rPr lang="en-GB" sz="1400" kern="100" dirty="0">
                          <a:effectLst/>
                          <a:latin typeface="+mn-lt"/>
                        </a:rPr>
                        <a:t>The project concerns the capacity increase and treatment level upgrade of the Alexandria West Wastewater Treatment Plant (WWTP).</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184.55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120.00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20.05 M</a:t>
                      </a:r>
                    </a:p>
                  </a:txBody>
                  <a:tcPr marL="57982" marR="57982" marT="0" marB="0" anchor="ctr"/>
                </a:tc>
                <a:extLst>
                  <a:ext uri="{0D108BD9-81ED-4DB2-BD59-A6C34878D82A}">
                    <a16:rowId xmlns:a16="http://schemas.microsoft.com/office/drawing/2014/main" val="177933886"/>
                  </a:ext>
                </a:extLst>
              </a:tr>
              <a:tr h="989730">
                <a:tc>
                  <a:txBody>
                    <a:bodyPr/>
                    <a:lstStyle/>
                    <a:p>
                      <a:pPr>
                        <a:lnSpc>
                          <a:spcPct val="107000"/>
                        </a:lnSpc>
                        <a:spcAft>
                          <a:spcPts val="800"/>
                        </a:spcAft>
                      </a:pPr>
                      <a:r>
                        <a:rPr lang="en-GB" sz="1400" b="1" kern="100" dirty="0">
                          <a:effectLst/>
                          <a:latin typeface="+mn-lt"/>
                        </a:rPr>
                        <a:t>Kitchener Drain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EBRD</a:t>
                      </a:r>
                    </a:p>
                  </a:txBody>
                  <a:tcPr marL="57982" marR="57982" marT="0" marB="0" anchor="ctr"/>
                </a:tc>
                <a:tc>
                  <a:txBody>
                    <a:bodyPr/>
                    <a:lstStyle/>
                    <a:p>
                      <a:pPr>
                        <a:lnSpc>
                          <a:spcPct val="107000"/>
                        </a:lnSpc>
                        <a:spcAft>
                          <a:spcPts val="800"/>
                        </a:spcAft>
                      </a:pPr>
                      <a:r>
                        <a:rPr lang="en-GB" sz="1400" kern="100" dirty="0">
                          <a:effectLst/>
                          <a:latin typeface="+mn-lt"/>
                        </a:rPr>
                        <a:t>The project concerns the depollution of the Kitchener Drain in the Nile Delta Region in Egypt through investments in domestic wastewater collection and treatment, solid waste management and rehabilitation of the drain infrastructure.</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441.20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213.90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45.80 M</a:t>
                      </a:r>
                    </a:p>
                  </a:txBody>
                  <a:tcPr marL="57982" marR="57982" marT="0" marB="0" anchor="ctr"/>
                </a:tc>
                <a:extLst>
                  <a:ext uri="{0D108BD9-81ED-4DB2-BD59-A6C34878D82A}">
                    <a16:rowId xmlns:a16="http://schemas.microsoft.com/office/drawing/2014/main" val="87111763"/>
                  </a:ext>
                </a:extLst>
              </a:tr>
              <a:tr h="1490127">
                <a:tc>
                  <a:txBody>
                    <a:bodyPr/>
                    <a:lstStyle/>
                    <a:p>
                      <a:pPr>
                        <a:lnSpc>
                          <a:spcPct val="107000"/>
                        </a:lnSpc>
                        <a:spcAft>
                          <a:spcPts val="800"/>
                        </a:spcAft>
                      </a:pPr>
                      <a:r>
                        <a:rPr lang="en-GB" sz="1400" b="1" kern="100" dirty="0">
                          <a:effectLst/>
                          <a:latin typeface="+mn-lt"/>
                        </a:rPr>
                        <a:t>Kafr El Sheikh Waste Water Treatment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EBRD, EU</a:t>
                      </a:r>
                    </a:p>
                  </a:txBody>
                  <a:tcPr marL="57982" marR="57982" marT="0" marB="0" anchor="ctr"/>
                </a:tc>
                <a:tc>
                  <a:txBody>
                    <a:bodyPr/>
                    <a:lstStyle/>
                    <a:p>
                      <a:pPr>
                        <a:lnSpc>
                          <a:spcPct val="107000"/>
                        </a:lnSpc>
                        <a:spcAft>
                          <a:spcPts val="800"/>
                        </a:spcAft>
                      </a:pPr>
                      <a:r>
                        <a:rPr lang="en-GB" sz="1400" kern="100" dirty="0">
                          <a:effectLst/>
                          <a:latin typeface="+mn-lt"/>
                        </a:rPr>
                        <a:t>The project involves (i) the construction of 3 new Waste Water Treatment Plants (WWTPs); (ii) the expansion of 3 existing WWTPs; and (iii) the laying of 697 km of sewers with the installation of 52 pump stations in the </a:t>
                      </a:r>
                      <a:r>
                        <a:rPr lang="en-GB" sz="1400" kern="100" dirty="0" err="1">
                          <a:effectLst/>
                          <a:latin typeface="+mn-lt"/>
                        </a:rPr>
                        <a:t>the</a:t>
                      </a:r>
                      <a:r>
                        <a:rPr lang="en-GB" sz="1400" kern="100" dirty="0">
                          <a:effectLst/>
                          <a:latin typeface="+mn-lt"/>
                        </a:rPr>
                        <a:t> Kafr El Sheikh Governorate. The provision of rural sanitation services will contribute to improving health standards of KES residents and the environmental quality of the Nile, Lake </a:t>
                      </a:r>
                      <a:r>
                        <a:rPr lang="en-GB" sz="1400" kern="100" dirty="0" err="1">
                          <a:effectLst/>
                          <a:latin typeface="+mn-lt"/>
                        </a:rPr>
                        <a:t>Burullus</a:t>
                      </a:r>
                      <a:r>
                        <a:rPr lang="en-GB" sz="1400" kern="100" dirty="0">
                          <a:effectLst/>
                          <a:latin typeface="+mn-lt"/>
                        </a:rPr>
                        <a:t>, and the Mediterranean Sea.</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163.52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77.00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31.52 M</a:t>
                      </a:r>
                    </a:p>
                  </a:txBody>
                  <a:tcPr marL="57982" marR="57982" marT="0" marB="0" anchor="ctr"/>
                </a:tc>
                <a:extLst>
                  <a:ext uri="{0D108BD9-81ED-4DB2-BD59-A6C34878D82A}">
                    <a16:rowId xmlns:a16="http://schemas.microsoft.com/office/drawing/2014/main" val="1026599165"/>
                  </a:ext>
                </a:extLst>
              </a:tr>
              <a:tr h="739531">
                <a:tc>
                  <a:txBody>
                    <a:bodyPr/>
                    <a:lstStyle/>
                    <a:p>
                      <a:pPr>
                        <a:lnSpc>
                          <a:spcPct val="107000"/>
                        </a:lnSpc>
                        <a:spcAft>
                          <a:spcPts val="800"/>
                        </a:spcAft>
                      </a:pPr>
                      <a:r>
                        <a:rPr lang="fr-BE" sz="1400" b="1" kern="100" dirty="0">
                          <a:effectLst/>
                          <a:latin typeface="+mn-lt"/>
                        </a:rPr>
                        <a:t>IWSP II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a:t>
                      </a:r>
                      <a:r>
                        <a:rPr lang="en-GB" sz="1400" kern="100" dirty="0" err="1">
                          <a:effectLst/>
                          <a:latin typeface="+mn-lt"/>
                          <a:ea typeface="Calibri" panose="020F0502020204030204" pitchFamily="34" charset="0"/>
                          <a:cs typeface="Times New Roman" panose="02020603050405020304" pitchFamily="18" charset="0"/>
                        </a:rPr>
                        <a:t>KfW</a:t>
                      </a:r>
                      <a:r>
                        <a:rPr lang="en-GB" sz="1400" kern="100" dirty="0">
                          <a:effectLst/>
                          <a:latin typeface="+mn-lt"/>
                          <a:ea typeface="Calibri" panose="020F0502020204030204" pitchFamily="34" charset="0"/>
                          <a:cs typeface="Times New Roman" panose="02020603050405020304" pitchFamily="18" charset="0"/>
                        </a:rPr>
                        <a:t>, AFD, SECO, EU</a:t>
                      </a:r>
                    </a:p>
                  </a:txBody>
                  <a:tcPr marL="57982" marR="57982" marT="0" marB="0" anchor="ctr"/>
                </a:tc>
                <a:tc>
                  <a:txBody>
                    <a:bodyPr/>
                    <a:lstStyle/>
                    <a:p>
                      <a:pPr>
                        <a:lnSpc>
                          <a:spcPct val="107000"/>
                        </a:lnSpc>
                        <a:spcAft>
                          <a:spcPts val="800"/>
                        </a:spcAft>
                      </a:pPr>
                      <a:r>
                        <a:rPr lang="en-GB" sz="1400" kern="100" dirty="0">
                          <a:effectLst/>
                          <a:latin typeface="+mn-lt"/>
                        </a:rPr>
                        <a:t>Construction and rehabilitation of water supply and wastewater infrastructure in the Upper Egypt governorates of Qena, </a:t>
                      </a:r>
                      <a:r>
                        <a:rPr lang="en-GB" sz="1400" kern="100" dirty="0" err="1">
                          <a:effectLst/>
                          <a:latin typeface="+mn-lt"/>
                        </a:rPr>
                        <a:t>Sohag</a:t>
                      </a:r>
                      <a:r>
                        <a:rPr lang="en-GB" sz="1400" kern="100" dirty="0">
                          <a:effectLst/>
                          <a:latin typeface="+mn-lt"/>
                        </a:rPr>
                        <a:t>, Assiut and Minya</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303.00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57.00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38.00 M</a:t>
                      </a:r>
                    </a:p>
                  </a:txBody>
                  <a:tcPr marL="57982" marR="57982" marT="0" marB="0" anchor="ctr"/>
                </a:tc>
                <a:extLst>
                  <a:ext uri="{0D108BD9-81ED-4DB2-BD59-A6C34878D82A}">
                    <a16:rowId xmlns:a16="http://schemas.microsoft.com/office/drawing/2014/main" val="3677159925"/>
                  </a:ext>
                </a:extLst>
              </a:tr>
              <a:tr h="489332">
                <a:tc>
                  <a:txBody>
                    <a:bodyPr/>
                    <a:lstStyle/>
                    <a:p>
                      <a:pPr>
                        <a:lnSpc>
                          <a:spcPct val="107000"/>
                        </a:lnSpc>
                        <a:spcAft>
                          <a:spcPts val="800"/>
                        </a:spcAft>
                      </a:pPr>
                      <a:r>
                        <a:rPr lang="en-GB" sz="1400" b="1" kern="100" dirty="0">
                          <a:effectLst/>
                          <a:latin typeface="+mn-lt"/>
                        </a:rPr>
                        <a:t>IWSP I Project</a:t>
                      </a: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EIB, </a:t>
                      </a:r>
                      <a:r>
                        <a:rPr lang="en-GB" sz="1400" kern="100" dirty="0" err="1">
                          <a:effectLst/>
                          <a:latin typeface="+mn-lt"/>
                          <a:ea typeface="Calibri" panose="020F0502020204030204" pitchFamily="34" charset="0"/>
                          <a:cs typeface="Times New Roman" panose="02020603050405020304" pitchFamily="18" charset="0"/>
                        </a:rPr>
                        <a:t>KfW</a:t>
                      </a:r>
                      <a:r>
                        <a:rPr lang="en-GB" sz="1400" kern="100" dirty="0">
                          <a:effectLst/>
                          <a:latin typeface="+mn-lt"/>
                          <a:ea typeface="Calibri" panose="020F0502020204030204" pitchFamily="34" charset="0"/>
                          <a:cs typeface="Times New Roman" panose="02020603050405020304" pitchFamily="18" charset="0"/>
                        </a:rPr>
                        <a:t>, AFD, EU</a:t>
                      </a:r>
                    </a:p>
                  </a:txBody>
                  <a:tcPr marL="57982" marR="57982" marT="0" marB="0" anchor="ctr"/>
                </a:tc>
                <a:tc>
                  <a:txBody>
                    <a:bodyPr/>
                    <a:lstStyle/>
                    <a:p>
                      <a:pPr>
                        <a:lnSpc>
                          <a:spcPct val="107000"/>
                        </a:lnSpc>
                        <a:spcAft>
                          <a:spcPts val="800"/>
                        </a:spcAft>
                      </a:pPr>
                      <a:r>
                        <a:rPr lang="en-GB" sz="1400" kern="100" dirty="0">
                          <a:effectLst/>
                          <a:latin typeface="+mn-lt"/>
                        </a:rPr>
                        <a:t>Priority water and wastewater investments in 4 governorates in the Nile delta</a:t>
                      </a: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319.10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70.00 M</a:t>
                      </a: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34.00 M</a:t>
                      </a:r>
                    </a:p>
                  </a:txBody>
                  <a:tcPr marL="57982" marR="57982" marT="0" marB="0" anchor="ctr"/>
                </a:tc>
                <a:extLst>
                  <a:ext uri="{0D108BD9-81ED-4DB2-BD59-A6C34878D82A}">
                    <a16:rowId xmlns:a16="http://schemas.microsoft.com/office/drawing/2014/main" val="532616051"/>
                  </a:ext>
                </a:extLst>
              </a:tr>
              <a:tr h="239132">
                <a:tc>
                  <a:txBody>
                    <a:bodyPr/>
                    <a:lstStyle/>
                    <a:p>
                      <a:pPr>
                        <a:lnSpc>
                          <a:spcPct val="107000"/>
                        </a:lnSpc>
                        <a:spcAft>
                          <a:spcPts val="800"/>
                        </a:spcAft>
                      </a:pPr>
                      <a:endParaRPr lang="en-GB" sz="1400" b="1" kern="100" dirty="0">
                        <a:effectLst/>
                        <a:latin typeface="+mn-lt"/>
                        <a:ea typeface="Calibri" panose="020F0502020204030204" pitchFamily="34" charset="0"/>
                        <a:cs typeface="Times New Roman" panose="02020603050405020304" pitchFamily="18" charset="0"/>
                      </a:endParaRPr>
                    </a:p>
                  </a:txBody>
                  <a:tcPr marL="57982" marR="57982" marT="0" marB="0"/>
                </a:tc>
                <a:tc>
                  <a:txBody>
                    <a:bodyPr/>
                    <a:lstStyle/>
                    <a:p>
                      <a:pPr algn="ctr">
                        <a:lnSpc>
                          <a:spcPct val="107000"/>
                        </a:lnSpc>
                        <a:spcAft>
                          <a:spcPts val="800"/>
                        </a:spcAft>
                      </a:pPr>
                      <a:endParaRPr lang="en-GB" sz="1400" kern="100" dirty="0">
                        <a:effectLst/>
                        <a:latin typeface="+mn-lt"/>
                        <a:ea typeface="Calibri" panose="020F0502020204030204" pitchFamily="34" charset="0"/>
                        <a:cs typeface="Times New Roman" panose="02020603050405020304" pitchFamily="18" charset="0"/>
                      </a:endParaRPr>
                    </a:p>
                  </a:txBody>
                  <a:tcPr marL="57982" marR="57982" marT="0" marB="0" anchor="ctr"/>
                </a:tc>
                <a:tc>
                  <a:txBody>
                    <a:bodyPr/>
                    <a:lstStyle/>
                    <a:p>
                      <a:pPr algn="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Total</a:t>
                      </a:r>
                    </a:p>
                  </a:txBody>
                  <a:tcPr marL="57982" marR="57982" marT="0" marB="0"/>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2,094.65 M</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875.70 M</a:t>
                      </a:r>
                    </a:p>
                  </a:txBody>
                  <a:tcPr marL="57982" marR="57982" marT="0" marB="0" anchor="ctr"/>
                </a:tc>
                <a:tc>
                  <a:txBody>
                    <a:bodyPr/>
                    <a:lstStyle/>
                    <a:p>
                      <a:pPr algn="ctr">
                        <a:lnSpc>
                          <a:spcPct val="107000"/>
                        </a:lnSpc>
                        <a:spcAft>
                          <a:spcPts val="800"/>
                        </a:spcAft>
                      </a:pPr>
                      <a:r>
                        <a:rPr lang="en-GB" sz="1400" kern="100" dirty="0">
                          <a:effectLst/>
                          <a:latin typeface="+mn-lt"/>
                          <a:ea typeface="Calibri" panose="020F0502020204030204" pitchFamily="34" charset="0"/>
                          <a:cs typeface="Times New Roman" panose="02020603050405020304" pitchFamily="18" charset="0"/>
                        </a:rPr>
                        <a:t>EUR 231.47 M</a:t>
                      </a:r>
                    </a:p>
                  </a:txBody>
                  <a:tcPr marL="57982" marR="57982" marT="0" marB="0" anchor="ctr"/>
                </a:tc>
                <a:extLst>
                  <a:ext uri="{0D108BD9-81ED-4DB2-BD59-A6C34878D82A}">
                    <a16:rowId xmlns:a16="http://schemas.microsoft.com/office/drawing/2014/main" val="78425872"/>
                  </a:ext>
                </a:extLst>
              </a:tr>
            </a:tbl>
          </a:graphicData>
        </a:graphic>
      </p:graphicFrame>
    </p:spTree>
    <p:extLst>
      <p:ext uri="{BB962C8B-B14F-4D97-AF65-F5344CB8AC3E}">
        <p14:creationId xmlns:p14="http://schemas.microsoft.com/office/powerpoint/2010/main" val="3107750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F1366D7-419E-FBB6-53E3-AC7D531A6954}"/>
              </a:ext>
            </a:extLst>
          </p:cNvPr>
          <p:cNvSpPr txBox="1">
            <a:spLocks/>
          </p:cNvSpPr>
          <p:nvPr/>
        </p:nvSpPr>
        <p:spPr>
          <a:xfrm>
            <a:off x="947737" y="322330"/>
            <a:ext cx="10296525" cy="1350708"/>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sz="3200" b="1" dirty="0">
              <a:solidFill>
                <a:srgbClr val="003399"/>
              </a:solidFill>
              <a:latin typeface="+mn-lt"/>
            </a:endParaRPr>
          </a:p>
        </p:txBody>
      </p:sp>
      <p:sp>
        <p:nvSpPr>
          <p:cNvPr id="9" name="TextBox 8">
            <a:extLst>
              <a:ext uri="{FF2B5EF4-FFF2-40B4-BE49-F238E27FC236}">
                <a16:creationId xmlns:a16="http://schemas.microsoft.com/office/drawing/2014/main" id="{363826C5-B3EC-E1F4-B30D-E954DFE9AC56}"/>
              </a:ext>
            </a:extLst>
          </p:cNvPr>
          <p:cNvSpPr txBox="1"/>
          <p:nvPr/>
        </p:nvSpPr>
        <p:spPr>
          <a:xfrm>
            <a:off x="322623" y="175677"/>
            <a:ext cx="11546751" cy="646331"/>
          </a:xfrm>
          <a:prstGeom prst="rect">
            <a:avLst/>
          </a:prstGeom>
          <a:noFill/>
        </p:spPr>
        <p:txBody>
          <a:bodyPr wrap="none" rtlCol="0">
            <a:spAutoFit/>
          </a:bodyPr>
          <a:lstStyle/>
          <a:p>
            <a:r>
              <a:rPr lang="en-GB" sz="3600" b="1" dirty="0">
                <a:solidFill>
                  <a:schemeClr val="bg1"/>
                </a:solidFill>
                <a:latin typeface="Arial" panose="020B0604020202020204" pitchFamily="34" charset="0"/>
                <a:cs typeface="Arial" panose="020B0604020202020204" pitchFamily="34" charset="0"/>
              </a:rPr>
              <a:t>How the EIB is supporting the water sector in Egypt</a:t>
            </a:r>
          </a:p>
        </p:txBody>
      </p:sp>
      <p:pic>
        <p:nvPicPr>
          <p:cNvPr id="4" name="Picture 3">
            <a:extLst>
              <a:ext uri="{FF2B5EF4-FFF2-40B4-BE49-F238E27FC236}">
                <a16:creationId xmlns:a16="http://schemas.microsoft.com/office/drawing/2014/main" id="{69C4EB01-C76C-2D85-A058-C9E2D91CDB4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11" name="TextBox 10">
            <a:extLst>
              <a:ext uri="{FF2B5EF4-FFF2-40B4-BE49-F238E27FC236}">
                <a16:creationId xmlns:a16="http://schemas.microsoft.com/office/drawing/2014/main" id="{0221F7CA-F26D-229D-25E7-BCCEC86621E3}"/>
              </a:ext>
            </a:extLst>
          </p:cNvPr>
          <p:cNvSpPr txBox="1"/>
          <p:nvPr/>
        </p:nvSpPr>
        <p:spPr>
          <a:xfrm>
            <a:off x="-2" y="0"/>
            <a:ext cx="12192002" cy="1446550"/>
          </a:xfrm>
          <a:prstGeom prst="rect">
            <a:avLst/>
          </a:prstGeom>
          <a:noFill/>
        </p:spPr>
        <p:txBody>
          <a:bodyPr wrap="square">
            <a:spAutoFit/>
          </a:bodyPr>
          <a:lstStyle/>
          <a:p>
            <a:pPr algn="ctr" rtl="0" fontAlgn="base"/>
            <a:r>
              <a:rPr lang="en-GB" sz="4400" b="1" i="0" dirty="0">
                <a:solidFill>
                  <a:schemeClr val="tx1">
                    <a:lumMod val="75000"/>
                    <a:lumOff val="25000"/>
                  </a:schemeClr>
                </a:solidFill>
                <a:effectLst/>
              </a:rPr>
              <a:t>How the EIB is supporting</a:t>
            </a:r>
            <a:br>
              <a:rPr lang="en-GB" sz="4400" b="1" i="0" dirty="0">
                <a:solidFill>
                  <a:schemeClr val="tx1">
                    <a:lumMod val="75000"/>
                    <a:lumOff val="25000"/>
                  </a:schemeClr>
                </a:solidFill>
                <a:effectLst/>
              </a:rPr>
            </a:br>
            <a:r>
              <a:rPr lang="en-GB" sz="4400" b="1" i="0" dirty="0">
                <a:solidFill>
                  <a:schemeClr val="tx1">
                    <a:lumMod val="75000"/>
                    <a:lumOff val="25000"/>
                  </a:schemeClr>
                </a:solidFill>
                <a:effectLst/>
              </a:rPr>
              <a:t>the water sector in Egypt</a:t>
            </a:r>
          </a:p>
        </p:txBody>
      </p:sp>
      <p:sp>
        <p:nvSpPr>
          <p:cNvPr id="12" name="TextBox 11">
            <a:extLst>
              <a:ext uri="{FF2B5EF4-FFF2-40B4-BE49-F238E27FC236}">
                <a16:creationId xmlns:a16="http://schemas.microsoft.com/office/drawing/2014/main" id="{B195F4AB-354B-CBBA-68DE-E517E9BEB0E0}"/>
              </a:ext>
            </a:extLst>
          </p:cNvPr>
          <p:cNvSpPr txBox="1"/>
          <p:nvPr/>
        </p:nvSpPr>
        <p:spPr>
          <a:xfrm>
            <a:off x="322623" y="3716821"/>
            <a:ext cx="11546751" cy="2818849"/>
          </a:xfrm>
          <a:prstGeom prst="rect">
            <a:avLst/>
          </a:prstGeom>
          <a:solidFill>
            <a:schemeClr val="bg1">
              <a:alpha val="80000"/>
            </a:schemeClr>
          </a:solidFill>
        </p:spPr>
        <p:txBody>
          <a:bodyPr wrap="square">
            <a:spAutoFit/>
          </a:bodyPr>
          <a:lstStyle/>
          <a:p>
            <a:pPr marL="342900" lvl="0" indent="-342900" algn="just">
              <a:lnSpc>
                <a:spcPct val="115000"/>
              </a:lnSpc>
              <a:spcBef>
                <a:spcPts val="800"/>
              </a:spcBef>
              <a:buFont typeface="Symbol" panose="05050102010706020507" pitchFamily="18" charset="2"/>
              <a:buChar char=""/>
            </a:pPr>
            <a:r>
              <a:rPr lang="en-GB" sz="1800" dirty="0">
                <a:solidFill>
                  <a:schemeClr val="tx1">
                    <a:lumMod val="75000"/>
                    <a:lumOff val="25000"/>
                  </a:schemeClr>
                </a:solidFill>
                <a:effectLst/>
                <a:ea typeface="Calibri" panose="020F0502020204030204" pitchFamily="34" charset="0"/>
                <a:cs typeface="Arial" panose="020B0604020202020204" pitchFamily="34" charset="0"/>
              </a:rPr>
              <a:t>The EIB has invested close to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1 billion Euros in projects</a:t>
            </a:r>
            <a:r>
              <a:rPr lang="en-GB" sz="1800" dirty="0">
                <a:solidFill>
                  <a:schemeClr val="tx1">
                    <a:lumMod val="75000"/>
                    <a:lumOff val="25000"/>
                  </a:schemeClr>
                </a:solidFill>
                <a:effectLst/>
                <a:ea typeface="Calibri" panose="020F0502020204030204" pitchFamily="34" charset="0"/>
                <a:cs typeface="Arial" panose="020B0604020202020204" pitchFamily="34" charset="0"/>
              </a:rPr>
              <a:t> mainly in the sanitation and wastewater sector. The Bank is effectively blending its own resources with investments from other bilateral and multilateral developments partners, resulting in an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overall portfolio size of more than 2 billion Euros</a:t>
            </a:r>
            <a:r>
              <a:rPr lang="en-GB" sz="1800" dirty="0">
                <a:solidFill>
                  <a:schemeClr val="tx1">
                    <a:lumMod val="75000"/>
                    <a:lumOff val="25000"/>
                  </a:schemeClr>
                </a:solidFill>
                <a:effectLst/>
                <a:ea typeface="Calibri" panose="020F0502020204030204" pitchFamily="34" charset="0"/>
                <a:cs typeface="Arial" panose="020B0604020202020204" pitchFamily="34" charset="0"/>
              </a:rPr>
              <a:t>;</a:t>
            </a:r>
          </a:p>
          <a:p>
            <a:pPr marL="342900" lvl="0" indent="-342900" algn="just">
              <a:lnSpc>
                <a:spcPct val="115000"/>
              </a:lnSpc>
              <a:spcBef>
                <a:spcPts val="800"/>
              </a:spcBef>
              <a:buFont typeface="Symbol" panose="05050102010706020507" pitchFamily="18" charset="2"/>
              <a:buChar char=""/>
            </a:pPr>
            <a:r>
              <a:rPr lang="en-GB" sz="1800" dirty="0">
                <a:solidFill>
                  <a:schemeClr val="tx1">
                    <a:lumMod val="75000"/>
                    <a:lumOff val="25000"/>
                  </a:schemeClr>
                </a:solidFill>
                <a:effectLst/>
                <a:ea typeface="Calibri" panose="020F0502020204030204" pitchFamily="34" charset="0"/>
                <a:cs typeface="Arial" panose="020B0604020202020204" pitchFamily="34" charset="0"/>
              </a:rPr>
              <a:t>The current portfolio in the water sector also includes over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230 million Euros of grant resources</a:t>
            </a:r>
            <a:r>
              <a:rPr lang="en-GB" sz="1800" dirty="0">
                <a:solidFill>
                  <a:schemeClr val="tx1">
                    <a:lumMod val="75000"/>
                    <a:lumOff val="25000"/>
                  </a:schemeClr>
                </a:solidFill>
                <a:effectLst/>
                <a:ea typeface="Calibri" panose="020F0502020204030204" pitchFamily="34" charset="0"/>
                <a:cs typeface="Arial" panose="020B0604020202020204" pitchFamily="34" charset="0"/>
              </a:rPr>
              <a:t> provided by the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EU Commission</a:t>
            </a:r>
            <a:r>
              <a:rPr lang="en-GB" sz="1800" dirty="0">
                <a:solidFill>
                  <a:schemeClr val="tx1">
                    <a:lumMod val="75000"/>
                    <a:lumOff val="25000"/>
                  </a:schemeClr>
                </a:solidFill>
                <a:effectLst/>
                <a:ea typeface="Calibri" panose="020F0502020204030204" pitchFamily="34" charset="0"/>
                <a:cs typeface="Arial" panose="020B0604020202020204" pitchFamily="34" charset="0"/>
              </a:rPr>
              <a:t>;</a:t>
            </a:r>
          </a:p>
          <a:p>
            <a:pPr marL="342900" lvl="0" indent="-342900" algn="just">
              <a:lnSpc>
                <a:spcPct val="115000"/>
              </a:lnSpc>
              <a:spcBef>
                <a:spcPts val="800"/>
              </a:spcBef>
              <a:buFont typeface="Symbol" panose="05050102010706020507" pitchFamily="18" charset="2"/>
              <a:buChar char=""/>
            </a:pPr>
            <a:r>
              <a:rPr lang="en-GB" sz="1800" dirty="0">
                <a:solidFill>
                  <a:schemeClr val="tx1">
                    <a:lumMod val="75000"/>
                    <a:lumOff val="25000"/>
                  </a:schemeClr>
                </a:solidFill>
                <a:effectLst/>
                <a:ea typeface="Calibri" panose="020F0502020204030204" pitchFamily="34" charset="0"/>
                <a:cs typeface="Arial" panose="020B0604020202020204" pitchFamily="34" charset="0"/>
              </a:rPr>
              <a:t>Through the ongoing EIB (co)financed projects, the Bank supports the Egyptian Government’s objectives under the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National Strategy for Water Supply and Sanitation</a:t>
            </a:r>
            <a:r>
              <a:rPr lang="en-GB" sz="1800" dirty="0">
                <a:solidFill>
                  <a:schemeClr val="tx1">
                    <a:lumMod val="75000"/>
                    <a:lumOff val="25000"/>
                  </a:schemeClr>
                </a:solidFill>
                <a:effectLst/>
                <a:ea typeface="Calibri" panose="020F0502020204030204" pitchFamily="34" charset="0"/>
                <a:cs typeface="Arial" panose="020B0604020202020204" pitchFamily="34" charset="0"/>
              </a:rPr>
              <a:t> (2008-2037), the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National Rural Sanitation Programme</a:t>
            </a:r>
            <a:r>
              <a:rPr lang="en-GB" sz="1800" dirty="0">
                <a:solidFill>
                  <a:schemeClr val="tx1">
                    <a:lumMod val="75000"/>
                    <a:lumOff val="25000"/>
                  </a:schemeClr>
                </a:solidFill>
                <a:effectLst/>
                <a:ea typeface="Calibri" panose="020F0502020204030204" pitchFamily="34" charset="0"/>
                <a:cs typeface="Arial" panose="020B0604020202020204" pitchFamily="34" charset="0"/>
              </a:rPr>
              <a:t> (NRSP), the </a:t>
            </a:r>
            <a:r>
              <a:rPr lang="en-GB" sz="1800" b="1" dirty="0">
                <a:solidFill>
                  <a:schemeClr val="tx1">
                    <a:lumMod val="75000"/>
                    <a:lumOff val="25000"/>
                  </a:schemeClr>
                </a:solidFill>
                <a:effectLst/>
                <a:ea typeface="Calibri" panose="020F0502020204030204" pitchFamily="34" charset="0"/>
                <a:cs typeface="Arial" panose="020B0604020202020204" pitchFamily="34" charset="0"/>
              </a:rPr>
              <a:t>National Rural Sanitation Strategy</a:t>
            </a:r>
            <a:r>
              <a:rPr lang="en-GB" sz="1800" dirty="0">
                <a:solidFill>
                  <a:schemeClr val="tx1">
                    <a:lumMod val="75000"/>
                    <a:lumOff val="25000"/>
                  </a:schemeClr>
                </a:solidFill>
                <a:effectLst/>
                <a:ea typeface="Calibri" panose="020F0502020204030204" pitchFamily="34" charset="0"/>
                <a:cs typeface="Arial" panose="020B0604020202020204" pitchFamily="34" charset="0"/>
              </a:rPr>
              <a:t> 2017-2037</a:t>
            </a:r>
            <a:r>
              <a:rPr lang="en-GB" dirty="0">
                <a:solidFill>
                  <a:schemeClr val="tx1">
                    <a:lumMod val="75000"/>
                    <a:lumOff val="25000"/>
                  </a:schemeClr>
                </a:solidFill>
                <a:ea typeface="Calibri" panose="020F0502020204030204" pitchFamily="34" charset="0"/>
                <a:cs typeface="Arial" panose="020B0604020202020204" pitchFamily="34" charset="0"/>
              </a:rPr>
              <a:t>, and other key initiatives.</a:t>
            </a:r>
            <a:endParaRPr lang="en-GB" sz="14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15801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377F9E8-5F7D-B2F8-1565-9BF884C294D8}"/>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8" name="TextBox 17">
            <a:extLst>
              <a:ext uri="{FF2B5EF4-FFF2-40B4-BE49-F238E27FC236}">
                <a16:creationId xmlns:a16="http://schemas.microsoft.com/office/drawing/2014/main" id="{8561775B-A660-7C43-A8EF-32ED2160B447}"/>
              </a:ext>
            </a:extLst>
          </p:cNvPr>
          <p:cNvSpPr txBox="1"/>
          <p:nvPr/>
        </p:nvSpPr>
        <p:spPr>
          <a:xfrm>
            <a:off x="8007348" y="6529733"/>
            <a:ext cx="4184652" cy="230832"/>
          </a:xfrm>
          <a:prstGeom prst="rect">
            <a:avLst/>
          </a:prstGeom>
          <a:noFill/>
        </p:spPr>
        <p:txBody>
          <a:bodyPr wrap="none" rtlCol="0">
            <a:noAutofit/>
          </a:bodyPr>
          <a:lstStyle/>
          <a:p>
            <a:pPr marL="90170" indent="-90170" algn="r">
              <a:tabLst>
                <a:tab pos="90170" algn="l"/>
              </a:tabLst>
            </a:pPr>
            <a:r>
              <a:rPr lang="en-GB" sz="1800" baseline="30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All figures are unaudited and provisional. All figures are for the EIB Group unless otherwise specified.</a:t>
            </a:r>
          </a:p>
        </p:txBody>
      </p:sp>
      <p:sp>
        <p:nvSpPr>
          <p:cNvPr id="3" name="Rectangle 2">
            <a:extLst>
              <a:ext uri="{FF2B5EF4-FFF2-40B4-BE49-F238E27FC236}">
                <a16:creationId xmlns:a16="http://schemas.microsoft.com/office/drawing/2014/main" id="{BC982247-C3A9-B60E-1167-84749493DEEE}"/>
              </a:ext>
            </a:extLst>
          </p:cNvPr>
          <p:cNvSpPr/>
          <p:nvPr/>
        </p:nvSpPr>
        <p:spPr>
          <a:xfrm>
            <a:off x="2711971" y="1525484"/>
            <a:ext cx="6768059" cy="4611547"/>
          </a:xfrm>
          <a:prstGeom prst="rect">
            <a:avLst/>
          </a:prstGeom>
          <a:solidFill>
            <a:schemeClr val="bg1">
              <a:alpha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540000" rtlCol="0" anchor="t" anchorCtr="0"/>
          <a:lstStyle/>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endParaRPr lang="en-GB" sz="28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r>
              <a:rPr lang="en-GB" sz="2800" b="1" dirty="0">
                <a:solidFill>
                  <a:srgbClr val="003399"/>
                </a:solidFill>
                <a:ea typeface="Segoe UI Historic" panose="020B0502040204020203" pitchFamily="34" charset="0"/>
                <a:cs typeface="Segoe UI Historic" panose="020B0502040204020203" pitchFamily="34" charset="0"/>
              </a:rPr>
              <a:t>Thank you</a:t>
            </a:r>
          </a:p>
          <a:p>
            <a:pPr algn="ctr">
              <a:lnSpc>
                <a:spcPct val="80000"/>
              </a:lnSpc>
            </a:pPr>
            <a:endParaRPr lang="en-GB" sz="2000" b="1" dirty="0">
              <a:solidFill>
                <a:srgbClr val="003399"/>
              </a:solidFill>
              <a:ea typeface="Segoe UI Historic" panose="020B0502040204020203" pitchFamily="34" charset="0"/>
              <a:cs typeface="Segoe UI Historic" panose="020B0502040204020203" pitchFamily="34" charset="0"/>
            </a:endParaRPr>
          </a:p>
          <a:p>
            <a:pPr algn="ctr">
              <a:lnSpc>
                <a:spcPct val="80000"/>
              </a:lnSpc>
            </a:pPr>
            <a:r>
              <a:rPr lang="en-GB" sz="2000" b="1" dirty="0">
                <a:solidFill>
                  <a:schemeClr val="tx1">
                    <a:lumMod val="75000"/>
                    <a:lumOff val="25000"/>
                  </a:schemeClr>
                </a:solidFill>
                <a:ea typeface="Segoe UI Historic" panose="020B0502040204020203" pitchFamily="34" charset="0"/>
                <a:cs typeface="Segoe UI Historic" panose="020B0502040204020203" pitchFamily="34" charset="0"/>
              </a:rPr>
              <a:t>c.walder@eib.org</a:t>
            </a:r>
          </a:p>
          <a:p>
            <a:pPr algn="ctr">
              <a:lnSpc>
                <a:spcPct val="80000"/>
              </a:lnSpc>
            </a:pPr>
            <a:endParaRPr lang="en-GB" sz="2000" b="1" dirty="0">
              <a:solidFill>
                <a:srgbClr val="003399"/>
              </a:solidFill>
              <a:ea typeface="Segoe UI Historic" panose="020B0502040204020203" pitchFamily="34" charset="0"/>
              <a:cs typeface="Segoe UI Historic" panose="020B0502040204020203" pitchFamily="34" charset="0"/>
            </a:endParaRPr>
          </a:p>
        </p:txBody>
      </p:sp>
      <p:pic>
        <p:nvPicPr>
          <p:cNvPr id="4" name="Image 3">
            <a:extLst>
              <a:ext uri="{FF2B5EF4-FFF2-40B4-BE49-F238E27FC236}">
                <a16:creationId xmlns:a16="http://schemas.microsoft.com/office/drawing/2014/main" id="{615DDB0A-4FE2-D988-26E2-DF084F27AD8E}"/>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6568721" y="4613849"/>
            <a:ext cx="3468295" cy="1719533"/>
          </a:xfrm>
          <a:prstGeom prst="rect">
            <a:avLst/>
          </a:prstGeom>
        </p:spPr>
      </p:pic>
      <p:sp>
        <p:nvSpPr>
          <p:cNvPr id="7" name="TextBox 6">
            <a:extLst>
              <a:ext uri="{FF2B5EF4-FFF2-40B4-BE49-F238E27FC236}">
                <a16:creationId xmlns:a16="http://schemas.microsoft.com/office/drawing/2014/main" id="{3606E0BC-5E6D-93F6-46DE-136E8FEE740B}"/>
              </a:ext>
            </a:extLst>
          </p:cNvPr>
          <p:cNvSpPr txBox="1"/>
          <p:nvPr/>
        </p:nvSpPr>
        <p:spPr>
          <a:xfrm>
            <a:off x="2805784" y="5026031"/>
            <a:ext cx="4184652" cy="1046440"/>
          </a:xfrm>
          <a:prstGeom prst="rect">
            <a:avLst/>
          </a:prstGeom>
          <a:noFill/>
        </p:spPr>
        <p:txBody>
          <a:bodyPr wrap="square" rtlCol="0">
            <a:spAutoFit/>
          </a:bodyPr>
          <a:lstStyle/>
          <a:p>
            <a:r>
              <a:rPr lang="en-GB" sz="1400" b="1" dirty="0">
                <a:solidFill>
                  <a:srgbClr val="003399"/>
                </a:solidFill>
              </a:rPr>
              <a:t>Mr. Christian Walder</a:t>
            </a:r>
          </a:p>
          <a:p>
            <a:r>
              <a:rPr lang="en-GB" sz="1200" b="1" i="1" dirty="0">
                <a:solidFill>
                  <a:schemeClr val="tx1">
                    <a:lumMod val="75000"/>
                    <a:lumOff val="25000"/>
                  </a:schemeClr>
                </a:solidFill>
              </a:rPr>
              <a:t>Water Sector Engineer</a:t>
            </a:r>
          </a:p>
          <a:p>
            <a:r>
              <a:rPr lang="en-GB" sz="1200" i="1" dirty="0">
                <a:solidFill>
                  <a:schemeClr val="tx1">
                    <a:lumMod val="75000"/>
                    <a:lumOff val="25000"/>
                  </a:schemeClr>
                </a:solidFill>
              </a:rPr>
              <a:t>Water Division</a:t>
            </a:r>
          </a:p>
          <a:p>
            <a:r>
              <a:rPr lang="en-GB" sz="1200" i="1" dirty="0">
                <a:solidFill>
                  <a:schemeClr val="tx1">
                    <a:lumMod val="75000"/>
                    <a:lumOff val="25000"/>
                  </a:schemeClr>
                </a:solidFill>
              </a:rPr>
              <a:t>Environment &amp; Natural Resources Department (ENR)</a:t>
            </a:r>
          </a:p>
          <a:p>
            <a:r>
              <a:rPr lang="en-GB" sz="1200" i="1" dirty="0">
                <a:solidFill>
                  <a:schemeClr val="tx1">
                    <a:lumMod val="75000"/>
                    <a:lumOff val="25000"/>
                  </a:schemeClr>
                </a:solidFill>
              </a:rPr>
              <a:t>Projects Directorate (PJ)</a:t>
            </a:r>
          </a:p>
        </p:txBody>
      </p:sp>
    </p:spTree>
    <p:extLst>
      <p:ext uri="{BB962C8B-B14F-4D97-AF65-F5344CB8AC3E}">
        <p14:creationId xmlns:p14="http://schemas.microsoft.com/office/powerpoint/2010/main" val="2515053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4EB0A16-A1EB-45F6-974A-A283C9160261}">
  <we:reference id="wa104038830" version="1.0.0.3" store="en-US" storeType="OMEX"/>
  <we:alternateReferences>
    <we:reference id="WA104038830" version="1.0.0.3" store="WA104038830"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345</TotalTime>
  <Words>760</Words>
  <Application>Microsoft Office PowerPoint</Application>
  <PresentationFormat>Widescreen</PresentationFormat>
  <Paragraphs>105</Paragraphs>
  <Slides>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Investment Bank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WALDER Christian</dc:creator>
  <cp:lastModifiedBy>WALDER Christian</cp:lastModifiedBy>
  <cp:revision>30</cp:revision>
  <dcterms:created xsi:type="dcterms:W3CDTF">2024-10-07T14:11:44Z</dcterms:created>
  <dcterms:modified xsi:type="dcterms:W3CDTF">2024-10-11T09:19:42Z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2b66c57-0888-49c5-9c42-f8765a044c7f_Enabled">
    <vt:lpwstr>true</vt:lpwstr>
  </property>
  <property fmtid="{D5CDD505-2E9C-101B-9397-08002B2CF9AE}" pid="3" name="MSIP_Label_a2b66c57-0888-49c5-9c42-f8765a044c7f_SetDate">
    <vt:lpwstr>2024-10-07T14:19:38Z</vt:lpwstr>
  </property>
  <property fmtid="{D5CDD505-2E9C-101B-9397-08002B2CF9AE}" pid="4" name="MSIP_Label_a2b66c57-0888-49c5-9c42-f8765a044c7f_Method">
    <vt:lpwstr>Privileged</vt:lpwstr>
  </property>
  <property fmtid="{D5CDD505-2E9C-101B-9397-08002B2CF9AE}" pid="5" name="MSIP_Label_a2b66c57-0888-49c5-9c42-f8765a044c7f_Name">
    <vt:lpwstr>Default Public</vt:lpwstr>
  </property>
  <property fmtid="{D5CDD505-2E9C-101B-9397-08002B2CF9AE}" pid="6" name="MSIP_Label_a2b66c57-0888-49c5-9c42-f8765a044c7f_SiteId">
    <vt:lpwstr>0b96d5d2-d153-4370-a2c7-8a926f24c8a1</vt:lpwstr>
  </property>
  <property fmtid="{D5CDD505-2E9C-101B-9397-08002B2CF9AE}" pid="7" name="MSIP_Label_a2b66c57-0888-49c5-9c42-f8765a044c7f_ActionId">
    <vt:lpwstr>e69927b0-1caf-48e8-9f37-ebf9c9bc3973</vt:lpwstr>
  </property>
  <property fmtid="{D5CDD505-2E9C-101B-9397-08002B2CF9AE}" pid="8" name="MSIP_Label_a2b66c57-0888-49c5-9c42-f8765a044c7f_ContentBits">
    <vt:lpwstr>1</vt:lpwstr>
  </property>
  <property fmtid="{D5CDD505-2E9C-101B-9397-08002B2CF9AE}" pid="9" name="ClassificationContentMarkingHeaderLocations">
    <vt:lpwstr>Office Theme:8</vt:lpwstr>
  </property>
  <property fmtid="{D5CDD505-2E9C-101B-9397-08002B2CF9AE}" pid="10" name="ClassificationContentMarkingHeaderText">
    <vt:lpwstr>Public</vt:lpwstr>
  </property>
</Properties>
</file>