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2"/>
  </p:notesMasterIdLst>
  <p:sldIdLst>
    <p:sldId id="358" r:id="rId5"/>
    <p:sldId id="310" r:id="rId6"/>
    <p:sldId id="353" r:id="rId7"/>
    <p:sldId id="355" r:id="rId8"/>
    <p:sldId id="338" r:id="rId9"/>
    <p:sldId id="340" r:id="rId10"/>
    <p:sldId id="354" r:id="rId1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ra Brussee" initials="PB" lastIdx="3" clrIdx="0">
    <p:extLst>
      <p:ext uri="{19B8F6BF-5375-455C-9EA6-DF929625EA0E}">
        <p15:presenceInfo xmlns:p15="http://schemas.microsoft.com/office/powerpoint/2012/main" userId="S::brussee@ircwash.org::922e1434-b674-4dc7-b75d-33593b6f52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E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2" autoAdjust="0"/>
    <p:restoredTop sz="85703" autoAdjust="0"/>
  </p:normalViewPr>
  <p:slideViewPr>
    <p:cSldViewPr snapToGrid="0" snapToObjects="1">
      <p:cViewPr>
        <p:scale>
          <a:sx n="100" d="100"/>
          <a:sy n="100" d="100"/>
        </p:scale>
        <p:origin x="36" y="-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6E94E2-A6FC-D149-AA53-5BA6DD2E8D13}" type="datetimeFigureOut">
              <a:rPr lang="en-GB"/>
              <a:pPr/>
              <a:t>10/10/2024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CA3F7A-41E8-8E4D-920F-1A2F4B1FA073}" type="slidenum">
              <a:rPr/>
              <a:pPr/>
              <a:t>‹#›</a:t>
            </a:fld>
            <a:endParaRPr lang="en-US"/>
          </a:p>
        </p:txBody>
      </p:sp>
    </p:spTree>
    <p:extLst>
      <p:ext uri="{BB962C8B-B14F-4D97-AF65-F5344CB8AC3E}">
        <p14:creationId xmlns:p14="http://schemas.microsoft.com/office/powerpoint/2010/main" val="226083568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It's also an important opportunity to identify ways, through critical stakeholder engagement, how to make better use of existing funds, how to reach those that don't have services and how to attract new investments to the sector.</a:t>
            </a:r>
          </a:p>
        </p:txBody>
      </p:sp>
      <p:sp>
        <p:nvSpPr>
          <p:cNvPr id="4" name="Slide Number Placeholder 3"/>
          <p:cNvSpPr>
            <a:spLocks noGrp="1"/>
          </p:cNvSpPr>
          <p:nvPr>
            <p:ph type="sldNum" sz="quarter" idx="5"/>
          </p:nvPr>
        </p:nvSpPr>
        <p:spPr/>
        <p:txBody>
          <a:bodyPr/>
          <a:lstStyle/>
          <a:p>
            <a:fld id="{6ACA3F7A-41E8-8E4D-920F-1A2F4B1FA073}" type="slidenum">
              <a:rPr lang="es-ES" smtClean="0"/>
              <a:pPr/>
              <a:t>2</a:t>
            </a:fld>
            <a:endParaRPr lang="es-ES"/>
          </a:p>
        </p:txBody>
      </p:sp>
    </p:spTree>
    <p:extLst>
      <p:ext uri="{BB962C8B-B14F-4D97-AF65-F5344CB8AC3E}">
        <p14:creationId xmlns:p14="http://schemas.microsoft.com/office/powerpoint/2010/main" val="1189691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Finance strategies provide a common language, framework and great in-depth financial data to talk about money in a sector that keeps asking for this while showing limited progress.</a:t>
            </a:r>
          </a:p>
          <a:p>
            <a:endParaRPr lang="en-GB" dirty="0"/>
          </a:p>
          <a:p>
            <a:r>
              <a:rPr lang="en-GB" dirty="0"/>
              <a:t>We sometimes see Excel sheets that show financial projections for different water and sanitation target scenarios being called finance strategies. While data analysis is an important part of a finance strategy, it is not enough. Without the engagement of Ministries of Water, Sanitation and Finance (at a minimum) and discussions with key donors, service providers and civil society, those Excel sheets cannot be called "a strategy".</a:t>
            </a:r>
          </a:p>
          <a:p>
            <a:endParaRPr lang="en-GB" dirty="0"/>
          </a:p>
          <a:p>
            <a:r>
              <a:rPr lang="en-GB" dirty="0"/>
              <a:t>WASH sector investment decisions are made piecemeal rather than according to a coherent long-term plan. Investments tend to be project-based, not service-area based. This increases the likelihood that people not impacted by a particular project are left behind if a broader strategy is not in place.</a:t>
            </a:r>
          </a:p>
        </p:txBody>
      </p:sp>
      <p:sp>
        <p:nvSpPr>
          <p:cNvPr id="4" name="Slide Number Placeholder 3"/>
          <p:cNvSpPr>
            <a:spLocks noGrp="1"/>
          </p:cNvSpPr>
          <p:nvPr>
            <p:ph type="sldNum" sz="quarter" idx="5"/>
          </p:nvPr>
        </p:nvSpPr>
        <p:spPr/>
        <p:txBody>
          <a:bodyPr/>
          <a:lstStyle/>
          <a:p>
            <a:fld id="{6ACA3F7A-41E8-8E4D-920F-1A2F4B1FA073}" type="slidenum">
              <a:rPr lang="es-ES" smtClean="0"/>
              <a:pPr/>
              <a:t>3</a:t>
            </a:fld>
            <a:endParaRPr lang="es-ES"/>
          </a:p>
        </p:txBody>
      </p:sp>
    </p:spTree>
    <p:extLst>
      <p:ext uri="{BB962C8B-B14F-4D97-AF65-F5344CB8AC3E}">
        <p14:creationId xmlns:p14="http://schemas.microsoft.com/office/powerpoint/2010/main" val="2505532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When the charge per cubic meter to consumers is much, much lower than the production cost and has not been revised in 10 years, it's obvious that something needs to be done. This failure to update tariffs over an extended period of time also perpetuates bad targeting of subsidies for people with piped water in cities. Similarly, when non-revenue water (water that is lost largely to leakage) reaches 70%, it is clear that investment in maintenance is critical. Some level of non-revenue water is normal, but who is willing to lose 70% of an investment from the onset?</a:t>
            </a:r>
          </a:p>
          <a:p>
            <a:endParaRPr lang="en-GB" dirty="0"/>
          </a:p>
          <a:p>
            <a:r>
              <a:rPr lang="en-GB" dirty="0"/>
              <a:t>The other pattern observed is that sanitation is really underfunded, </a:t>
            </a:r>
            <a:r>
              <a:rPr lang="en-GB" dirty="0" err="1"/>
              <a:t>underplanned</a:t>
            </a:r>
            <a:r>
              <a:rPr lang="en-GB" dirty="0"/>
              <a:t> and </a:t>
            </a:r>
            <a:r>
              <a:rPr lang="en-GB" dirty="0" err="1"/>
              <a:t>undertargeted</a:t>
            </a:r>
            <a:r>
              <a:rPr lang="en-GB" dirty="0"/>
              <a:t>. Most of the existing investments go to urban sanitation in the form of wastewater treatment plants. It's also a sub-sector where there are good policies, but they are poorly implemented.</a:t>
            </a:r>
          </a:p>
          <a:p>
            <a:endParaRPr lang="en-GB" dirty="0"/>
          </a:p>
          <a:p>
            <a:r>
              <a:rPr lang="en-GB" dirty="0"/>
              <a:t>All the countries seem to struggle with access to climate funds, presumably because water sector colleagues are not involved in the national climate discussions and also because of complex processes at country level to articulate the demand</a:t>
            </a:r>
          </a:p>
        </p:txBody>
      </p:sp>
      <p:sp>
        <p:nvSpPr>
          <p:cNvPr id="4" name="Slide Number Placeholder 3"/>
          <p:cNvSpPr>
            <a:spLocks noGrp="1"/>
          </p:cNvSpPr>
          <p:nvPr>
            <p:ph type="sldNum" sz="quarter" idx="5"/>
          </p:nvPr>
        </p:nvSpPr>
        <p:spPr/>
        <p:txBody>
          <a:bodyPr/>
          <a:lstStyle/>
          <a:p>
            <a:fld id="{6ACA3F7A-41E8-8E4D-920F-1A2F4B1FA073}" type="slidenum">
              <a:rPr lang="es-ES" smtClean="0"/>
              <a:pPr/>
              <a:t>4</a:t>
            </a:fld>
            <a:endParaRPr lang="es-ES"/>
          </a:p>
        </p:txBody>
      </p:sp>
    </p:spTree>
    <p:extLst>
      <p:ext uri="{BB962C8B-B14F-4D97-AF65-F5344CB8AC3E}">
        <p14:creationId xmlns:p14="http://schemas.microsoft.com/office/powerpoint/2010/main" val="1555799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It's easier to collect the data when previous finance intensive exercises such as WASH Accounts have been done and/or where there are budget briefs. WASH Accounts are an international accounting framework for systematically tracking WASH-related spending. It was developed by the World Health Organization (WHO), inspired by the System of Health Accounts used by countries around the world.</a:t>
            </a:r>
          </a:p>
        </p:txBody>
      </p:sp>
      <p:sp>
        <p:nvSpPr>
          <p:cNvPr id="4" name="Slide Number Placeholder 3"/>
          <p:cNvSpPr>
            <a:spLocks noGrp="1"/>
          </p:cNvSpPr>
          <p:nvPr>
            <p:ph type="sldNum" sz="quarter" idx="5"/>
          </p:nvPr>
        </p:nvSpPr>
        <p:spPr/>
        <p:txBody>
          <a:bodyPr/>
          <a:lstStyle/>
          <a:p>
            <a:fld id="{6ACA3F7A-41E8-8E4D-920F-1A2F4B1FA073}" type="slidenum">
              <a:rPr lang="es-ES" smtClean="0"/>
              <a:pPr/>
              <a:t>5</a:t>
            </a:fld>
            <a:endParaRPr lang="es-ES"/>
          </a:p>
        </p:txBody>
      </p:sp>
    </p:spTree>
    <p:extLst>
      <p:ext uri="{BB962C8B-B14F-4D97-AF65-F5344CB8AC3E}">
        <p14:creationId xmlns:p14="http://schemas.microsoft.com/office/powerpoint/2010/main" val="3597662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Many governments still invest in the sector project by project; it is therefore no surprise that finance institutions and donors also focus on traditional investments that focus almost exclusively on infrastructure. This approach leads to structural and systematic failures since it ignores the complementary finance needed to ensure functionality and efficiency in the management of water services and also risks replicated investments several years later when the infrastructure breaks down – the exact opposite of using scarce funds more efficiently. The development of finance strategies needs very clear (national) sector leadership.</a:t>
            </a:r>
          </a:p>
          <a:p>
            <a:endParaRPr lang="en-GB" dirty="0"/>
          </a:p>
          <a:p>
            <a:r>
              <a:rPr lang="en-GB" dirty="0"/>
              <a:t>Finance strategies need to remain a live document. Unclear how they are part of ongoing sector coordination and review processes moving forward.</a:t>
            </a:r>
          </a:p>
          <a:p>
            <a:endParaRPr lang="en-GB" dirty="0"/>
          </a:p>
        </p:txBody>
      </p:sp>
      <p:sp>
        <p:nvSpPr>
          <p:cNvPr id="4" name="Slide Number Placeholder 3"/>
          <p:cNvSpPr>
            <a:spLocks noGrp="1"/>
          </p:cNvSpPr>
          <p:nvPr>
            <p:ph type="sldNum" sz="quarter" idx="5"/>
          </p:nvPr>
        </p:nvSpPr>
        <p:spPr/>
        <p:txBody>
          <a:bodyPr/>
          <a:lstStyle/>
          <a:p>
            <a:fld id="{6ACA3F7A-41E8-8E4D-920F-1A2F4B1FA073}" type="slidenum">
              <a:rPr lang="es-ES" smtClean="0"/>
              <a:pPr/>
              <a:t>6</a:t>
            </a:fld>
            <a:endParaRPr lang="es-ES"/>
          </a:p>
        </p:txBody>
      </p:sp>
    </p:spTree>
    <p:extLst>
      <p:ext uri="{BB962C8B-B14F-4D97-AF65-F5344CB8AC3E}">
        <p14:creationId xmlns:p14="http://schemas.microsoft.com/office/powerpoint/2010/main" val="3715539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Finance strategies need to remain a live document. Unclear how they are part of ongoing sector coordination and review processes moving forward.</a:t>
            </a:r>
          </a:p>
          <a:p>
            <a:endParaRPr lang="en-GB" dirty="0"/>
          </a:p>
        </p:txBody>
      </p:sp>
      <p:sp>
        <p:nvSpPr>
          <p:cNvPr id="4" name="Slide Number Placeholder 3"/>
          <p:cNvSpPr>
            <a:spLocks noGrp="1"/>
          </p:cNvSpPr>
          <p:nvPr>
            <p:ph type="sldNum" sz="quarter" idx="5"/>
          </p:nvPr>
        </p:nvSpPr>
        <p:spPr/>
        <p:txBody>
          <a:bodyPr/>
          <a:lstStyle/>
          <a:p>
            <a:fld id="{6ACA3F7A-41E8-8E4D-920F-1A2F4B1FA073}" type="slidenum">
              <a:rPr lang="es-ES" smtClean="0"/>
              <a:pPr/>
              <a:t>7</a:t>
            </a:fld>
            <a:endParaRPr lang="es-ES"/>
          </a:p>
        </p:txBody>
      </p:sp>
    </p:spTree>
    <p:extLst>
      <p:ext uri="{BB962C8B-B14F-4D97-AF65-F5344CB8AC3E}">
        <p14:creationId xmlns:p14="http://schemas.microsoft.com/office/powerpoint/2010/main" val="2024734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White">
    <p:spTree>
      <p:nvGrpSpPr>
        <p:cNvPr id="1" name=""/>
        <p:cNvGrpSpPr/>
        <p:nvPr/>
      </p:nvGrpSpPr>
      <p:grpSpPr>
        <a:xfrm>
          <a:off x="0" y="0"/>
          <a:ext cx="0" cy="0"/>
          <a:chOff x="0" y="0"/>
          <a:chExt cx="0" cy="0"/>
        </a:xfrm>
      </p:grpSpPr>
      <p:pic>
        <p:nvPicPr>
          <p:cNvPr id="5" name="Picture 4" descr="IRC_Presentation_Graph_1.png">
            <a:extLst>
              <a:ext uri="{FF2B5EF4-FFF2-40B4-BE49-F238E27FC236}">
                <a16:creationId xmlns:a16="http://schemas.microsoft.com/office/drawing/2014/main" id="{7DD74AAE-5182-4D41-872C-99F16B17FD8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8709"/>
            <a:ext cx="5090984" cy="5143500"/>
          </a:xfrm>
          <a:prstGeom prst="rect">
            <a:avLst/>
          </a:prstGeom>
        </p:spPr>
      </p:pic>
      <p:pic>
        <p:nvPicPr>
          <p:cNvPr id="3" name="Picture 2" descr="IRC_Presentation_Graph_1.png"/>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6685004" y="0"/>
            <a:ext cx="2458995" cy="5143500"/>
          </a:xfrm>
          <a:prstGeom prst="rect">
            <a:avLst/>
          </a:prstGeom>
        </p:spPr>
      </p:pic>
      <p:sp>
        <p:nvSpPr>
          <p:cNvPr id="17" name="Title 16">
            <a:extLst>
              <a:ext uri="{FF2B5EF4-FFF2-40B4-BE49-F238E27FC236}">
                <a16:creationId xmlns:a16="http://schemas.microsoft.com/office/drawing/2014/main" id="{AECD2889-E1A7-FB4A-8A87-DC687DE85F59}"/>
              </a:ext>
            </a:extLst>
          </p:cNvPr>
          <p:cNvSpPr>
            <a:spLocks noGrp="1"/>
          </p:cNvSpPr>
          <p:nvPr>
            <p:ph type="title"/>
          </p:nvPr>
        </p:nvSpPr>
        <p:spPr>
          <a:xfrm>
            <a:off x="933354" y="2359026"/>
            <a:ext cx="5751650" cy="702779"/>
          </a:xfrm>
          <a:prstGeom prst="rect">
            <a:avLst/>
          </a:prstGeom>
        </p:spPr>
        <p:txBody>
          <a:bodyPr/>
          <a:lstStyle>
            <a:lvl1pPr>
              <a:defRPr>
                <a:solidFill>
                  <a:schemeClr val="tx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4C97854D-2380-0A46-A6D4-C22DB97773E8}"/>
              </a:ext>
            </a:extLst>
          </p:cNvPr>
          <p:cNvSpPr>
            <a:spLocks noGrp="1"/>
          </p:cNvSpPr>
          <p:nvPr>
            <p:ph type="body" sz="quarter" idx="10"/>
          </p:nvPr>
        </p:nvSpPr>
        <p:spPr>
          <a:xfrm>
            <a:off x="933354" y="3061805"/>
            <a:ext cx="5751650" cy="702779"/>
          </a:xfrm>
          <a:prstGeom prst="rect">
            <a:avLst/>
          </a:prstGeom>
        </p:spPr>
        <p:txBody>
          <a:bodyPr/>
          <a:lstStyle>
            <a:lvl1pPr marL="0" indent="0">
              <a:buNone/>
              <a:defRPr sz="2400">
                <a:solidFill>
                  <a:schemeClr val="tx2"/>
                </a:solidFill>
              </a:defRPr>
            </a:lvl1pPr>
            <a:lvl2pPr marL="457200" indent="0">
              <a:buNone/>
              <a:defRPr/>
            </a:lvl2pPr>
          </a:lstStyle>
          <a:p>
            <a:pPr lvl="0"/>
            <a:r>
              <a:rPr lang="en-GB"/>
              <a:t>Click to edit Master text styles</a:t>
            </a:r>
          </a:p>
        </p:txBody>
      </p:sp>
      <p:sp>
        <p:nvSpPr>
          <p:cNvPr id="20" name="Text Placeholder 18">
            <a:extLst>
              <a:ext uri="{FF2B5EF4-FFF2-40B4-BE49-F238E27FC236}">
                <a16:creationId xmlns:a16="http://schemas.microsoft.com/office/drawing/2014/main" id="{668342A5-0D1C-EF42-8FE3-56FBEE884BFB}"/>
              </a:ext>
            </a:extLst>
          </p:cNvPr>
          <p:cNvSpPr>
            <a:spLocks noGrp="1"/>
          </p:cNvSpPr>
          <p:nvPr>
            <p:ph type="body" sz="quarter" idx="11"/>
          </p:nvPr>
        </p:nvSpPr>
        <p:spPr>
          <a:xfrm>
            <a:off x="933354" y="3798492"/>
            <a:ext cx="5751650" cy="702779"/>
          </a:xfrm>
          <a:prstGeom prst="rect">
            <a:avLst/>
          </a:prstGeom>
        </p:spPr>
        <p:txBody>
          <a:bodyPr/>
          <a:lstStyle>
            <a:lvl1pPr marL="0" indent="0">
              <a:buNone/>
              <a:defRPr sz="1600">
                <a:solidFill>
                  <a:schemeClr val="tx2"/>
                </a:solidFill>
              </a:defRPr>
            </a:lvl1pPr>
            <a:lvl2pPr marL="457200" indent="0">
              <a:buNone/>
              <a:defRPr/>
            </a:lvl2pPr>
          </a:lstStyle>
          <a:p>
            <a:pPr lvl="0"/>
            <a:r>
              <a:rPr lang="en-GB"/>
              <a:t>Click to edit Master text styles</a:t>
            </a:r>
          </a:p>
        </p:txBody>
      </p:sp>
    </p:spTree>
    <p:extLst>
      <p:ext uri="{BB962C8B-B14F-4D97-AF65-F5344CB8AC3E}">
        <p14:creationId xmlns:p14="http://schemas.microsoft.com/office/powerpoint/2010/main" val="2293482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mple_map">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a:ext>
            </a:extLst>
          </a:blip>
          <a:srcRect b="20230"/>
          <a:stretch>
            <a:fillRect/>
          </a:stretch>
        </p:blipFill>
        <p:spPr bwMode="auto">
          <a:xfrm>
            <a:off x="0" y="0"/>
            <a:ext cx="9144000" cy="5158285"/>
          </a:xfrm>
          <a:prstGeom prst="rect">
            <a:avLst/>
          </a:prstGeom>
          <a:noFill/>
          <a:ln w="9525">
            <a:noFill/>
            <a:miter lim="800000"/>
            <a:headEnd/>
            <a:tailEnd/>
          </a:ln>
          <a:effectLst/>
        </p:spPr>
      </p:pic>
      <p:pic>
        <p:nvPicPr>
          <p:cNvPr id="4" name="Picture 3" descr="IRC_Presentation_Graph_6-12.png"/>
          <p:cNvPicPr>
            <a:picLocks noChangeAspect="1"/>
          </p:cNvPicPr>
          <p:nvPr userDrawn="1"/>
        </p:nvPicPr>
        <p:blipFill>
          <a:blip r:embed="rId3"/>
          <a:stretch>
            <a:fillRect/>
          </a:stretch>
        </p:blipFill>
        <p:spPr>
          <a:xfrm>
            <a:off x="-8709" y="-8709"/>
            <a:ext cx="9144000" cy="5143500"/>
          </a:xfrm>
          <a:prstGeom prst="rect">
            <a:avLst/>
          </a:prstGeom>
        </p:spPr>
      </p:pic>
      <p:sp>
        <p:nvSpPr>
          <p:cNvPr id="5" name="Title Placeholder 1"/>
          <p:cNvSpPr>
            <a:spLocks noGrp="1"/>
          </p:cNvSpPr>
          <p:nvPr>
            <p:ph type="title"/>
          </p:nvPr>
        </p:nvSpPr>
        <p:spPr>
          <a:xfrm>
            <a:off x="1260000" y="900000"/>
            <a:ext cx="6550500" cy="624000"/>
          </a:xfrm>
          <a:prstGeom prst="rect">
            <a:avLst/>
          </a:prstGeom>
        </p:spPr>
        <p:txBody>
          <a:bodyPr vert="horz" wrap="square" lIns="0" tIns="0" rIns="0" bIns="0" rtlCol="0" anchor="t" anchorCtr="0">
            <a:normAutofit/>
          </a:bodyPr>
          <a:lstStyle/>
          <a:p>
            <a:r>
              <a:rPr lang="en-GB"/>
              <a:t>Click to edit Master title style</a:t>
            </a:r>
            <a:endParaRPr lang="en-US" dirty="0"/>
          </a:p>
        </p:txBody>
      </p:sp>
    </p:spTree>
    <p:extLst>
      <p:ext uri="{BB962C8B-B14F-4D97-AF65-F5344CB8AC3E}">
        <p14:creationId xmlns:p14="http://schemas.microsoft.com/office/powerpoint/2010/main" val="1392754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IRC_Presentation_Graph_28-29.png"/>
          <p:cNvPicPr>
            <a:picLocks noChangeAspect="1"/>
          </p:cNvPicPr>
          <p:nvPr userDrawn="1"/>
        </p:nvPicPr>
        <p:blipFill>
          <a:blip r:embed="rId3"/>
          <a:stretch>
            <a:fillRect/>
          </a:stretch>
        </p:blipFill>
        <p:spPr>
          <a:xfrm>
            <a:off x="0" y="0"/>
            <a:ext cx="9144000" cy="5143500"/>
          </a:xfrm>
          <a:prstGeom prst="rect">
            <a:avLst/>
          </a:prstGeom>
        </p:spPr>
      </p:pic>
      <p:sp>
        <p:nvSpPr>
          <p:cNvPr id="4" name="Title 3"/>
          <p:cNvSpPr>
            <a:spLocks noGrp="1"/>
          </p:cNvSpPr>
          <p:nvPr>
            <p:ph type="title"/>
          </p:nvPr>
        </p:nvSpPr>
        <p:spPr>
          <a:xfrm>
            <a:off x="5040000" y="0"/>
            <a:ext cx="3240000" cy="2340000"/>
          </a:xfrm>
          <a:prstGeom prst="rect">
            <a:avLst/>
          </a:prstGeom>
          <a:solidFill>
            <a:schemeClr val="bg1"/>
          </a:solidFill>
        </p:spPr>
        <p:txBody>
          <a:bodyPr vert="horz" lIns="180000" tIns="180000" rIns="180000" bIns="180000" anchor="b" anchorCtr="0"/>
          <a:lstStyle/>
          <a:p>
            <a:r>
              <a:rPr lang="en-GB"/>
              <a:t>Click to edit Master title style</a:t>
            </a:r>
            <a:endParaRPr lang="en-US" dirty="0"/>
          </a:p>
        </p:txBody>
      </p:sp>
    </p:spTree>
    <p:extLst>
      <p:ext uri="{BB962C8B-B14F-4D97-AF65-F5344CB8AC3E}">
        <p14:creationId xmlns:p14="http://schemas.microsoft.com/office/powerpoint/2010/main" val="2606764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3" name="Picture 2" descr="IRC_Presentation_Graph_17.png"/>
          <p:cNvPicPr>
            <a:picLocks noChangeAspect="1"/>
          </p:cNvPicPr>
          <p:nvPr userDrawn="1"/>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5040000" y="0"/>
            <a:ext cx="3240000" cy="2340000"/>
          </a:xfrm>
          <a:prstGeom prst="rect">
            <a:avLst/>
          </a:prstGeom>
          <a:solidFill>
            <a:schemeClr val="bg1"/>
          </a:solidFill>
        </p:spPr>
        <p:txBody>
          <a:bodyPr vert="horz" lIns="180000" tIns="180000" rIns="180000" bIns="180000" anchor="b" anchorCtr="0"/>
          <a:lstStyle/>
          <a:p>
            <a:r>
              <a:rPr lang="en-GB"/>
              <a:t>Click to edit Master title style</a:t>
            </a:r>
            <a:endParaRPr lang="en-US" dirty="0"/>
          </a:p>
        </p:txBody>
      </p:sp>
    </p:spTree>
    <p:extLst>
      <p:ext uri="{BB962C8B-B14F-4D97-AF65-F5344CB8AC3E}">
        <p14:creationId xmlns:p14="http://schemas.microsoft.com/office/powerpoint/2010/main" val="864425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3" name="Picture 2" descr="IRC_Presentation_Graph_4.png"/>
          <p:cNvPicPr>
            <a:picLocks noChangeAspect="1"/>
          </p:cNvPicPr>
          <p:nvPr userDrawn="1"/>
        </p:nvPicPr>
        <p:blipFill>
          <a:blip r:embed="rId2"/>
          <a:stretch>
            <a:fillRect/>
          </a:stretch>
        </p:blipFill>
        <p:spPr>
          <a:xfrm>
            <a:off x="0" y="-20627"/>
            <a:ext cx="9144000" cy="5164128"/>
          </a:xfrm>
          <a:prstGeom prst="rect">
            <a:avLst/>
          </a:prstGeom>
        </p:spPr>
      </p:pic>
      <p:pic>
        <p:nvPicPr>
          <p:cNvPr id="6" name="Picture 5">
            <a:extLst>
              <a:ext uri="{FF2B5EF4-FFF2-40B4-BE49-F238E27FC236}">
                <a16:creationId xmlns:a16="http://schemas.microsoft.com/office/drawing/2014/main" id="{1221E3E8-5C9F-1601-D9EF-969999F58C10}"/>
              </a:ext>
            </a:extLst>
          </p:cNvPr>
          <p:cNvPicPr>
            <a:picLocks noChangeAspect="1"/>
          </p:cNvPicPr>
          <p:nvPr userDrawn="1"/>
        </p:nvPicPr>
        <p:blipFill>
          <a:blip r:embed="rId3">
            <a:biLevel thresh="25000"/>
            <a:extLst>
              <a:ext uri="{28A0092B-C50C-407E-A947-70E740481C1C}">
                <a14:useLocalDpi xmlns:a14="http://schemas.microsoft.com/office/drawing/2010/main"/>
              </a:ext>
            </a:extLst>
          </a:blip>
          <a:stretch>
            <a:fillRect/>
          </a:stretch>
        </p:blipFill>
        <p:spPr>
          <a:xfrm>
            <a:off x="701701" y="290268"/>
            <a:ext cx="1584299" cy="1584299"/>
          </a:xfrm>
          <a:prstGeom prst="rect">
            <a:avLst/>
          </a:prstGeom>
        </p:spPr>
      </p:pic>
      <p:sp>
        <p:nvSpPr>
          <p:cNvPr id="8" name="TextBox 7">
            <a:extLst>
              <a:ext uri="{FF2B5EF4-FFF2-40B4-BE49-F238E27FC236}">
                <a16:creationId xmlns:a16="http://schemas.microsoft.com/office/drawing/2014/main" id="{5108464E-F60D-A834-BEA4-7FC124E5B9CF}"/>
              </a:ext>
            </a:extLst>
          </p:cNvPr>
          <p:cNvSpPr txBox="1"/>
          <p:nvPr userDrawn="1"/>
        </p:nvSpPr>
        <p:spPr>
          <a:xfrm>
            <a:off x="908450" y="4513660"/>
            <a:ext cx="4648200" cy="338554"/>
          </a:xfrm>
          <a:prstGeom prst="rect">
            <a:avLst/>
          </a:prstGeom>
          <a:noFill/>
        </p:spPr>
        <p:txBody>
          <a:bodyPr wrap="square">
            <a:spAutoFit/>
          </a:bodyPr>
          <a:lstStyle/>
          <a:p>
            <a:r>
              <a:rPr lang="en-GB" sz="800" b="1" i="0" dirty="0">
                <a:solidFill>
                  <a:schemeClr val="bg1"/>
                </a:solidFill>
                <a:latin typeface="+mj-lt"/>
                <a:cs typeface="VAG Rounded Std Bold"/>
              </a:rPr>
              <a:t>Supporting water sanitation</a:t>
            </a:r>
            <a:br>
              <a:rPr lang="en-GB" sz="800" b="1" i="0" dirty="0">
                <a:solidFill>
                  <a:schemeClr val="bg1"/>
                </a:solidFill>
                <a:latin typeface="+mj-lt"/>
                <a:cs typeface="VAG Rounded Std Bold"/>
              </a:rPr>
            </a:br>
            <a:r>
              <a:rPr lang="en-GB" sz="800" b="1" i="0" dirty="0">
                <a:solidFill>
                  <a:schemeClr val="bg1"/>
                </a:solidFill>
                <a:latin typeface="+mj-lt"/>
                <a:cs typeface="VAG Rounded Std Bold"/>
              </a:rPr>
              <a:t>and hygiene</a:t>
            </a:r>
            <a:r>
              <a:rPr lang="en-GB" sz="800" b="1" i="0" baseline="0" dirty="0">
                <a:solidFill>
                  <a:schemeClr val="bg1"/>
                </a:solidFill>
                <a:latin typeface="+mj-lt"/>
                <a:cs typeface="VAG Rounded Std Bold"/>
              </a:rPr>
              <a:t> services for life</a:t>
            </a:r>
            <a:endParaRPr lang="en-GB" sz="800" b="1" i="0" dirty="0">
              <a:solidFill>
                <a:schemeClr val="bg1"/>
              </a:solidFill>
              <a:latin typeface="+mj-lt"/>
              <a:cs typeface="VAG Rounded Std Bold"/>
            </a:endParaRPr>
          </a:p>
        </p:txBody>
      </p:sp>
      <p:sp>
        <p:nvSpPr>
          <p:cNvPr id="2" name="Title 3">
            <a:extLst>
              <a:ext uri="{FF2B5EF4-FFF2-40B4-BE49-F238E27FC236}">
                <a16:creationId xmlns:a16="http://schemas.microsoft.com/office/drawing/2014/main" id="{80EF70E6-F598-2CF6-C527-1B2CFB6C029A}"/>
              </a:ext>
            </a:extLst>
          </p:cNvPr>
          <p:cNvSpPr>
            <a:spLocks noGrp="1"/>
          </p:cNvSpPr>
          <p:nvPr>
            <p:ph type="title"/>
          </p:nvPr>
        </p:nvSpPr>
        <p:spPr>
          <a:xfrm>
            <a:off x="5040000" y="0"/>
            <a:ext cx="3240000" cy="2340000"/>
          </a:xfrm>
          <a:prstGeom prst="rect">
            <a:avLst/>
          </a:prstGeom>
          <a:solidFill>
            <a:schemeClr val="bg1"/>
          </a:solidFill>
        </p:spPr>
        <p:txBody>
          <a:bodyPr vert="horz" lIns="180000" tIns="180000" rIns="180000" bIns="180000" anchor="b" anchorCtr="0"/>
          <a:lstStyle/>
          <a:p>
            <a:r>
              <a:rPr lang="en-GB"/>
              <a:t>Click to edit Master title style</a:t>
            </a:r>
            <a:endParaRPr lang="en-US" dirty="0"/>
          </a:p>
        </p:txBody>
      </p:sp>
    </p:spTree>
    <p:extLst>
      <p:ext uri="{BB962C8B-B14F-4D97-AF65-F5344CB8AC3E}">
        <p14:creationId xmlns:p14="http://schemas.microsoft.com/office/powerpoint/2010/main" val="999807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E5D39-85A3-5569-2D74-ED9FD02ED54A}"/>
              </a:ext>
            </a:extLst>
          </p:cNvPr>
          <p:cNvSpPr>
            <a:spLocks noGrp="1"/>
          </p:cNvSpPr>
          <p:nvPr>
            <p:ph type="title"/>
          </p:nvPr>
        </p:nvSpPr>
        <p:spPr/>
        <p:txBody>
          <a:bodyPr/>
          <a:lstStyle/>
          <a:p>
            <a:r>
              <a:rPr lang="en-GB"/>
              <a:t>Click to edit Master title style</a:t>
            </a:r>
          </a:p>
        </p:txBody>
      </p:sp>
      <p:sp>
        <p:nvSpPr>
          <p:cNvPr id="7" name="Footer Placeholder 4">
            <a:extLst>
              <a:ext uri="{FF2B5EF4-FFF2-40B4-BE49-F238E27FC236}">
                <a16:creationId xmlns:a16="http://schemas.microsoft.com/office/drawing/2014/main" id="{58709D87-BA1C-72DE-952F-21C692F1E6B9}"/>
              </a:ext>
            </a:extLst>
          </p:cNvPr>
          <p:cNvSpPr>
            <a:spLocks noGrp="1"/>
          </p:cNvSpPr>
          <p:nvPr>
            <p:ph type="ftr" sz="quarter" idx="3"/>
          </p:nvPr>
        </p:nvSpPr>
        <p:spPr>
          <a:xfrm>
            <a:off x="563880" y="4586216"/>
            <a:ext cx="6678051" cy="273844"/>
          </a:xfrm>
          <a:prstGeom prst="rect">
            <a:avLst/>
          </a:prstGeom>
        </p:spPr>
        <p:txBody>
          <a:bodyPr/>
          <a:lstStyle>
            <a:lvl1pPr>
              <a:defRPr>
                <a:solidFill>
                  <a:schemeClr val="accent1"/>
                </a:solidFill>
              </a:defRPr>
            </a:lvl1pPr>
          </a:lstStyle>
          <a:p>
            <a:endParaRPr lang="en-GB"/>
          </a:p>
        </p:txBody>
      </p:sp>
      <p:sp>
        <p:nvSpPr>
          <p:cNvPr id="3" name="Content Placeholder 2">
            <a:extLst>
              <a:ext uri="{FF2B5EF4-FFF2-40B4-BE49-F238E27FC236}">
                <a16:creationId xmlns:a16="http://schemas.microsoft.com/office/drawing/2014/main" id="{7A3A9427-C886-3512-4C7D-C43D5222DEC4}"/>
              </a:ext>
            </a:extLst>
          </p:cNvPr>
          <p:cNvSpPr>
            <a:spLocks noGrp="1"/>
          </p:cNvSpPr>
          <p:nvPr>
            <p:ph idx="1"/>
          </p:nvPr>
        </p:nvSpPr>
        <p:spPr>
          <a:xfrm>
            <a:off x="563880" y="1369219"/>
            <a:ext cx="8027363" cy="2829401"/>
          </a:xfrm>
          <a:prstGeom prst="rect">
            <a:avLst/>
          </a:prstGeom>
        </p:spPr>
        <p:txBody>
          <a:bodyPr/>
          <a:lstStyle>
            <a:lvl1pPr>
              <a:defRPr>
                <a:latin typeface="Quicksand" pitchFamily="2" charset="0"/>
              </a:defRPr>
            </a:lvl1pPr>
            <a:lvl2pPr marL="136922" indent="-136922">
              <a:buClr>
                <a:schemeClr val="bg2"/>
              </a:buClr>
              <a:buFont typeface="Arial" panose="020B0604020202020204" pitchFamily="34" charset="0"/>
              <a:buChar char="•"/>
              <a:defRPr>
                <a:latin typeface="Quicksand" pitchFamily="2" charset="0"/>
              </a:defRPr>
            </a:lvl2pPr>
            <a:lvl3pPr marL="513000" indent="-136922">
              <a:buClr>
                <a:schemeClr val="bg2"/>
              </a:buClr>
              <a:buFont typeface="System Font Regular"/>
              <a:buChar char="-"/>
              <a:defRPr>
                <a:latin typeface="Quicksand" pitchFamily="2" charset="0"/>
              </a:defRPr>
            </a:lvl3pPr>
            <a:lvl4pPr marL="1026000" indent="-136922">
              <a:buClr>
                <a:schemeClr val="bg2"/>
              </a:buClr>
              <a:buFont typeface="Arial" panose="020B0604020202020204" pitchFamily="34" charset="0"/>
              <a:buChar char="•"/>
              <a:defRPr>
                <a:latin typeface="Quicksand" pitchFamily="2" charset="0"/>
              </a:defRPr>
            </a:lvl4pPr>
            <a:lvl5pPr marL="1539000" indent="-136922">
              <a:buClr>
                <a:schemeClr val="bg2"/>
              </a:buClr>
              <a:buFont typeface="System Font Regular"/>
              <a:buChar char="-"/>
              <a:defRPr>
                <a:latin typeface="Quicksand"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851859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4"/>
          <p:cNvSpPr>
            <a:spLocks noGrp="1"/>
          </p:cNvSpPr>
          <p:nvPr>
            <p:ph type="title"/>
          </p:nvPr>
        </p:nvSpPr>
        <p:spPr>
          <a:xfrm>
            <a:off x="1260000" y="2133755"/>
            <a:ext cx="3312000" cy="875990"/>
          </a:xfrm>
          <a:prstGeom prst="rect">
            <a:avLst/>
          </a:prstGeom>
        </p:spPr>
        <p:txBody>
          <a:bodyPr vert="horz" lIns="0" tIns="0" rIns="0" bIns="0"/>
          <a:lstStyle>
            <a:lvl1pPr>
              <a:defRPr sz="2800"/>
            </a:lvl1pPr>
          </a:lstStyle>
          <a:p>
            <a:r>
              <a:rPr lang="en-GB"/>
              <a:t>Click to edit Master title style</a:t>
            </a:r>
            <a:endParaRPr lang="en-US" dirty="0"/>
          </a:p>
        </p:txBody>
      </p:sp>
    </p:spTree>
    <p:extLst>
      <p:ext uri="{BB962C8B-B14F-4D97-AF65-F5344CB8AC3E}">
        <p14:creationId xmlns:p14="http://schemas.microsoft.com/office/powerpoint/2010/main" val="599128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mple_red">
    <p:spTree>
      <p:nvGrpSpPr>
        <p:cNvPr id="1" name=""/>
        <p:cNvGrpSpPr/>
        <p:nvPr/>
      </p:nvGrpSpPr>
      <p:grpSpPr>
        <a:xfrm>
          <a:off x="0" y="0"/>
          <a:ext cx="0" cy="0"/>
          <a:chOff x="0" y="0"/>
          <a:chExt cx="0" cy="0"/>
        </a:xfrm>
      </p:grpSpPr>
      <p:pic>
        <p:nvPicPr>
          <p:cNvPr id="4" name="Picture 3" descr="IRC_Presentation_Graph_18-25.png"/>
          <p:cNvPicPr>
            <a:picLocks noChangeAspect="1"/>
          </p:cNvPicPr>
          <p:nvPr userDrawn="1"/>
        </p:nvPicPr>
        <p:blipFill>
          <a:blip r:embed="rId2"/>
          <a:stretch>
            <a:fillRect/>
          </a:stretch>
        </p:blipFill>
        <p:spPr>
          <a:xfrm>
            <a:off x="-8709" y="-8709"/>
            <a:ext cx="9144000" cy="5143500"/>
          </a:xfrm>
          <a:prstGeom prst="rect">
            <a:avLst/>
          </a:prstGeom>
        </p:spPr>
      </p:pic>
      <p:sp>
        <p:nvSpPr>
          <p:cNvPr id="3" name="Title Placeholder 1"/>
          <p:cNvSpPr>
            <a:spLocks noGrp="1"/>
          </p:cNvSpPr>
          <p:nvPr>
            <p:ph type="title"/>
          </p:nvPr>
        </p:nvSpPr>
        <p:spPr>
          <a:xfrm>
            <a:off x="1260000" y="900000"/>
            <a:ext cx="6550500" cy="624000"/>
          </a:xfrm>
          <a:prstGeom prst="rect">
            <a:avLst/>
          </a:prstGeom>
        </p:spPr>
        <p:txBody>
          <a:bodyPr vert="horz" wrap="square" lIns="0" tIns="0" rIns="0" bIns="0" rtlCol="0" anchor="t" anchorCtr="0">
            <a:normAutofit/>
          </a:bodyPr>
          <a:lstStyle/>
          <a:p>
            <a:r>
              <a:rPr lang="en-GB"/>
              <a:t>Click to edit Master title style</a:t>
            </a:r>
            <a:endParaRPr lang="en-US" dirty="0"/>
          </a:p>
        </p:txBody>
      </p:sp>
      <p:sp>
        <p:nvSpPr>
          <p:cNvPr id="5" name="Content Placeholder 4">
            <a:extLst>
              <a:ext uri="{FF2B5EF4-FFF2-40B4-BE49-F238E27FC236}">
                <a16:creationId xmlns:a16="http://schemas.microsoft.com/office/drawing/2014/main" id="{A97D125E-A862-A742-BA8F-77BBCEC9078C}"/>
              </a:ext>
            </a:extLst>
          </p:cNvPr>
          <p:cNvSpPr>
            <a:spLocks noGrp="1"/>
          </p:cNvSpPr>
          <p:nvPr>
            <p:ph sz="quarter" idx="10"/>
          </p:nvPr>
        </p:nvSpPr>
        <p:spPr>
          <a:xfrm>
            <a:off x="1260475" y="1703388"/>
            <a:ext cx="6550025" cy="2860675"/>
          </a:xfrm>
          <a:prstGeom prst="rect">
            <a:avLst/>
          </a:prstGeom>
        </p:spPr>
        <p:txBody>
          <a:bodyPr/>
          <a:lstStyle>
            <a:lvl1pPr>
              <a:defRPr sz="1800"/>
            </a:lvl1pPr>
            <a:lvl2pPr>
              <a:defRPr sz="1800"/>
            </a:lvl2pPr>
            <a:lvl3pPr>
              <a:defRPr sz="1800"/>
            </a:lvl3pPr>
            <a:lvl4pPr>
              <a:defRPr sz="18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extLst>
      <p:ext uri="{BB962C8B-B14F-4D97-AF65-F5344CB8AC3E}">
        <p14:creationId xmlns:p14="http://schemas.microsoft.com/office/powerpoint/2010/main" val="2368022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4"/>
          <p:cNvSpPr>
            <a:spLocks noGrp="1"/>
          </p:cNvSpPr>
          <p:nvPr>
            <p:ph type="title"/>
          </p:nvPr>
        </p:nvSpPr>
        <p:spPr>
          <a:xfrm>
            <a:off x="1260000" y="2133755"/>
            <a:ext cx="3312000" cy="875990"/>
          </a:xfrm>
          <a:prstGeom prst="rect">
            <a:avLst/>
          </a:prstGeom>
        </p:spPr>
        <p:txBody>
          <a:bodyPr vert="horz" lIns="0" tIns="0" rIns="0" bIns="0"/>
          <a:lstStyle>
            <a:lvl1pPr>
              <a:defRPr sz="2800"/>
            </a:lvl1pPr>
          </a:lstStyle>
          <a:p>
            <a:r>
              <a:rPr lang="en-GB"/>
              <a:t>Click to edit Master title style</a:t>
            </a:r>
            <a:endParaRPr lang="en-US" dirty="0"/>
          </a:p>
        </p:txBody>
      </p:sp>
    </p:spTree>
    <p:extLst>
      <p:ext uri="{BB962C8B-B14F-4D97-AF65-F5344CB8AC3E}">
        <p14:creationId xmlns:p14="http://schemas.microsoft.com/office/powerpoint/2010/main" val="3251059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mple_orange">
    <p:spTree>
      <p:nvGrpSpPr>
        <p:cNvPr id="1" name=""/>
        <p:cNvGrpSpPr/>
        <p:nvPr/>
      </p:nvGrpSpPr>
      <p:grpSpPr>
        <a:xfrm>
          <a:off x="0" y="0"/>
          <a:ext cx="0" cy="0"/>
          <a:chOff x="0" y="0"/>
          <a:chExt cx="0" cy="0"/>
        </a:xfrm>
      </p:grpSpPr>
      <p:pic>
        <p:nvPicPr>
          <p:cNvPr id="2" name="Picture 1" descr="IRC_Presentation_Graph_6-12.png"/>
          <p:cNvPicPr>
            <a:picLocks noChangeAspect="1"/>
          </p:cNvPicPr>
          <p:nvPr userDrawn="1"/>
        </p:nvPicPr>
        <p:blipFill>
          <a:blip r:embed="rId2"/>
          <a:stretch>
            <a:fillRect/>
          </a:stretch>
        </p:blipFill>
        <p:spPr>
          <a:xfrm>
            <a:off x="-8709" y="-8709"/>
            <a:ext cx="9144000" cy="5143500"/>
          </a:xfrm>
          <a:prstGeom prst="rect">
            <a:avLst/>
          </a:prstGeom>
        </p:spPr>
      </p:pic>
      <p:sp>
        <p:nvSpPr>
          <p:cNvPr id="3" name="Title Placeholder 1"/>
          <p:cNvSpPr>
            <a:spLocks noGrp="1"/>
          </p:cNvSpPr>
          <p:nvPr>
            <p:ph type="title"/>
          </p:nvPr>
        </p:nvSpPr>
        <p:spPr>
          <a:xfrm>
            <a:off x="1260000" y="900000"/>
            <a:ext cx="6550500" cy="624000"/>
          </a:xfrm>
          <a:prstGeom prst="rect">
            <a:avLst/>
          </a:prstGeom>
        </p:spPr>
        <p:txBody>
          <a:bodyPr vert="horz" wrap="square" lIns="0" tIns="0" rIns="0" bIns="0" rtlCol="0" anchor="t" anchorCtr="0">
            <a:normAutofit/>
          </a:bodyPr>
          <a:lstStyle/>
          <a:p>
            <a:r>
              <a:rPr lang="en-GB"/>
              <a:t>Click to edit Master title style</a:t>
            </a:r>
            <a:endParaRPr lang="en-US" dirty="0"/>
          </a:p>
        </p:txBody>
      </p:sp>
      <p:sp>
        <p:nvSpPr>
          <p:cNvPr id="5" name="Content Placeholder 4">
            <a:extLst>
              <a:ext uri="{FF2B5EF4-FFF2-40B4-BE49-F238E27FC236}">
                <a16:creationId xmlns:a16="http://schemas.microsoft.com/office/drawing/2014/main" id="{197BE68C-788F-9C4B-A763-51142093EC1B}"/>
              </a:ext>
            </a:extLst>
          </p:cNvPr>
          <p:cNvSpPr>
            <a:spLocks noGrp="1"/>
          </p:cNvSpPr>
          <p:nvPr>
            <p:ph sz="quarter" idx="10"/>
          </p:nvPr>
        </p:nvSpPr>
        <p:spPr>
          <a:xfrm>
            <a:off x="1260475" y="1703388"/>
            <a:ext cx="6550025" cy="2860675"/>
          </a:xfrm>
          <a:prstGeom prst="rect">
            <a:avLst/>
          </a:prstGeom>
        </p:spPr>
        <p:txBody>
          <a:bodyPr/>
          <a:lstStyle>
            <a:lvl1pPr>
              <a:defRPr sz="1800"/>
            </a:lvl1pPr>
            <a:lvl2pPr>
              <a:defRPr sz="1800"/>
            </a:lvl2pPr>
            <a:lvl3pPr>
              <a:defRPr sz="1800"/>
            </a:lvl3pPr>
            <a:lvl4pPr>
              <a:defRPr sz="18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4"/>
          <p:cNvSpPr>
            <a:spLocks noGrp="1"/>
          </p:cNvSpPr>
          <p:nvPr>
            <p:ph type="title"/>
          </p:nvPr>
        </p:nvSpPr>
        <p:spPr>
          <a:xfrm>
            <a:off x="1260000" y="2133755"/>
            <a:ext cx="3312000" cy="875990"/>
          </a:xfrm>
          <a:prstGeom prst="rect">
            <a:avLst/>
          </a:prstGeom>
        </p:spPr>
        <p:txBody>
          <a:bodyPr vert="horz" lIns="0" tIns="0" rIns="0" bIns="0"/>
          <a:lstStyle>
            <a:lvl1pPr>
              <a:defRPr sz="2800"/>
            </a:lvl1pPr>
          </a:lstStyle>
          <a:p>
            <a:r>
              <a:rPr lang="en-GB"/>
              <a:t>Click to edit Master title style</a:t>
            </a:r>
            <a:endParaRPr lang="en-US" dirty="0"/>
          </a:p>
        </p:txBody>
      </p:sp>
    </p:spTree>
    <p:extLst>
      <p:ext uri="{BB962C8B-B14F-4D97-AF65-F5344CB8AC3E}">
        <p14:creationId xmlns:p14="http://schemas.microsoft.com/office/powerpoint/2010/main" val="3038438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mple_yellow">
    <p:bg>
      <p:bgPr>
        <a:solidFill>
          <a:schemeClr val="bg1"/>
        </a:solidFill>
        <a:effectLst/>
      </p:bgPr>
    </p:bg>
    <p:spTree>
      <p:nvGrpSpPr>
        <p:cNvPr id="1" name=""/>
        <p:cNvGrpSpPr/>
        <p:nvPr/>
      </p:nvGrpSpPr>
      <p:grpSpPr>
        <a:xfrm>
          <a:off x="0" y="0"/>
          <a:ext cx="0" cy="0"/>
          <a:chOff x="0" y="0"/>
          <a:chExt cx="0" cy="0"/>
        </a:xfrm>
      </p:grpSpPr>
      <p:pic>
        <p:nvPicPr>
          <p:cNvPr id="4" name="Picture 3" descr="IRC_Presentation_Graph_27.png"/>
          <p:cNvPicPr>
            <a:picLocks noChangeAspect="1"/>
          </p:cNvPicPr>
          <p:nvPr userDrawn="1"/>
        </p:nvPicPr>
        <p:blipFill>
          <a:blip r:embed="rId2"/>
          <a:stretch>
            <a:fillRect/>
          </a:stretch>
        </p:blipFill>
        <p:spPr>
          <a:xfrm>
            <a:off x="-8709" y="-8709"/>
            <a:ext cx="9144000" cy="5143500"/>
          </a:xfrm>
          <a:prstGeom prst="rect">
            <a:avLst/>
          </a:prstGeom>
        </p:spPr>
      </p:pic>
      <p:sp>
        <p:nvSpPr>
          <p:cNvPr id="3" name="Title Placeholder 1"/>
          <p:cNvSpPr>
            <a:spLocks noGrp="1"/>
          </p:cNvSpPr>
          <p:nvPr>
            <p:ph type="title"/>
          </p:nvPr>
        </p:nvSpPr>
        <p:spPr>
          <a:xfrm>
            <a:off x="1260000" y="900000"/>
            <a:ext cx="6550500" cy="624000"/>
          </a:xfrm>
          <a:prstGeom prst="rect">
            <a:avLst/>
          </a:prstGeom>
        </p:spPr>
        <p:txBody>
          <a:bodyPr vert="horz" wrap="square" lIns="0" tIns="0" rIns="0" bIns="0" rtlCol="0" anchor="t" anchorCtr="0">
            <a:normAutofit/>
          </a:bodyPr>
          <a:lstStyle>
            <a:lvl1pPr>
              <a:defRPr>
                <a:solidFill>
                  <a:schemeClr val="tx2"/>
                </a:solidFill>
              </a:defRPr>
            </a:lvl1pPr>
          </a:lstStyle>
          <a:p>
            <a:r>
              <a:rPr lang="en-GB"/>
              <a:t>Click to edit Master title style</a:t>
            </a:r>
            <a:endParaRPr lang="en-US" dirty="0"/>
          </a:p>
        </p:txBody>
      </p:sp>
      <p:sp>
        <p:nvSpPr>
          <p:cNvPr id="6" name="Content Placeholder 4">
            <a:extLst>
              <a:ext uri="{FF2B5EF4-FFF2-40B4-BE49-F238E27FC236}">
                <a16:creationId xmlns:a16="http://schemas.microsoft.com/office/drawing/2014/main" id="{3529C658-EC44-0542-9F15-A3048E02653A}"/>
              </a:ext>
            </a:extLst>
          </p:cNvPr>
          <p:cNvSpPr>
            <a:spLocks noGrp="1"/>
          </p:cNvSpPr>
          <p:nvPr>
            <p:ph sz="quarter" idx="10"/>
          </p:nvPr>
        </p:nvSpPr>
        <p:spPr>
          <a:xfrm>
            <a:off x="1260475" y="1703388"/>
            <a:ext cx="6550025" cy="2860675"/>
          </a:xfrm>
          <a:prstGeom prst="rect">
            <a:avLst/>
          </a:prstGeom>
        </p:spPr>
        <p:txBody>
          <a:bodyPr/>
          <a:lstStyle>
            <a:lvl1pPr>
              <a:defRPr sz="1800">
                <a:solidFill>
                  <a:schemeClr val="tx2"/>
                </a:solidFill>
              </a:defRPr>
            </a:lvl1pPr>
            <a:lvl2pPr>
              <a:defRPr sz="1800">
                <a:solidFill>
                  <a:schemeClr val="tx2"/>
                </a:solidFill>
              </a:defRPr>
            </a:lvl2pPr>
            <a:lvl3pPr>
              <a:defRPr sz="1800">
                <a:solidFill>
                  <a:schemeClr val="tx2"/>
                </a:solidFill>
              </a:defRPr>
            </a:lvl3pPr>
            <a:lvl4pPr>
              <a:defRPr sz="1800">
                <a:solidFill>
                  <a:schemeClr val="tx2"/>
                </a:solidFill>
              </a:defRPr>
            </a:lvl4pPr>
            <a:lvl5pPr>
              <a:defRPr sz="1800">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extLst>
      <p:ext uri="{BB962C8B-B14F-4D97-AF65-F5344CB8AC3E}">
        <p14:creationId xmlns:p14="http://schemas.microsoft.com/office/powerpoint/2010/main" val="2530307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mple_blue">
    <p:bg>
      <p:bgPr>
        <a:solidFill>
          <a:schemeClr val="bg1"/>
        </a:solidFill>
        <a:effectLst/>
      </p:bgPr>
    </p:bg>
    <p:spTree>
      <p:nvGrpSpPr>
        <p:cNvPr id="1" name=""/>
        <p:cNvGrpSpPr/>
        <p:nvPr/>
      </p:nvGrpSpPr>
      <p:grpSpPr>
        <a:xfrm>
          <a:off x="0" y="0"/>
          <a:ext cx="0" cy="0"/>
          <a:chOff x="0" y="0"/>
          <a:chExt cx="0" cy="0"/>
        </a:xfrm>
      </p:grpSpPr>
      <p:pic>
        <p:nvPicPr>
          <p:cNvPr id="2" name="Picture 1" descr="IRC_Presentation_Graph_6-12.png"/>
          <p:cNvPicPr>
            <a:picLocks noChangeAspect="1"/>
          </p:cNvPicPr>
          <p:nvPr userDrawn="1"/>
        </p:nvPicPr>
        <p:blipFill>
          <a:blip r:embed="rId2"/>
          <a:stretch>
            <a:fillRect/>
          </a:stretch>
        </p:blipFill>
        <p:spPr>
          <a:xfrm>
            <a:off x="0" y="-7507"/>
            <a:ext cx="9144000" cy="5143500"/>
          </a:xfrm>
          <a:prstGeom prst="rect">
            <a:avLst/>
          </a:prstGeom>
        </p:spPr>
      </p:pic>
      <p:sp>
        <p:nvSpPr>
          <p:cNvPr id="3" name="Title Placeholder 1"/>
          <p:cNvSpPr>
            <a:spLocks noGrp="1"/>
          </p:cNvSpPr>
          <p:nvPr>
            <p:ph type="title"/>
          </p:nvPr>
        </p:nvSpPr>
        <p:spPr>
          <a:xfrm>
            <a:off x="1260000" y="900000"/>
            <a:ext cx="6550500" cy="624000"/>
          </a:xfrm>
          <a:prstGeom prst="rect">
            <a:avLst/>
          </a:prstGeom>
        </p:spPr>
        <p:txBody>
          <a:bodyPr vert="horz" wrap="square" lIns="0" tIns="0" rIns="0" bIns="0" rtlCol="0" anchor="t" anchorCtr="0">
            <a:normAutofit/>
          </a:bodyPr>
          <a:lstStyle/>
          <a:p>
            <a:r>
              <a:rPr lang="en-GB"/>
              <a:t>Click to edit Master title style</a:t>
            </a:r>
            <a:endParaRPr lang="en-US" dirty="0"/>
          </a:p>
        </p:txBody>
      </p:sp>
      <p:pic>
        <p:nvPicPr>
          <p:cNvPr id="4" name="Picture 3" descr="IRC_Presentation_Graph_1.png">
            <a:extLst>
              <a:ext uri="{FF2B5EF4-FFF2-40B4-BE49-F238E27FC236}">
                <a16:creationId xmlns:a16="http://schemas.microsoft.com/office/drawing/2014/main" id="{23ECE1A4-A738-004A-94BC-2079FE8BE64E}"/>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8710" y="-7507"/>
            <a:ext cx="5225143" cy="5143500"/>
          </a:xfrm>
          <a:prstGeom prst="rect">
            <a:avLst/>
          </a:prstGeom>
        </p:spPr>
      </p:pic>
      <p:pic>
        <p:nvPicPr>
          <p:cNvPr id="5" name="Picture 4" descr="IRC_Presentation_Graph_1.png">
            <a:extLst>
              <a:ext uri="{FF2B5EF4-FFF2-40B4-BE49-F238E27FC236}">
                <a16:creationId xmlns:a16="http://schemas.microsoft.com/office/drawing/2014/main" id="{A1D2FEDF-118E-F141-A7E2-6945CA1FBC75}"/>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0" y="3659257"/>
            <a:ext cx="5090984" cy="694082"/>
          </a:xfrm>
          <a:prstGeom prst="rect">
            <a:avLst/>
          </a:prstGeom>
        </p:spPr>
      </p:pic>
      <p:sp>
        <p:nvSpPr>
          <p:cNvPr id="7" name="Content Placeholder 4">
            <a:extLst>
              <a:ext uri="{FF2B5EF4-FFF2-40B4-BE49-F238E27FC236}">
                <a16:creationId xmlns:a16="http://schemas.microsoft.com/office/drawing/2014/main" id="{AD35717E-3EB9-9342-89BB-11ECD412D0CF}"/>
              </a:ext>
            </a:extLst>
          </p:cNvPr>
          <p:cNvSpPr>
            <a:spLocks noGrp="1"/>
          </p:cNvSpPr>
          <p:nvPr>
            <p:ph sz="quarter" idx="10"/>
          </p:nvPr>
        </p:nvSpPr>
        <p:spPr>
          <a:xfrm>
            <a:off x="4630739" y="1703388"/>
            <a:ext cx="3179761" cy="2860675"/>
          </a:xfrm>
          <a:prstGeom prst="rect">
            <a:avLst/>
          </a:prstGeom>
        </p:spPr>
        <p:txBody>
          <a:bodyPr/>
          <a:lstStyle>
            <a:lvl1pPr>
              <a:defRPr sz="1800"/>
            </a:lvl1pPr>
            <a:lvl2pPr>
              <a:defRPr sz="1800"/>
            </a:lvl2pPr>
            <a:lvl3pPr>
              <a:defRPr sz="1800"/>
            </a:lvl3pPr>
            <a:lvl4pPr>
              <a:defRPr sz="18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9" name="Picture Placeholder 8">
            <a:extLst>
              <a:ext uri="{FF2B5EF4-FFF2-40B4-BE49-F238E27FC236}">
                <a16:creationId xmlns:a16="http://schemas.microsoft.com/office/drawing/2014/main" id="{29DA09AD-CE89-1C44-BB4B-2DDE98BD698E}"/>
              </a:ext>
            </a:extLst>
          </p:cNvPr>
          <p:cNvSpPr>
            <a:spLocks noGrp="1"/>
          </p:cNvSpPr>
          <p:nvPr>
            <p:ph type="pic" sz="quarter" idx="11"/>
          </p:nvPr>
        </p:nvSpPr>
        <p:spPr>
          <a:xfrm>
            <a:off x="1260475" y="1687513"/>
            <a:ext cx="3252788" cy="2876550"/>
          </a:xfrm>
          <a:prstGeom prst="rect">
            <a:avLst/>
          </a:prstGeom>
        </p:spPr>
        <p:txBody>
          <a:bodyPr/>
          <a:lstStyle/>
          <a:p>
            <a:r>
              <a:rPr lang="en-GB"/>
              <a:t>Click icon to add picture</a:t>
            </a:r>
          </a:p>
        </p:txBody>
      </p:sp>
    </p:spTree>
    <p:extLst>
      <p:ext uri="{BB962C8B-B14F-4D97-AF65-F5344CB8AC3E}">
        <p14:creationId xmlns:p14="http://schemas.microsoft.com/office/powerpoint/2010/main" val="161362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descr="IRC_Presentation_Graph_14-16.png"/>
          <p:cNvPicPr>
            <a:picLocks noChangeAspect="1"/>
          </p:cNvPicPr>
          <p:nvPr userDrawn="1"/>
        </p:nvPicPr>
        <p:blipFill>
          <a:blip r:embed="rId2"/>
          <a:stretch>
            <a:fillRect/>
          </a:stretch>
        </p:blipFill>
        <p:spPr>
          <a:xfrm>
            <a:off x="0" y="0"/>
            <a:ext cx="9144000" cy="5143500"/>
          </a:xfrm>
          <a:prstGeom prst="rect">
            <a:avLst/>
          </a:prstGeom>
        </p:spPr>
      </p:pic>
      <p:sp>
        <p:nvSpPr>
          <p:cNvPr id="3" name="Title Placeholder 1"/>
          <p:cNvSpPr>
            <a:spLocks noGrp="1"/>
          </p:cNvSpPr>
          <p:nvPr>
            <p:ph type="title"/>
          </p:nvPr>
        </p:nvSpPr>
        <p:spPr>
          <a:xfrm>
            <a:off x="1260000" y="900000"/>
            <a:ext cx="6550500" cy="624000"/>
          </a:xfrm>
          <a:prstGeom prst="rect">
            <a:avLst/>
          </a:prstGeom>
        </p:spPr>
        <p:txBody>
          <a:bodyPr vert="horz" wrap="square" lIns="0" tIns="0" rIns="0" bIns="0" rtlCol="0" anchor="t" anchorCtr="0">
            <a:normAutofit/>
          </a:bodyPr>
          <a:lstStyle/>
          <a:p>
            <a:r>
              <a:rPr lang="en-GB"/>
              <a:t>Click to edit Master title style</a:t>
            </a:r>
            <a:endParaRPr lang="en-US" dirty="0"/>
          </a:p>
        </p:txBody>
      </p:sp>
    </p:spTree>
    <p:extLst>
      <p:ext uri="{BB962C8B-B14F-4D97-AF65-F5344CB8AC3E}">
        <p14:creationId xmlns:p14="http://schemas.microsoft.com/office/powerpoint/2010/main" val="114665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AEDAC8-96BB-1222-BB35-F9B325F8A445}"/>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796466B8-6104-1D78-63DD-DABCE71A7653}"/>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cSld>
  <p:clrMap bg1="lt1" tx1="dk1" bg2="lt2" tx2="dk2" accent1="accent1" accent2="accent2" accent3="accent3" accent4="accent4" accent5="accent5" accent6="accent6" hlink="hlink" folHlink="folHlink"/>
  <p:sldLayoutIdLst>
    <p:sldLayoutId id="2147483674" r:id="rId1"/>
    <p:sldLayoutId id="2147483668" r:id="rId2"/>
    <p:sldLayoutId id="2147483652" r:id="rId3"/>
    <p:sldLayoutId id="2147483670" r:id="rId4"/>
    <p:sldLayoutId id="2147483650" r:id="rId5"/>
    <p:sldLayoutId id="2147483669" r:id="rId6"/>
    <p:sldLayoutId id="2147483653" r:id="rId7"/>
    <p:sldLayoutId id="2147483673" r:id="rId8"/>
    <p:sldLayoutId id="2147483651" r:id="rId9"/>
    <p:sldLayoutId id="2147483660" r:id="rId10"/>
    <p:sldLayoutId id="2147483661" r:id="rId11"/>
    <p:sldLayoutId id="2147483658" r:id="rId12"/>
    <p:sldLayoutId id="2147483663" r:id="rId13"/>
    <p:sldLayoutId id="2147483675" r:id="rId14"/>
  </p:sldLayoutIdLst>
  <p:txStyles>
    <p:titleStyle>
      <a:lvl1pPr algn="l" defTabSz="457200" rtl="0" eaLnBrk="1" latinLnBrk="0" hangingPunct="1">
        <a:spcBef>
          <a:spcPct val="0"/>
        </a:spcBef>
        <a:buNone/>
        <a:defRPr sz="3000" b="0" i="0" kern="1200">
          <a:solidFill>
            <a:schemeClr val="tx1"/>
          </a:solidFill>
          <a:latin typeface="Century Gothic"/>
          <a:ea typeface="+mj-ea"/>
          <a:cs typeface="Century Gothic"/>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hyperlink" Target="https://www.unicef.org/media/127201/file/UNICEF%20WASH%20Financing%20Strategies%20Guide.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mailto:Fonseca@ircwash.org"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hyperlink" Target="https://washsystemsacademy.org/" TargetMode="External"/><Relationship Id="rId4" Type="http://schemas.openxmlformats.org/officeDocument/2006/relationships/hyperlink" Target="https://www.linkedin.com/in/catarinafonsec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F0FDBD-E12F-47ED-D291-0E15D14FE9EE}"/>
              </a:ext>
            </a:extLst>
          </p:cNvPr>
          <p:cNvSpPr>
            <a:spLocks noGrp="1"/>
          </p:cNvSpPr>
          <p:nvPr>
            <p:ph type="title"/>
          </p:nvPr>
        </p:nvSpPr>
        <p:spPr/>
        <p:txBody>
          <a:bodyPr>
            <a:normAutofit fontScale="90000"/>
          </a:bodyPr>
          <a:lstStyle/>
          <a:p>
            <a:r>
              <a:rPr lang="en-GB" dirty="0"/>
              <a:t>Finance strategies in the water and sanitation sector</a:t>
            </a:r>
          </a:p>
        </p:txBody>
      </p:sp>
      <p:sp>
        <p:nvSpPr>
          <p:cNvPr id="4" name="Text Placeholder 3">
            <a:extLst>
              <a:ext uri="{FF2B5EF4-FFF2-40B4-BE49-F238E27FC236}">
                <a16:creationId xmlns:a16="http://schemas.microsoft.com/office/drawing/2014/main" id="{C5CA9B02-F8B7-28D5-526F-6040B6862371}"/>
              </a:ext>
            </a:extLst>
          </p:cNvPr>
          <p:cNvSpPr>
            <a:spLocks noGrp="1"/>
          </p:cNvSpPr>
          <p:nvPr>
            <p:ph type="body" sz="quarter" idx="10"/>
          </p:nvPr>
        </p:nvSpPr>
        <p:spPr/>
        <p:txBody>
          <a:bodyPr>
            <a:normAutofit fontScale="92500" lnSpcReduction="20000"/>
          </a:bodyPr>
          <a:lstStyle/>
          <a:p>
            <a:endParaRPr lang="en-GB" dirty="0"/>
          </a:p>
          <a:p>
            <a:r>
              <a:rPr lang="en-GB" dirty="0" err="1"/>
              <a:t>Dr.</a:t>
            </a:r>
            <a:r>
              <a:rPr lang="en-GB" dirty="0"/>
              <a:t> Catarina Fonseca</a:t>
            </a:r>
          </a:p>
        </p:txBody>
      </p:sp>
      <p:sp>
        <p:nvSpPr>
          <p:cNvPr id="5" name="Text Placeholder 4">
            <a:extLst>
              <a:ext uri="{FF2B5EF4-FFF2-40B4-BE49-F238E27FC236}">
                <a16:creationId xmlns:a16="http://schemas.microsoft.com/office/drawing/2014/main" id="{672DB987-6BCD-BB21-AB42-47A03D931AB2}"/>
              </a:ext>
            </a:extLst>
          </p:cNvPr>
          <p:cNvSpPr>
            <a:spLocks noGrp="1"/>
          </p:cNvSpPr>
          <p:nvPr>
            <p:ph type="body" sz="quarter" idx="11"/>
          </p:nvPr>
        </p:nvSpPr>
        <p:spPr>
          <a:xfrm>
            <a:off x="933354" y="3936076"/>
            <a:ext cx="5751650" cy="565195"/>
          </a:xfrm>
        </p:spPr>
        <p:txBody>
          <a:bodyPr/>
          <a:lstStyle/>
          <a:p>
            <a:r>
              <a:rPr lang="en-GB" dirty="0"/>
              <a:t>14</a:t>
            </a:r>
            <a:r>
              <a:rPr lang="en-GB" baseline="30000" dirty="0"/>
              <a:t>th</a:t>
            </a:r>
            <a:r>
              <a:rPr lang="en-GB" dirty="0"/>
              <a:t> October 2024, Cairo</a:t>
            </a:r>
          </a:p>
        </p:txBody>
      </p:sp>
      <p:pic>
        <p:nvPicPr>
          <p:cNvPr id="6" name="Picture 5">
            <a:extLst>
              <a:ext uri="{FF2B5EF4-FFF2-40B4-BE49-F238E27FC236}">
                <a16:creationId xmlns:a16="http://schemas.microsoft.com/office/drawing/2014/main" id="{4AC1B2C0-586B-A676-72B7-F6084BD6102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5501" y="290268"/>
            <a:ext cx="1584299" cy="1584299"/>
          </a:xfrm>
          <a:prstGeom prst="rect">
            <a:avLst/>
          </a:prstGeom>
        </p:spPr>
      </p:pic>
    </p:spTree>
    <p:extLst>
      <p:ext uri="{BB962C8B-B14F-4D97-AF65-F5344CB8AC3E}">
        <p14:creationId xmlns:p14="http://schemas.microsoft.com/office/powerpoint/2010/main" val="2766232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9C80A8-7546-A0F2-C2B6-33650D3992F4}"/>
              </a:ext>
            </a:extLst>
          </p:cNvPr>
          <p:cNvPicPr>
            <a:picLocks noChangeAspect="1"/>
          </p:cNvPicPr>
          <p:nvPr/>
        </p:nvPicPr>
        <p:blipFill>
          <a:blip r:embed="rId3"/>
          <a:stretch>
            <a:fillRect/>
          </a:stretch>
        </p:blipFill>
        <p:spPr>
          <a:xfrm>
            <a:off x="822960" y="859749"/>
            <a:ext cx="6928968" cy="3860034"/>
          </a:xfrm>
          <a:prstGeom prst="rect">
            <a:avLst/>
          </a:prstGeom>
        </p:spPr>
      </p:pic>
      <p:sp>
        <p:nvSpPr>
          <p:cNvPr id="8" name="TextBox 7">
            <a:extLst>
              <a:ext uri="{FF2B5EF4-FFF2-40B4-BE49-F238E27FC236}">
                <a16:creationId xmlns:a16="http://schemas.microsoft.com/office/drawing/2014/main" id="{3538C340-D508-762C-0025-DB354FE09D4A}"/>
              </a:ext>
            </a:extLst>
          </p:cNvPr>
          <p:cNvSpPr txBox="1"/>
          <p:nvPr/>
        </p:nvSpPr>
        <p:spPr>
          <a:xfrm>
            <a:off x="665640" y="4784132"/>
            <a:ext cx="8014062" cy="215444"/>
          </a:xfrm>
          <a:prstGeom prst="rect">
            <a:avLst/>
          </a:prstGeom>
          <a:noFill/>
        </p:spPr>
        <p:txBody>
          <a:bodyPr wrap="square">
            <a:spAutoFit/>
          </a:bodyPr>
          <a:lstStyle/>
          <a:p>
            <a:r>
              <a:rPr lang="en-GB" sz="800" dirty="0">
                <a:hlinkClick r:id="rId4"/>
              </a:rPr>
              <a:t>Source: UNICEF WASH Financing Strategies Guide.pdf</a:t>
            </a:r>
            <a:endParaRPr lang="en-GB" sz="800" dirty="0"/>
          </a:p>
        </p:txBody>
      </p:sp>
      <p:sp>
        <p:nvSpPr>
          <p:cNvPr id="4" name="TextBox 3">
            <a:extLst>
              <a:ext uri="{FF2B5EF4-FFF2-40B4-BE49-F238E27FC236}">
                <a16:creationId xmlns:a16="http://schemas.microsoft.com/office/drawing/2014/main" id="{606E00F4-DC29-2937-5D6A-038FAAEEF7E0}"/>
              </a:ext>
            </a:extLst>
          </p:cNvPr>
          <p:cNvSpPr txBox="1"/>
          <p:nvPr/>
        </p:nvSpPr>
        <p:spPr>
          <a:xfrm>
            <a:off x="738051" y="213418"/>
            <a:ext cx="7582989" cy="646331"/>
          </a:xfrm>
          <a:prstGeom prst="rect">
            <a:avLst/>
          </a:prstGeom>
          <a:noFill/>
        </p:spPr>
        <p:txBody>
          <a:bodyPr wrap="square">
            <a:spAutoFit/>
          </a:bodyPr>
          <a:lstStyle/>
          <a:p>
            <a:r>
              <a:rPr lang="en-GB" dirty="0"/>
              <a:t>A WASH finance strategy is a strategic document that helps to guide sector decisions to ensure the financial sustainability</a:t>
            </a:r>
          </a:p>
        </p:txBody>
      </p:sp>
    </p:spTree>
    <p:extLst>
      <p:ext uri="{BB962C8B-B14F-4D97-AF65-F5344CB8AC3E}">
        <p14:creationId xmlns:p14="http://schemas.microsoft.com/office/powerpoint/2010/main" val="3174986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FB820BD-DE41-24A3-E787-A36AEAF19A13}"/>
              </a:ext>
            </a:extLst>
          </p:cNvPr>
          <p:cNvPicPr>
            <a:picLocks noChangeAspect="1"/>
          </p:cNvPicPr>
          <p:nvPr/>
        </p:nvPicPr>
        <p:blipFill>
          <a:blip r:embed="rId3"/>
          <a:stretch>
            <a:fillRect/>
          </a:stretch>
        </p:blipFill>
        <p:spPr>
          <a:xfrm>
            <a:off x="6343524" y="-644"/>
            <a:ext cx="2717020" cy="3537941"/>
          </a:xfrm>
          <a:prstGeom prst="rect">
            <a:avLst/>
          </a:prstGeom>
          <a:ln>
            <a:solidFill>
              <a:schemeClr val="tx1"/>
            </a:solidFill>
          </a:ln>
        </p:spPr>
      </p:pic>
      <p:pic>
        <p:nvPicPr>
          <p:cNvPr id="6" name="Picture 5" descr="A document with text on it&#10;&#10;Description automatically generated">
            <a:extLst>
              <a:ext uri="{FF2B5EF4-FFF2-40B4-BE49-F238E27FC236}">
                <a16:creationId xmlns:a16="http://schemas.microsoft.com/office/drawing/2014/main" id="{43DE9A0A-444E-6BB6-5C08-A3BCCCE8A328}"/>
              </a:ext>
            </a:extLst>
          </p:cNvPr>
          <p:cNvPicPr>
            <a:picLocks noChangeAspect="1"/>
          </p:cNvPicPr>
          <p:nvPr/>
        </p:nvPicPr>
        <p:blipFill>
          <a:blip r:embed="rId4"/>
          <a:stretch>
            <a:fillRect/>
          </a:stretch>
        </p:blipFill>
        <p:spPr>
          <a:xfrm>
            <a:off x="949855" y="476"/>
            <a:ext cx="3751471" cy="3925549"/>
          </a:xfrm>
          <a:prstGeom prst="rect">
            <a:avLst/>
          </a:prstGeom>
          <a:ln>
            <a:solidFill>
              <a:srgbClr val="0070C0"/>
            </a:solidFill>
          </a:ln>
        </p:spPr>
      </p:pic>
      <p:pic>
        <p:nvPicPr>
          <p:cNvPr id="7" name="Picture 6">
            <a:extLst>
              <a:ext uri="{FF2B5EF4-FFF2-40B4-BE49-F238E27FC236}">
                <a16:creationId xmlns:a16="http://schemas.microsoft.com/office/drawing/2014/main" id="{57756AF1-43B6-E535-2411-7D9899BC978B}"/>
              </a:ext>
            </a:extLst>
          </p:cNvPr>
          <p:cNvPicPr>
            <a:picLocks noChangeAspect="1"/>
          </p:cNvPicPr>
          <p:nvPr/>
        </p:nvPicPr>
        <p:blipFill>
          <a:blip r:embed="rId5"/>
          <a:stretch>
            <a:fillRect/>
          </a:stretch>
        </p:blipFill>
        <p:spPr>
          <a:xfrm>
            <a:off x="629" y="1784766"/>
            <a:ext cx="2650128" cy="3358733"/>
          </a:xfrm>
          <a:prstGeom prst="rect">
            <a:avLst/>
          </a:prstGeom>
          <a:ln>
            <a:solidFill>
              <a:srgbClr val="0070C0"/>
            </a:solidFill>
          </a:ln>
        </p:spPr>
      </p:pic>
      <p:pic>
        <p:nvPicPr>
          <p:cNvPr id="8" name="Picture 7" descr="A poster of a child washing her hands&#10;&#10;Description automatically generated">
            <a:extLst>
              <a:ext uri="{FF2B5EF4-FFF2-40B4-BE49-F238E27FC236}">
                <a16:creationId xmlns:a16="http://schemas.microsoft.com/office/drawing/2014/main" id="{C6202F38-7FD7-781D-9407-5CC4BEF05997}"/>
              </a:ext>
            </a:extLst>
          </p:cNvPr>
          <p:cNvPicPr>
            <a:picLocks noChangeAspect="1"/>
          </p:cNvPicPr>
          <p:nvPr/>
        </p:nvPicPr>
        <p:blipFill>
          <a:blip r:embed="rId6"/>
          <a:stretch>
            <a:fillRect/>
          </a:stretch>
        </p:blipFill>
        <p:spPr>
          <a:xfrm>
            <a:off x="3715989" y="1636360"/>
            <a:ext cx="2624667" cy="3543395"/>
          </a:xfrm>
          <a:prstGeom prst="rect">
            <a:avLst/>
          </a:prstGeom>
          <a:ln>
            <a:solidFill>
              <a:srgbClr val="0070C0"/>
            </a:solidFill>
          </a:ln>
        </p:spPr>
      </p:pic>
    </p:spTree>
    <p:extLst>
      <p:ext uri="{BB962C8B-B14F-4D97-AF65-F5344CB8AC3E}">
        <p14:creationId xmlns:p14="http://schemas.microsoft.com/office/powerpoint/2010/main" val="137251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4DAA4-0E8A-0283-88A0-7480F5B947D8}"/>
              </a:ext>
            </a:extLst>
          </p:cNvPr>
          <p:cNvSpPr>
            <a:spLocks noGrp="1"/>
          </p:cNvSpPr>
          <p:nvPr>
            <p:ph type="title"/>
          </p:nvPr>
        </p:nvSpPr>
        <p:spPr>
          <a:xfrm>
            <a:off x="717674" y="132457"/>
            <a:ext cx="6550500" cy="624000"/>
          </a:xfrm>
        </p:spPr>
        <p:txBody>
          <a:bodyPr>
            <a:normAutofit/>
          </a:bodyPr>
          <a:lstStyle/>
          <a:p>
            <a:r>
              <a:rPr lang="en-GB" dirty="0"/>
              <a:t>Insights from a set of strategies</a:t>
            </a:r>
            <a:endParaRPr lang="en-US" dirty="0"/>
          </a:p>
        </p:txBody>
      </p:sp>
      <p:sp>
        <p:nvSpPr>
          <p:cNvPr id="3" name="Content Placeholder 2">
            <a:extLst>
              <a:ext uri="{FF2B5EF4-FFF2-40B4-BE49-F238E27FC236}">
                <a16:creationId xmlns:a16="http://schemas.microsoft.com/office/drawing/2014/main" id="{37A31409-BB42-F501-C9C0-A69225D00B27}"/>
              </a:ext>
            </a:extLst>
          </p:cNvPr>
          <p:cNvSpPr>
            <a:spLocks noGrp="1"/>
          </p:cNvSpPr>
          <p:nvPr>
            <p:ph sz="quarter" idx="10"/>
          </p:nvPr>
        </p:nvSpPr>
        <p:spPr>
          <a:xfrm>
            <a:off x="717674" y="756457"/>
            <a:ext cx="7955478" cy="4081674"/>
          </a:xfrm>
        </p:spPr>
        <p:txBody>
          <a:bodyPr vert="horz" lIns="91440" tIns="45720" rIns="91440" bIns="45720" rtlCol="0" anchor="t">
            <a:normAutofit fontScale="92500" lnSpcReduction="10000"/>
          </a:bodyPr>
          <a:lstStyle/>
          <a:p>
            <a:pPr marL="0" lvl="1" indent="0">
              <a:lnSpc>
                <a:spcPct val="170000"/>
              </a:lnSpc>
              <a:buNone/>
            </a:pPr>
            <a:r>
              <a:rPr lang="en-GB" sz="1600" dirty="0"/>
              <a:t>Options that provide (and unlock) most funds are:</a:t>
            </a:r>
            <a:endParaRPr lang="en-US" sz="1600" dirty="0"/>
          </a:p>
          <a:p>
            <a:pPr marL="342900" lvl="2" indent="-342900">
              <a:lnSpc>
                <a:spcPct val="170000"/>
              </a:lnSpc>
              <a:buFont typeface="+mj-lt"/>
              <a:buAutoNum type="arabicPeriod"/>
            </a:pPr>
            <a:r>
              <a:rPr lang="en-GB" sz="1600" dirty="0"/>
              <a:t>Reducing non-revenue water and increasing billing </a:t>
            </a:r>
          </a:p>
          <a:p>
            <a:pPr marL="342900" lvl="2" indent="-342900">
              <a:lnSpc>
                <a:spcPct val="170000"/>
              </a:lnSpc>
              <a:buFont typeface="+mj-lt"/>
              <a:buAutoNum type="arabicPeriod"/>
            </a:pPr>
            <a:r>
              <a:rPr lang="en-GB" sz="1600" dirty="0"/>
              <a:t>Tariff reforms (because of subsidy reallocation),</a:t>
            </a:r>
          </a:p>
          <a:p>
            <a:pPr marL="342900" lvl="2" indent="-342900">
              <a:lnSpc>
                <a:spcPct val="170000"/>
              </a:lnSpc>
              <a:buFont typeface="+mj-lt"/>
              <a:buAutoNum type="arabicPeriod"/>
            </a:pPr>
            <a:r>
              <a:rPr lang="en-GB" sz="1600" dirty="0"/>
              <a:t>Optimising public finance (more for project preparation, utility reforms, capacity local governments, etc.).</a:t>
            </a:r>
          </a:p>
          <a:p>
            <a:pPr marL="0" lvl="1" indent="0">
              <a:lnSpc>
                <a:spcPct val="170000"/>
              </a:lnSpc>
              <a:buNone/>
            </a:pPr>
            <a:endParaRPr lang="en-GB" sz="1600" dirty="0"/>
          </a:p>
          <a:p>
            <a:pPr marL="0" lvl="1" indent="0">
              <a:lnSpc>
                <a:spcPct val="170000"/>
              </a:lnSpc>
              <a:buNone/>
            </a:pPr>
            <a:r>
              <a:rPr lang="en-GB" sz="1600" dirty="0"/>
              <a:t>Narrow approach on sustainability from a resource and climate perspective: </a:t>
            </a:r>
          </a:p>
          <a:p>
            <a:pPr marL="285750" lvl="1">
              <a:lnSpc>
                <a:spcPct val="170000"/>
              </a:lnSpc>
            </a:pPr>
            <a:r>
              <a:rPr lang="en-GB" sz="1600" dirty="0"/>
              <a:t>WASH mostly, do include WASH in health and WASH in education.</a:t>
            </a:r>
          </a:p>
          <a:p>
            <a:pPr marL="285750" lvl="1">
              <a:lnSpc>
                <a:spcPct val="170000"/>
              </a:lnSpc>
            </a:pPr>
            <a:r>
              <a:rPr lang="en-GB" sz="1600" dirty="0"/>
              <a:t>Rarely include wastewater, water resources protection, flood protection, solid waste.</a:t>
            </a:r>
            <a:endParaRPr lang="en-US" sz="1600" dirty="0"/>
          </a:p>
        </p:txBody>
      </p:sp>
    </p:spTree>
    <p:extLst>
      <p:ext uri="{BB962C8B-B14F-4D97-AF65-F5344CB8AC3E}">
        <p14:creationId xmlns:p14="http://schemas.microsoft.com/office/powerpoint/2010/main" val="2854973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BD040F-5521-2B40-B12D-00C18D837B6C}"/>
              </a:ext>
            </a:extLst>
          </p:cNvPr>
          <p:cNvSpPr>
            <a:spLocks noGrp="1"/>
          </p:cNvSpPr>
          <p:nvPr>
            <p:ph type="title"/>
          </p:nvPr>
        </p:nvSpPr>
        <p:spPr>
          <a:xfrm>
            <a:off x="5205845" y="1461109"/>
            <a:ext cx="3810000" cy="1926327"/>
          </a:xfrm>
        </p:spPr>
        <p:txBody>
          <a:bodyPr>
            <a:noAutofit/>
          </a:bodyPr>
          <a:lstStyle/>
          <a:p>
            <a:r>
              <a:rPr lang="en-GB" sz="2000" b="1" dirty="0">
                <a:solidFill>
                  <a:schemeClr val="bg1"/>
                </a:solidFill>
              </a:rPr>
              <a:t>Change starts at district level</a:t>
            </a:r>
            <a:br>
              <a:rPr lang="en-GB" sz="2000" b="1" dirty="0">
                <a:solidFill>
                  <a:schemeClr val="bg1"/>
                </a:solidFill>
              </a:rPr>
            </a:br>
            <a:r>
              <a:rPr lang="en-GB" sz="2000" dirty="0">
                <a:solidFill>
                  <a:schemeClr val="bg1"/>
                </a:solidFill>
              </a:rPr>
              <a:t>In districts, we catalyse change by acting as a</a:t>
            </a:r>
            <a:br>
              <a:rPr lang="en-GB" sz="2000" dirty="0">
                <a:solidFill>
                  <a:schemeClr val="bg1"/>
                </a:solidFill>
              </a:rPr>
            </a:br>
            <a:r>
              <a:rPr lang="en-GB" sz="2000" dirty="0">
                <a:solidFill>
                  <a:schemeClr val="bg1"/>
                </a:solidFill>
              </a:rPr>
              <a:t>‘change hub’, bringing together all those involved, to</a:t>
            </a:r>
            <a:br>
              <a:rPr lang="en-GB" sz="2000" dirty="0">
                <a:solidFill>
                  <a:schemeClr val="bg1"/>
                </a:solidFill>
              </a:rPr>
            </a:br>
            <a:r>
              <a:rPr lang="en-GB" sz="2000" dirty="0">
                <a:solidFill>
                  <a:schemeClr val="bg1"/>
                </a:solidFill>
              </a:rPr>
              <a:t>find solutions that work.</a:t>
            </a:r>
            <a:endParaRPr lang="en-GB" sz="1800" dirty="0"/>
          </a:p>
        </p:txBody>
      </p:sp>
      <p:sp>
        <p:nvSpPr>
          <p:cNvPr id="2" name="Title 1">
            <a:extLst>
              <a:ext uri="{FF2B5EF4-FFF2-40B4-BE49-F238E27FC236}">
                <a16:creationId xmlns:a16="http://schemas.microsoft.com/office/drawing/2014/main" id="{356F027A-4767-E1FF-53C9-08FB0630C33F}"/>
              </a:ext>
            </a:extLst>
          </p:cNvPr>
          <p:cNvSpPr txBox="1">
            <a:spLocks/>
          </p:cNvSpPr>
          <p:nvPr/>
        </p:nvSpPr>
        <p:spPr>
          <a:xfrm>
            <a:off x="617062" y="129428"/>
            <a:ext cx="6550500" cy="624000"/>
          </a:xfrm>
          <a:prstGeom prst="rect">
            <a:avLst/>
          </a:prstGeom>
        </p:spPr>
        <p:txBody>
          <a:bodyPr vert="horz" wrap="square" lIns="0" tIns="0" rIns="0" bIns="0" rtlCol="0" anchor="t" anchorCtr="0">
            <a:normAutofit/>
          </a:bodyPr>
          <a:lstStyle>
            <a:lvl1pPr algn="l" defTabSz="457200" rtl="0" eaLnBrk="1" latinLnBrk="0" hangingPunct="1">
              <a:spcBef>
                <a:spcPct val="0"/>
              </a:spcBef>
              <a:buNone/>
              <a:defRPr sz="3000" b="0" i="0" kern="1200">
                <a:solidFill>
                  <a:schemeClr val="tx1"/>
                </a:solidFill>
                <a:latin typeface="Century Gothic"/>
                <a:ea typeface="+mj-ea"/>
                <a:cs typeface="Century Gothic"/>
              </a:defRPr>
            </a:lvl1pPr>
          </a:lstStyle>
          <a:p>
            <a:r>
              <a:rPr lang="en-GB" dirty="0"/>
              <a:t>What did not work well?</a:t>
            </a:r>
          </a:p>
        </p:txBody>
      </p:sp>
      <p:sp>
        <p:nvSpPr>
          <p:cNvPr id="3" name="TextBox 2">
            <a:extLst>
              <a:ext uri="{FF2B5EF4-FFF2-40B4-BE49-F238E27FC236}">
                <a16:creationId xmlns:a16="http://schemas.microsoft.com/office/drawing/2014/main" id="{C9A22CB4-6D60-6964-7EB7-C27EBA43B885}"/>
              </a:ext>
            </a:extLst>
          </p:cNvPr>
          <p:cNvSpPr txBox="1"/>
          <p:nvPr/>
        </p:nvSpPr>
        <p:spPr>
          <a:xfrm>
            <a:off x="467625" y="737482"/>
            <a:ext cx="8171408" cy="4431983"/>
          </a:xfrm>
          <a:prstGeom prst="rect">
            <a:avLst/>
          </a:prstGeom>
          <a:noFill/>
        </p:spPr>
        <p:txBody>
          <a:bodyPr wrap="square" lIns="91440" tIns="45720" rIns="91440" bIns="45720" anchor="t">
            <a:spAutoFit/>
          </a:bodyPr>
          <a:lstStyle/>
          <a:p>
            <a:pPr marL="342900" indent="-342900">
              <a:lnSpc>
                <a:spcPct val="150000"/>
              </a:lnSpc>
              <a:buFont typeface="+mj-lt"/>
              <a:buAutoNum type="arabicPeriod"/>
            </a:pPr>
            <a:r>
              <a:rPr lang="en-GB" sz="1600" dirty="0"/>
              <a:t>Delays in sharing data – especially from other relevant Ministries across all strategies. Some critical blockages in accessing financial data for urban areas leads to integrity questions. </a:t>
            </a:r>
          </a:p>
          <a:p>
            <a:pPr marL="342900" indent="-342900">
              <a:lnSpc>
                <a:spcPct val="150000"/>
              </a:lnSpc>
              <a:buFont typeface="+mj-lt"/>
              <a:buAutoNum type="arabicPeriod"/>
            </a:pPr>
            <a:r>
              <a:rPr lang="en-GB" sz="1600" dirty="0"/>
              <a:t>Collecting data at city or municipal level, where funds often flow through larger utilities</a:t>
            </a:r>
          </a:p>
          <a:p>
            <a:pPr marL="342900" indent="-342900">
              <a:lnSpc>
                <a:spcPct val="150000"/>
              </a:lnSpc>
              <a:buFont typeface="+mj-lt"/>
              <a:buAutoNum type="arabicPeriod"/>
            </a:pPr>
            <a:r>
              <a:rPr lang="en-GB" sz="1600" dirty="0"/>
              <a:t>Decentralized govts (sub-national) have little capacities and decision making on financial flows</a:t>
            </a:r>
          </a:p>
          <a:p>
            <a:pPr marL="342900" indent="-342900">
              <a:lnSpc>
                <a:spcPct val="150000"/>
              </a:lnSpc>
              <a:buFont typeface="+mj-lt"/>
              <a:buAutoNum type="arabicPeriod"/>
            </a:pPr>
            <a:r>
              <a:rPr lang="en-GB" sz="1600" dirty="0"/>
              <a:t>Household contributions, either self-supply (own investment in sanitation) or through tariffs paid to utilities needs representative sample.</a:t>
            </a:r>
          </a:p>
          <a:p>
            <a:pPr marL="342900" indent="-342900">
              <a:lnSpc>
                <a:spcPct val="150000"/>
              </a:lnSpc>
              <a:buFont typeface="+mj-lt"/>
              <a:buAutoNum type="arabicPeriod"/>
            </a:pPr>
            <a:r>
              <a:rPr lang="en-GB" sz="1600" dirty="0"/>
              <a:t>Much harder to bring together the colleagues working on drinking water with those working on water resources management (education, health, ok)</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919576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6A7BB-E76B-1C35-B6B2-AF2B9C924698}"/>
              </a:ext>
            </a:extLst>
          </p:cNvPr>
          <p:cNvSpPr>
            <a:spLocks noGrp="1"/>
          </p:cNvSpPr>
          <p:nvPr>
            <p:ph type="title"/>
          </p:nvPr>
        </p:nvSpPr>
        <p:spPr>
          <a:xfrm>
            <a:off x="763372" y="184140"/>
            <a:ext cx="6550500" cy="624000"/>
          </a:xfrm>
        </p:spPr>
        <p:txBody>
          <a:bodyPr>
            <a:normAutofit/>
          </a:bodyPr>
          <a:lstStyle/>
          <a:p>
            <a:r>
              <a:rPr lang="en-GB" dirty="0"/>
              <a:t>What worked well?</a:t>
            </a:r>
          </a:p>
        </p:txBody>
      </p:sp>
      <p:sp>
        <p:nvSpPr>
          <p:cNvPr id="3" name="TextBox 2">
            <a:extLst>
              <a:ext uri="{FF2B5EF4-FFF2-40B4-BE49-F238E27FC236}">
                <a16:creationId xmlns:a16="http://schemas.microsoft.com/office/drawing/2014/main" id="{C98F403E-C2AE-A977-991B-2E153BBFF3A8}"/>
              </a:ext>
            </a:extLst>
          </p:cNvPr>
          <p:cNvSpPr txBox="1"/>
          <p:nvPr/>
        </p:nvSpPr>
        <p:spPr>
          <a:xfrm>
            <a:off x="677647" y="707689"/>
            <a:ext cx="8237754" cy="4108176"/>
          </a:xfrm>
          <a:prstGeom prst="rect">
            <a:avLst/>
          </a:prstGeom>
          <a:noFill/>
        </p:spPr>
        <p:txBody>
          <a:bodyPr wrap="square" lIns="91440" tIns="45720" rIns="91440" bIns="45720" anchor="t">
            <a:spAutoFit/>
          </a:bodyPr>
          <a:lstStyle/>
          <a:p>
            <a:pPr marL="342900" indent="-342900">
              <a:lnSpc>
                <a:spcPct val="150000"/>
              </a:lnSpc>
              <a:buFont typeface="+mj-lt"/>
              <a:buAutoNum type="arabicPeriod"/>
            </a:pPr>
            <a:r>
              <a:rPr lang="en-GB" sz="1600" dirty="0"/>
              <a:t>Commitment of the leadership above the Water Ministries</a:t>
            </a:r>
          </a:p>
          <a:p>
            <a:pPr marL="342900" indent="-342900">
              <a:lnSpc>
                <a:spcPct val="150000"/>
              </a:lnSpc>
              <a:buFont typeface="+mj-lt"/>
              <a:buAutoNum type="arabicPeriod"/>
            </a:pPr>
            <a:r>
              <a:rPr lang="en-GB" sz="1600" dirty="0"/>
              <a:t>Commitment of ministers and cross ministerial group (water and finance) taking part of key meetings and pushing for implementation plan</a:t>
            </a:r>
          </a:p>
          <a:p>
            <a:pPr marL="342900" indent="-342900">
              <a:lnSpc>
                <a:spcPct val="150000"/>
              </a:lnSpc>
              <a:buFont typeface="+mj-lt"/>
              <a:buAutoNum type="arabicPeriod"/>
            </a:pPr>
            <a:r>
              <a:rPr lang="en-GB" sz="1600" dirty="0"/>
              <a:t>Data fed key sectoral discussions around finance, brought different initiatives together</a:t>
            </a:r>
          </a:p>
          <a:p>
            <a:pPr marL="342900" indent="-342900">
              <a:lnSpc>
                <a:spcPct val="150000"/>
              </a:lnSpc>
              <a:buFont typeface="+mj-lt"/>
              <a:buAutoNum type="arabicPeriod"/>
            </a:pPr>
            <a:r>
              <a:rPr lang="en-GB" sz="1600" dirty="0"/>
              <a:t>Building capacity of local and regional consultants to develop finance strategies and more requests to train gov staff</a:t>
            </a:r>
          </a:p>
          <a:p>
            <a:pPr marL="342900" indent="-342900">
              <a:lnSpc>
                <a:spcPct val="150000"/>
              </a:lnSpc>
              <a:buFont typeface="+mj-lt"/>
              <a:buAutoNum type="arabicPeriod"/>
            </a:pPr>
            <a:r>
              <a:rPr lang="en-GB" sz="1600" dirty="0"/>
              <a:t>Led to immediate changes: budget line requests, setting up working group on tariff reform, acting on non revenue water…</a:t>
            </a:r>
          </a:p>
          <a:p>
            <a:pPr marL="342900" indent="-342900">
              <a:lnSpc>
                <a:spcPct val="150000"/>
              </a:lnSpc>
              <a:buFont typeface="+mj-lt"/>
              <a:buAutoNum type="arabicPeriod"/>
            </a:pPr>
            <a:r>
              <a:rPr lang="en-GB" sz="1600" dirty="0"/>
              <a:t>Surfaced the opportunities available through national public development banks</a:t>
            </a:r>
            <a:endParaRPr lang="en-US" sz="1600" dirty="0"/>
          </a:p>
        </p:txBody>
      </p:sp>
    </p:spTree>
    <p:extLst>
      <p:ext uri="{BB962C8B-B14F-4D97-AF65-F5344CB8AC3E}">
        <p14:creationId xmlns:p14="http://schemas.microsoft.com/office/powerpoint/2010/main" val="3406365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52733-C9C6-78A7-A05C-090EE6694B0F}"/>
              </a:ext>
            </a:extLst>
          </p:cNvPr>
          <p:cNvSpPr>
            <a:spLocks noGrp="1"/>
          </p:cNvSpPr>
          <p:nvPr>
            <p:ph type="title"/>
          </p:nvPr>
        </p:nvSpPr>
        <p:spPr>
          <a:xfrm>
            <a:off x="718378" y="507724"/>
            <a:ext cx="6550500" cy="624000"/>
          </a:xfrm>
        </p:spPr>
        <p:txBody>
          <a:bodyPr/>
          <a:lstStyle/>
          <a:p>
            <a:r>
              <a:rPr lang="en-GB" dirty="0"/>
              <a:t>Thank you</a:t>
            </a:r>
            <a:endParaRPr lang="en-US" dirty="0"/>
          </a:p>
        </p:txBody>
      </p:sp>
      <p:sp>
        <p:nvSpPr>
          <p:cNvPr id="4" name="TextBox 3">
            <a:extLst>
              <a:ext uri="{FF2B5EF4-FFF2-40B4-BE49-F238E27FC236}">
                <a16:creationId xmlns:a16="http://schemas.microsoft.com/office/drawing/2014/main" id="{0F16EA5B-4A25-0E16-0510-F600DF7FF7A8}"/>
              </a:ext>
            </a:extLst>
          </p:cNvPr>
          <p:cNvSpPr txBox="1"/>
          <p:nvPr/>
        </p:nvSpPr>
        <p:spPr>
          <a:xfrm>
            <a:off x="738051" y="1640031"/>
            <a:ext cx="7582989" cy="369332"/>
          </a:xfrm>
          <a:prstGeom prst="rect">
            <a:avLst/>
          </a:prstGeom>
          <a:noFill/>
        </p:spPr>
        <p:txBody>
          <a:bodyPr wrap="square">
            <a:spAutoFit/>
          </a:bodyPr>
          <a:lstStyle/>
          <a:p>
            <a:r>
              <a:rPr lang="en-GB" dirty="0"/>
              <a:t>Email: </a:t>
            </a:r>
            <a:r>
              <a:rPr lang="en-GB" dirty="0">
                <a:hlinkClick r:id="rId3"/>
              </a:rPr>
              <a:t>Fonseca@ircwash.org</a:t>
            </a:r>
            <a:r>
              <a:rPr lang="en-GB" dirty="0"/>
              <a:t> </a:t>
            </a:r>
          </a:p>
        </p:txBody>
      </p:sp>
      <p:sp>
        <p:nvSpPr>
          <p:cNvPr id="5" name="TextBox 4">
            <a:extLst>
              <a:ext uri="{FF2B5EF4-FFF2-40B4-BE49-F238E27FC236}">
                <a16:creationId xmlns:a16="http://schemas.microsoft.com/office/drawing/2014/main" id="{663257F9-43C5-2221-395A-991491CCA404}"/>
              </a:ext>
            </a:extLst>
          </p:cNvPr>
          <p:cNvSpPr txBox="1"/>
          <p:nvPr/>
        </p:nvSpPr>
        <p:spPr>
          <a:xfrm>
            <a:off x="718378" y="2264121"/>
            <a:ext cx="7582989" cy="646331"/>
          </a:xfrm>
          <a:prstGeom prst="rect">
            <a:avLst/>
          </a:prstGeom>
          <a:noFill/>
        </p:spPr>
        <p:txBody>
          <a:bodyPr wrap="square">
            <a:spAutoFit/>
          </a:bodyPr>
          <a:lstStyle/>
          <a:p>
            <a:r>
              <a:rPr lang="en-GB" dirty="0"/>
              <a:t>Blog on finance strategies: </a:t>
            </a:r>
          </a:p>
          <a:p>
            <a:r>
              <a:rPr lang="en-GB" dirty="0">
                <a:hlinkClick r:id="rId4"/>
              </a:rPr>
              <a:t>https://www.linkedin.com/in/catarinafonseca/</a:t>
            </a:r>
            <a:r>
              <a:rPr lang="en-GB" dirty="0"/>
              <a:t> </a:t>
            </a:r>
          </a:p>
        </p:txBody>
      </p:sp>
      <p:sp>
        <p:nvSpPr>
          <p:cNvPr id="6" name="TextBox 5">
            <a:extLst>
              <a:ext uri="{FF2B5EF4-FFF2-40B4-BE49-F238E27FC236}">
                <a16:creationId xmlns:a16="http://schemas.microsoft.com/office/drawing/2014/main" id="{93133811-DAD7-A20A-7D16-CB6DEB1446B6}"/>
              </a:ext>
            </a:extLst>
          </p:cNvPr>
          <p:cNvSpPr txBox="1"/>
          <p:nvPr/>
        </p:nvSpPr>
        <p:spPr>
          <a:xfrm>
            <a:off x="718377" y="3222232"/>
            <a:ext cx="7582989" cy="1077218"/>
          </a:xfrm>
          <a:prstGeom prst="rect">
            <a:avLst/>
          </a:prstGeom>
          <a:noFill/>
        </p:spPr>
        <p:txBody>
          <a:bodyPr wrap="square">
            <a:spAutoFit/>
          </a:bodyPr>
          <a:lstStyle/>
          <a:p>
            <a:r>
              <a:rPr lang="en-GB" sz="1600" dirty="0"/>
              <a:t>For an introduction to finance strategies in the sector see Session 5 of Introducing finance for sustainable water, sanitation and hygiene systems available for free on the IRC WASH Systems Academy and UNICEF's Agora.</a:t>
            </a:r>
          </a:p>
          <a:p>
            <a:r>
              <a:rPr lang="en-GB" sz="1600" dirty="0">
                <a:hlinkClick r:id="rId5"/>
              </a:rPr>
              <a:t>https://washsystemsacademy.org/</a:t>
            </a:r>
            <a:r>
              <a:rPr lang="en-GB" sz="1600" dirty="0"/>
              <a:t> </a:t>
            </a:r>
          </a:p>
        </p:txBody>
      </p:sp>
    </p:spTree>
    <p:extLst>
      <p:ext uri="{BB962C8B-B14F-4D97-AF65-F5344CB8AC3E}">
        <p14:creationId xmlns:p14="http://schemas.microsoft.com/office/powerpoint/2010/main" val="2545448145"/>
      </p:ext>
    </p:extLst>
  </p:cSld>
  <p:clrMapOvr>
    <a:masterClrMapping/>
  </p:clrMapOvr>
</p:sld>
</file>

<file path=ppt/theme/theme1.xml><?xml version="1.0" encoding="utf-8"?>
<a:theme xmlns:a="http://schemas.openxmlformats.org/drawingml/2006/main" name="Office Theme">
  <a:themeElements>
    <a:clrScheme name="IRC Presentation">
      <a:dk1>
        <a:srgbClr val="1C6575"/>
      </a:dk1>
      <a:lt1>
        <a:sysClr val="window" lastClr="FFFFFF"/>
      </a:lt1>
      <a:dk2>
        <a:srgbClr val="1C6575"/>
      </a:dk2>
      <a:lt2>
        <a:srgbClr val="ADD0CF"/>
      </a:lt2>
      <a:accent1>
        <a:srgbClr val="D11F31"/>
      </a:accent1>
      <a:accent2>
        <a:srgbClr val="D5353B"/>
      </a:accent2>
      <a:accent3>
        <a:srgbClr val="E16F61"/>
      </a:accent3>
      <a:accent4>
        <a:srgbClr val="EC9E2B"/>
      </a:accent4>
      <a:accent5>
        <a:srgbClr val="DEE135"/>
      </a:accent5>
      <a:accent6>
        <a:srgbClr val="B3D1D2"/>
      </a:accent6>
      <a:hlink>
        <a:srgbClr val="D5353B"/>
      </a:hlink>
      <a:folHlink>
        <a:srgbClr val="E16F61"/>
      </a:folHlink>
    </a:clrScheme>
    <a:fontScheme name="Perspective">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4" id="{BCF51A08-62A3-4640-BE3C-A636A7804C68}" vid="{B5598BF1-BD7F-C842-9F32-05659AD489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2D599EE12874F47A7C51F8674E1AE8A" ma:contentTypeVersion="8" ma:contentTypeDescription="Create a new document." ma:contentTypeScope="" ma:versionID="d9b50854478c9e86cb4f9a54e171bfcf">
  <xsd:schema xmlns:xsd="http://www.w3.org/2001/XMLSchema" xmlns:xs="http://www.w3.org/2001/XMLSchema" xmlns:p="http://schemas.microsoft.com/office/2006/metadata/properties" xmlns:ns2="018d1a18-1547-44e6-beaf-87b8148ddcb3" xmlns:ns3="a4ff87ac-0ccd-41fb-b80d-85afe299a530" targetNamespace="http://schemas.microsoft.com/office/2006/metadata/properties" ma:root="true" ma:fieldsID="7a0b674c7802c7c8a7fbb13a9eb69610" ns2:_="" ns3:_="">
    <xsd:import namespace="018d1a18-1547-44e6-beaf-87b8148ddcb3"/>
    <xsd:import namespace="a4ff87ac-0ccd-41fb-b80d-85afe299a53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8d1a18-1547-44e6-beaf-87b8148ddc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ff87ac-0ccd-41fb-b80d-85afe299a53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a4ff87ac-0ccd-41fb-b80d-85afe299a530">
      <UserInfo>
        <DisplayName>Petra Brussee</DisplayName>
        <AccountId>14</AccountId>
        <AccountType/>
      </UserInfo>
    </SharedWithUsers>
  </documentManagement>
</p:properties>
</file>

<file path=customXml/itemProps1.xml><?xml version="1.0" encoding="utf-8"?>
<ds:datastoreItem xmlns:ds="http://schemas.openxmlformats.org/officeDocument/2006/customXml" ds:itemID="{7FBE3EE4-AFF8-4C3D-A82C-0FBA0F2FEA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8d1a18-1547-44e6-beaf-87b8148ddcb3"/>
    <ds:schemaRef ds:uri="a4ff87ac-0ccd-41fb-b80d-85afe299a5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54B72A0-148D-47C5-B183-3D49A4627B29}">
  <ds:schemaRefs>
    <ds:schemaRef ds:uri="http://schemas.microsoft.com/sharepoint/v3/contenttype/forms"/>
  </ds:schemaRefs>
</ds:datastoreItem>
</file>

<file path=customXml/itemProps3.xml><?xml version="1.0" encoding="utf-8"?>
<ds:datastoreItem xmlns:ds="http://schemas.openxmlformats.org/officeDocument/2006/customXml" ds:itemID="{DC5419BB-0835-47E6-B0BF-AC0BAD74BE5A}">
  <ds:schemaRefs>
    <ds:schemaRef ds:uri="http://schemas.microsoft.com/office/2006/metadata/properties"/>
    <ds:schemaRef ds:uri="627a7053-1cc3-4371-8e31-ed9cf4fd18ea"/>
    <ds:schemaRef ds:uri="http://purl.org/dc/elements/1.1/"/>
    <ds:schemaRef ds:uri="a4ff87ac-0ccd-41fb-b80d-85afe299a530"/>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PowerPoint Presentation IRC Elaborated 2024</Template>
  <TotalTime>2326</TotalTime>
  <Words>1050</Words>
  <Application>Microsoft Office PowerPoint</Application>
  <PresentationFormat>On-screen Show (16:9)</PresentationFormat>
  <Paragraphs>57</Paragraphs>
  <Slides>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Century Gothic</vt:lpstr>
      <vt:lpstr>Quicksand</vt:lpstr>
      <vt:lpstr>System Font Regular</vt:lpstr>
      <vt:lpstr>Office Theme</vt:lpstr>
      <vt:lpstr>Finance strategies in the water and sanitation sector</vt:lpstr>
      <vt:lpstr>PowerPoint Presentation</vt:lpstr>
      <vt:lpstr>PowerPoint Presentation</vt:lpstr>
      <vt:lpstr>Insights from a set of strategies</vt:lpstr>
      <vt:lpstr>Change starts at district level In districts, we catalyse change by acting as a ‘change hub’, bringing together all those involved, to find solutions that work.</vt:lpstr>
      <vt:lpstr>What worked well?</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Ruchika Shiva</dc:creator>
  <cp:lastModifiedBy>Catarina Fonseca</cp:lastModifiedBy>
  <cp:revision>214</cp:revision>
  <dcterms:created xsi:type="dcterms:W3CDTF">2024-09-04T05:01:03Z</dcterms:created>
  <dcterms:modified xsi:type="dcterms:W3CDTF">2024-10-11T08:51:41Z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0x010100D2D599EE12874F47A7C51F8674E1AE8A</vt:lpwstr>
  </property>
  <property fmtid="{D5CDD505-2E9C-101B-9397-08002B2CF9AE}" pid="3" name="Order">
    <vt:r8>13958800</vt:r8>
  </property>
</Properties>
</file>