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M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95" d="100"/>
          <a:sy n="95" d="100"/>
        </p:scale>
        <p:origin x="67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52117-8EF5-34E2-7827-D79239084A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990DE5-B265-D656-32AB-63F375B55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9ABC9-B267-C044-31EA-3D80327E6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C16DD-9533-66F5-05E7-ACF109A79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4DDA7-EAF6-68CC-E358-F17C04A3C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256951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9A82B-E44A-8556-6B2D-FD21D2A84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A5ADC0-7A10-87C1-F266-5EA7DD308F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07C01-769B-4A66-85F5-D95ECC865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75A67-95BC-FEE5-15A9-AA53DFC36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5F2A8-F9D9-9152-8439-057181F7E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177078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8D5E34-661E-27D8-C762-FA1EFE7544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8F95A8-2159-75A2-8664-E6030E7787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7270D-62E3-78EB-BA0E-91E2DE6DE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78B3E-0E42-4766-74C3-5E45FE2D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70BCA-111B-12FF-BCC8-E959E4DC3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4261040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44C7B-61E5-4581-2CBF-BBC4E58D6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0ACDE-6FC6-8792-24C8-51491FE8A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BA927-6105-7ACD-396B-8BF99E391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50D86-17CA-47C5-34F4-68108F5E6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BD541-4D19-4B2B-250F-BCFE9E25D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30989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D9A32-61B1-3DDD-FDB0-5E7C5DFA3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92AB7-AA9C-ED69-F257-251AD4EF2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E87FC-EBF3-9AA7-0842-4D3D89D4F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89AB8-A998-DA02-30D9-32E294A0A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B15E8-49AE-8484-E84C-BCF76633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67369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E164E-45AD-F686-1BC8-8AF03CDFB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340593-C91E-BC0C-00FC-5D03425655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4B7BE-60EE-74FA-D9A4-00C93DD6E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CA77B5-23B8-3CF6-09D2-5C6356248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591D0E-68DD-A6DB-655B-0E49EC83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B577F-E7D9-8144-0224-2FA3EEE06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3526721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97502-FF94-AB67-CF08-C312DD091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20A55-E125-F4BF-85A7-9002D620F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433456-5248-2FA9-87B1-8D23C461F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5AA045-B7C7-4EEB-63DE-F09AAED4E2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F8A8BD-CDF6-74FA-7DB8-A6176910A5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049056-21AC-7753-DC0E-5407A9913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504A3D-B231-237B-F6C9-934F65C89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BE92CC-1B50-F4E9-1DAA-43ED45E65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2935918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DF793-381C-784C-26D0-9182B2826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721E71-204A-617D-F229-C54FD979E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61B6FA-6D01-6350-EACC-F5BF6B53D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91555-F10A-9D7B-C27B-137D43334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413144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A3652D-CF4E-2B12-3321-76699BB19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4FAB41-2477-A59C-1E38-00A7213CD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57FBE7-632D-DFC5-3E32-A2F93FECB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2416709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FE84C-7570-9DA7-9F8C-E22D6FB90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5C272-A4C9-31D0-B617-58B60BCF8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A36331-B9BD-67D1-8E96-E7C191C9C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D7FF6E-2127-E841-749D-6314C12D0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3C59C0-67E6-78FA-8F66-7381B499B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EB5C0C-51FB-FBB4-9245-1CE5E98D7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351621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4F89E-34D0-8D8C-8678-A0CDCB1B1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1FF666-68F3-37F7-8FD5-14DC008790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82FD8-866D-E302-D48F-A85583912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399073-036F-EBA1-8077-C436ADD6E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14A7A1-74F8-3C29-5EA0-8D384AC24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0AB6F-71B8-A4CB-9B75-D08C9E208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127743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A57924-7D6B-605C-A02B-B57FE9501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E5F5C4-0F3E-6837-7995-E228F1248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A11B3-6C4D-8762-7D23-FB23419104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8A9ADB-D427-4DE7-8E1C-E20DB3A2C256}" type="datetimeFigureOut">
              <a:rPr lang="en-MT" smtClean="0"/>
              <a:t>13/10/2024</a:t>
            </a:fld>
            <a:endParaRPr lang="en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59ACB-B39E-C4A6-5A80-611DE01865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3CCD8-E5B2-B282-2682-2F4247DFC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4EF30-390A-495C-A353-4BD18690C2D7}" type="slidenum">
              <a:rPr lang="en-MT" smtClean="0"/>
              <a:t>‹#›</a:t>
            </a:fld>
            <a:endParaRPr lang="en-MT"/>
          </a:p>
        </p:txBody>
      </p:sp>
    </p:spTree>
    <p:extLst>
      <p:ext uri="{BB962C8B-B14F-4D97-AF65-F5344CB8AC3E}">
        <p14:creationId xmlns:p14="http://schemas.microsoft.com/office/powerpoint/2010/main" val="278350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mailto:manuel.sapiano@gov.m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864FF-25B7-2DCC-1C62-485743D3B8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dirty="0"/>
              <a:t>Making Finance Work for WASH Services</a:t>
            </a:r>
            <a:endParaRPr lang="en-M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E50BDD-50F2-278E-C381-CFECDD7529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GB" dirty="0"/>
              <a:t>Manuel Sapiano</a:t>
            </a:r>
          </a:p>
          <a:p>
            <a:pPr algn="l"/>
            <a:r>
              <a:rPr lang="en-GB" dirty="0"/>
              <a:t>Energy and Water Agency – Malta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5</a:t>
            </a:r>
            <a:r>
              <a:rPr lang="en-GB" baseline="30000" dirty="0"/>
              <a:t>th</a:t>
            </a:r>
            <a:r>
              <a:rPr lang="en-GB" dirty="0"/>
              <a:t> Annual Conference on Water Finance and Investment</a:t>
            </a:r>
          </a:p>
          <a:p>
            <a:pPr algn="l"/>
            <a:r>
              <a:rPr lang="en-GB" dirty="0"/>
              <a:t>Cairo – October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A002DD-C4EF-5C8A-687D-4101DF79A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2605" y="409069"/>
            <a:ext cx="1358053" cy="135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888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C47FE-2FCE-5ED6-8CD4-0884EEED0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Zero Impact</a:t>
            </a:r>
            <a:endParaRPr lang="en-M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ADAD80-A4FA-1C5E-ECFC-A8207CF56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180" y="1464678"/>
            <a:ext cx="6736577" cy="45986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241A86-B845-9E9E-4A26-42BEFBCB30CC}"/>
              </a:ext>
            </a:extLst>
          </p:cNvPr>
          <p:cNvSpPr txBox="1"/>
          <p:nvPr/>
        </p:nvSpPr>
        <p:spPr>
          <a:xfrm>
            <a:off x="753979" y="1690688"/>
            <a:ext cx="348915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Identifying the resource and economic value of groundwater, hence adopting a broad economic approach, which includes:</a:t>
            </a:r>
          </a:p>
          <a:p>
            <a:endParaRPr lang="en-GB" dirty="0"/>
          </a:p>
          <a:p>
            <a:r>
              <a:rPr lang="en-GB" dirty="0"/>
              <a:t>(i) application of the polluter pays principle (tariffs structured to promote efficient use); but also</a:t>
            </a:r>
          </a:p>
          <a:p>
            <a:endParaRPr lang="en-GB" dirty="0"/>
          </a:p>
          <a:p>
            <a:r>
              <a:rPr lang="en-GB" dirty="0"/>
              <a:t>(ii) Recognizing the value of beneficial actions on groundwater (pollution mitigation, reuse)</a:t>
            </a:r>
          </a:p>
        </p:txBody>
      </p:sp>
    </p:spTree>
    <p:extLst>
      <p:ext uri="{BB962C8B-B14F-4D97-AF65-F5344CB8AC3E}">
        <p14:creationId xmlns:p14="http://schemas.microsoft.com/office/powerpoint/2010/main" val="3231194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C1B65-5920-283A-4D96-B1336A562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Demand Management</a:t>
            </a:r>
            <a:endParaRPr lang="en-M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A73D98-49CB-081F-C4B9-2944FA875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50" y="1548590"/>
            <a:ext cx="11589500" cy="494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39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4CBCA-14FC-4B47-AE05-C8A99F89B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Efficiency</a:t>
            </a:r>
            <a:endParaRPr lang="en-M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133671-2C0D-7457-FBBF-B6A041EE8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47" y="2279190"/>
            <a:ext cx="5486837" cy="32614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45F917-EADA-DDB0-7D09-6D66E5CCE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195" y="2279190"/>
            <a:ext cx="5430690" cy="326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71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126A7-6AE0-DFFB-F31C-E521582B2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KPIs</a:t>
            </a:r>
            <a:endParaRPr lang="en-M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197720-7CFF-CB59-8A90-52E274C05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922" y="1434014"/>
            <a:ext cx="8008155" cy="481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82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1464800-3574-8861-2273-A279BF665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87389"/>
            <a:ext cx="10515600" cy="108957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Thank you for your attention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manuel.sapiano@gov.mt</a:t>
            </a:r>
            <a:r>
              <a:rPr lang="en-GB" dirty="0"/>
              <a:t> </a:t>
            </a:r>
          </a:p>
          <a:p>
            <a:endParaRPr lang="en-MT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A5C80D-E506-A9B8-5A57-2A068F9EC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2731" y="681037"/>
            <a:ext cx="1761897" cy="176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950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101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Making Finance Work for WASH Services</vt:lpstr>
      <vt:lpstr>Zero Impact</vt:lpstr>
      <vt:lpstr>Water Demand Management</vt:lpstr>
      <vt:lpstr>Energy Efficiency</vt:lpstr>
      <vt:lpstr>KPIs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Sapiano Manuel at EWA</dc:creator>
  <cp:lastModifiedBy>Sapiano Manuel at EWA</cp:lastModifiedBy>
  <cp:revision>1</cp:revision>
  <dcterms:created xsi:type="dcterms:W3CDTF">2024-10-13T10:26:34Z</dcterms:created>
  <dcterms:modified xsi:type="dcterms:W3CDTF">2024-10-13T10:44:21Z</dcterms:modified>
</cp:coreProperties>
</file>