
<file path=[Content_Types].xml><?xml version="1.0" encoding="utf-8"?>
<Types xmlns="http://schemas.openxmlformats.org/package/2006/content-types">
  <Default Extension="bin" ContentType="application/vnd.openxmlformats-officedocument.oleObject"/>
  <Default Extension="jfif" ContentType="image/jpe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9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2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3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4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5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6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83" r:id="rId1"/>
  </p:sldMasterIdLst>
  <p:notesMasterIdLst>
    <p:notesMasterId r:id="rId8"/>
  </p:notesMasterIdLst>
  <p:sldIdLst>
    <p:sldId id="922" r:id="rId2"/>
    <p:sldId id="937" r:id="rId3"/>
    <p:sldId id="949" r:id="rId4"/>
    <p:sldId id="945" r:id="rId5"/>
    <p:sldId id="944" r:id="rId6"/>
    <p:sldId id="433" r:id="rId7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474" autoAdjust="0"/>
    <p:restoredTop sz="94660"/>
  </p:normalViewPr>
  <p:slideViewPr>
    <p:cSldViewPr snapToGrid="0">
      <p:cViewPr>
        <p:scale>
          <a:sx n="115" d="100"/>
          <a:sy n="115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lasseur5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/>
      <c:doughnutChart>
        <c:varyColors val="1"/>
        <c:ser>
          <c:idx val="0"/>
          <c:order val="0"/>
          <c:val>
            <c:numRef>
              <c:f>Feuil1!$H$19:$H$20</c:f>
              <c:numCache>
                <c:formatCode>0.00%</c:formatCode>
                <c:ptCount val="2"/>
                <c:pt idx="0">
                  <c:v>9.2000000000000026E-2</c:v>
                </c:pt>
                <c:pt idx="1">
                  <c:v>0.90800000000000003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DB-D24B-99F1-D560C00735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i="0" baseline="0" dirty="0">
                <a:solidFill>
                  <a:schemeClr val="accent1"/>
                </a:solidFill>
                <a:effectLst/>
              </a:rPr>
              <a:t>la part des </a:t>
            </a:r>
            <a:r>
              <a:rPr lang="en-US" sz="1200" b="1" i="0" baseline="0" dirty="0" err="1" smtClean="0">
                <a:solidFill>
                  <a:schemeClr val="accent1"/>
                </a:solidFill>
                <a:effectLst/>
              </a:rPr>
              <a:t>investi</a:t>
            </a:r>
            <a:r>
              <a:rPr lang="en-US" sz="1200" b="1" i="0" baseline="0" dirty="0" smtClean="0">
                <a:solidFill>
                  <a:schemeClr val="accent1"/>
                </a:solidFill>
                <a:effectLst/>
              </a:rPr>
              <a:t>  </a:t>
            </a:r>
            <a:r>
              <a:rPr lang="en-US" sz="1200" b="1" i="0" baseline="0" dirty="0" err="1">
                <a:solidFill>
                  <a:schemeClr val="accent1"/>
                </a:solidFill>
                <a:effectLst/>
              </a:rPr>
              <a:t>EAH</a:t>
            </a:r>
            <a:r>
              <a:rPr lang="en-US" sz="1200" b="1" i="0" baseline="0" dirty="0">
                <a:solidFill>
                  <a:schemeClr val="accent1"/>
                </a:solidFill>
                <a:effectLst/>
              </a:rPr>
              <a:t> publics aux </a:t>
            </a:r>
            <a:r>
              <a:rPr lang="en-US" sz="1200" b="1" i="0" baseline="0" dirty="0" err="1" smtClean="0">
                <a:solidFill>
                  <a:schemeClr val="accent1"/>
                </a:solidFill>
                <a:effectLst/>
              </a:rPr>
              <a:t>investi</a:t>
            </a:r>
            <a:r>
              <a:rPr lang="en-US" sz="1200" b="1" i="0" baseline="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fr-FR" sz="1200" b="1" i="0" baseline="0" dirty="0" smtClean="0">
                <a:solidFill>
                  <a:schemeClr val="accent1"/>
                </a:solidFill>
                <a:effectLst/>
              </a:rPr>
              <a:t>publics </a:t>
            </a:r>
            <a:endParaRPr lang="fr-FR" sz="1050" b="1" dirty="0">
              <a:solidFill>
                <a:schemeClr val="accent1"/>
              </a:solidFill>
              <a:effectLst/>
            </a:endParaRPr>
          </a:p>
        </c:rich>
      </c:tx>
      <c:layout>
        <c:manualLayout>
          <c:xMode val="edge"/>
          <c:yMode val="edge"/>
          <c:x val="0.15300496215186832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Investissements publics en MDT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Feuil1!$B$1:$H$1</c:f>
              <c:numCache>
                <c:formatCode>0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Feuil1!$B$2:$H$2</c:f>
              <c:numCache>
                <c:formatCode>0.0</c:formatCode>
                <c:ptCount val="7"/>
                <c:pt idx="0">
                  <c:v>488.6</c:v>
                </c:pt>
                <c:pt idx="1">
                  <c:v>522.1</c:v>
                </c:pt>
                <c:pt idx="2">
                  <c:v>554.1</c:v>
                </c:pt>
                <c:pt idx="3">
                  <c:v>474.6</c:v>
                </c:pt>
                <c:pt idx="4" formatCode="0">
                  <c:v>472</c:v>
                </c:pt>
                <c:pt idx="5" formatCode="0">
                  <c:v>612</c:v>
                </c:pt>
                <c:pt idx="6" formatCode="0">
                  <c:v>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DA-4EF1-8BC1-48345DF8C4A2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INV PUB EAH en MDT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Feuil1!$B$1:$H$1</c:f>
              <c:numCache>
                <c:formatCode>0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Feuil1!$B$3:$H$3</c:f>
              <c:numCache>
                <c:formatCode>0.0</c:formatCode>
                <c:ptCount val="7"/>
                <c:pt idx="0">
                  <c:v>259.93520000000007</c:v>
                </c:pt>
                <c:pt idx="1">
                  <c:v>305.95060000000001</c:v>
                </c:pt>
                <c:pt idx="2">
                  <c:v>306.97140000000002</c:v>
                </c:pt>
                <c:pt idx="3">
                  <c:v>263.40300000000002</c:v>
                </c:pt>
                <c:pt idx="4">
                  <c:v>211.928</c:v>
                </c:pt>
                <c:pt idx="5">
                  <c:v>339.66</c:v>
                </c:pt>
                <c:pt idx="6">
                  <c:v>343.91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DA-4EF1-8BC1-48345DF8C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4590592"/>
        <c:axId val="334587968"/>
      </c:barChart>
      <c:catAx>
        <c:axId val="334590592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4587968"/>
        <c:crosses val="autoZero"/>
        <c:auto val="1"/>
        <c:lblAlgn val="ctr"/>
        <c:lblOffset val="100"/>
        <c:noMultiLvlLbl val="0"/>
      </c:catAx>
      <c:valAx>
        <c:axId val="334587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4590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5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r-FR" sz="1050" b="1" i="0" cap="all" baseline="0" dirty="0">
                <a:solidFill>
                  <a:schemeClr val="accent1">
                    <a:lumMod val="75000"/>
                  </a:schemeClr>
                </a:solidFill>
                <a:effectLst/>
              </a:rPr>
              <a:t>Évolution du schéma de financement des investissements </a:t>
            </a:r>
            <a:r>
              <a:rPr lang="fr-FR" sz="1050" b="1" i="0" cap="all" baseline="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EHA</a:t>
            </a:r>
            <a:r>
              <a:rPr lang="fr-FR" sz="1050" b="1" i="0" cap="all" baseline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(</a:t>
            </a:r>
            <a:r>
              <a:rPr lang="fr-FR" sz="1050" b="1" i="0" cap="all" baseline="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EE</a:t>
            </a:r>
            <a:r>
              <a:rPr lang="fr-FR" sz="1050" b="1" i="0" cap="all" baseline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) </a:t>
            </a:r>
            <a:r>
              <a:rPr lang="fr-FR" sz="1050" b="1" i="0" cap="all" baseline="0" dirty="0">
                <a:solidFill>
                  <a:schemeClr val="accent1">
                    <a:lumMod val="75000"/>
                  </a:schemeClr>
                </a:solidFill>
                <a:effectLst/>
              </a:rPr>
              <a:t>privés 2017-2023 cat B </a:t>
            </a:r>
            <a:endParaRPr lang="fr-FR" sz="1050" b="1" dirty="0">
              <a:solidFill>
                <a:schemeClr val="accent1">
                  <a:lumMod val="75000"/>
                </a:schemeClr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05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Feuil4!$H$105</c:f>
              <c:strCache>
                <c:ptCount val="1"/>
                <c:pt idx="0">
                  <c:v>SUB  mille DT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Feuil4!$I$104:$O$104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Feuil4!$I$105:$O$105</c:f>
              <c:numCache>
                <c:formatCode>#,##0</c:formatCode>
                <c:ptCount val="7"/>
                <c:pt idx="0">
                  <c:v>10248</c:v>
                </c:pt>
                <c:pt idx="1">
                  <c:v>9938</c:v>
                </c:pt>
                <c:pt idx="2">
                  <c:v>10633</c:v>
                </c:pt>
                <c:pt idx="3">
                  <c:v>9614.5400000000009</c:v>
                </c:pt>
                <c:pt idx="4">
                  <c:v>10579.642</c:v>
                </c:pt>
                <c:pt idx="5">
                  <c:v>7958.9459999999999</c:v>
                </c:pt>
                <c:pt idx="6">
                  <c:v>8432.8140000000003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C8-4EAA-B4CC-F48B0CEB2CA7}"/>
            </c:ext>
          </c:extLst>
        </c:ser>
        <c:ser>
          <c:idx val="1"/>
          <c:order val="1"/>
          <c:tx>
            <c:strRef>
              <c:f>Feuil4!$H$106</c:f>
              <c:strCache>
                <c:ptCount val="1"/>
                <c:pt idx="0">
                  <c:v>autofinancement mille DT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Feuil4!$I$104:$O$104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Feuil4!$I$106:$O$106</c:f>
              <c:numCache>
                <c:formatCode>#,##0</c:formatCode>
                <c:ptCount val="7"/>
                <c:pt idx="0">
                  <c:v>13726</c:v>
                </c:pt>
                <c:pt idx="1">
                  <c:v>15473</c:v>
                </c:pt>
                <c:pt idx="2">
                  <c:v>22784</c:v>
                </c:pt>
                <c:pt idx="3">
                  <c:v>13713.647000000001</c:v>
                </c:pt>
                <c:pt idx="4">
                  <c:v>16241.946</c:v>
                </c:pt>
                <c:pt idx="5">
                  <c:v>11735.395</c:v>
                </c:pt>
                <c:pt idx="6">
                  <c:v>12869.329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C8-4EAA-B4CC-F48B0CEB2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9409120"/>
        <c:axId val="471653488"/>
      </c:barChart>
      <c:catAx>
        <c:axId val="47940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1653488"/>
        <c:crosses val="autoZero"/>
        <c:auto val="1"/>
        <c:lblAlgn val="ctr"/>
        <c:lblOffset val="100"/>
        <c:noMultiLvlLbl val="0"/>
      </c:catAx>
      <c:valAx>
        <c:axId val="47165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9409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100" b="1" i="0" cap="all" baseline="0" dirty="0">
                <a:solidFill>
                  <a:schemeClr val="accent1">
                    <a:lumMod val="75000"/>
                  </a:schemeClr>
                </a:solidFill>
                <a:effectLst/>
              </a:rPr>
              <a:t>Évolution du schéma de financement des investissements </a:t>
            </a:r>
            <a:r>
              <a:rPr lang="fr-FR" sz="1100" b="1" i="0" cap="all" baseline="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EHA</a:t>
            </a:r>
            <a:r>
              <a:rPr lang="fr-FR" sz="1100" b="1" i="0" cap="all" baseline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(</a:t>
            </a:r>
            <a:r>
              <a:rPr lang="fr-FR" sz="1100" b="1" i="0" cap="all" baseline="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EE</a:t>
            </a:r>
            <a:r>
              <a:rPr lang="fr-FR" sz="1100" b="1" i="0" cap="all" baseline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) </a:t>
            </a:r>
            <a:r>
              <a:rPr lang="fr-FR" sz="1100" b="1" i="0" cap="all" baseline="0" dirty="0">
                <a:solidFill>
                  <a:schemeClr val="accent1">
                    <a:lumMod val="75000"/>
                  </a:schemeClr>
                </a:solidFill>
                <a:effectLst/>
              </a:rPr>
              <a:t>privés 2017-2023 cat A </a:t>
            </a:r>
            <a:endParaRPr lang="fr-FR" sz="1000" b="1" dirty="0">
              <a:solidFill>
                <a:schemeClr val="accent1">
                  <a:lumMod val="75000"/>
                </a:schemeClr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Feuil4!$A$153</c:f>
              <c:strCache>
                <c:ptCount val="1"/>
                <c:pt idx="0">
                  <c:v>SUB  mille DT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Feuil4!$B$152:$H$152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Feuil4!$B$153:$H$153</c:f>
              <c:numCache>
                <c:formatCode>General</c:formatCode>
                <c:ptCount val="7"/>
                <c:pt idx="0">
                  <c:v>13796</c:v>
                </c:pt>
                <c:pt idx="1">
                  <c:v>21123</c:v>
                </c:pt>
                <c:pt idx="2">
                  <c:v>19271</c:v>
                </c:pt>
                <c:pt idx="3">
                  <c:v>14162</c:v>
                </c:pt>
                <c:pt idx="4">
                  <c:v>11396</c:v>
                </c:pt>
                <c:pt idx="5">
                  <c:v>10211</c:v>
                </c:pt>
                <c:pt idx="6">
                  <c:v>6613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58-497D-8F40-F28DC9E324FD}"/>
            </c:ext>
          </c:extLst>
        </c:ser>
        <c:ser>
          <c:idx val="1"/>
          <c:order val="1"/>
          <c:tx>
            <c:strRef>
              <c:f>Feuil4!$A$154</c:f>
              <c:strCache>
                <c:ptCount val="1"/>
                <c:pt idx="0">
                  <c:v>autofinancement mille DT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Feuil4!$B$152:$H$152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Feuil4!$B$154:$H$154</c:f>
              <c:numCache>
                <c:formatCode>General</c:formatCode>
                <c:ptCount val="7"/>
                <c:pt idx="0">
                  <c:v>21650</c:v>
                </c:pt>
                <c:pt idx="1">
                  <c:v>27600</c:v>
                </c:pt>
                <c:pt idx="2">
                  <c:v>26725</c:v>
                </c:pt>
                <c:pt idx="3">
                  <c:v>18908</c:v>
                </c:pt>
                <c:pt idx="4">
                  <c:v>15165</c:v>
                </c:pt>
                <c:pt idx="5">
                  <c:v>14446</c:v>
                </c:pt>
                <c:pt idx="6">
                  <c:v>9566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58-497D-8F40-F28DC9E324FD}"/>
            </c:ext>
          </c:extLst>
        </c:ser>
        <c:ser>
          <c:idx val="2"/>
          <c:order val="2"/>
          <c:tx>
            <c:strRef>
              <c:f>Feuil4!$A$155</c:f>
              <c:strCache>
                <c:ptCount val="1"/>
                <c:pt idx="0">
                  <c:v>Credit Ban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Feuil4!$B$152:$H$152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Feuil4!$B$155:$H$155</c:f>
              <c:numCache>
                <c:formatCode>General</c:formatCode>
                <c:ptCount val="7"/>
                <c:pt idx="0">
                  <c:v>323</c:v>
                </c:pt>
                <c:pt idx="1">
                  <c:v>168</c:v>
                </c:pt>
                <c:pt idx="2">
                  <c:v>50</c:v>
                </c:pt>
                <c:pt idx="3">
                  <c:v>17</c:v>
                </c:pt>
                <c:pt idx="4">
                  <c:v>7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58-497D-8F40-F28DC9E32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0023016"/>
        <c:axId val="470020064"/>
      </c:barChart>
      <c:catAx>
        <c:axId val="470023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0020064"/>
        <c:crosses val="autoZero"/>
        <c:auto val="1"/>
        <c:lblAlgn val="ctr"/>
        <c:lblOffset val="100"/>
        <c:noMultiLvlLbl val="0"/>
      </c:catAx>
      <c:valAx>
        <c:axId val="470020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0023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000" b="1" dirty="0">
                <a:solidFill>
                  <a:schemeClr val="accent1">
                    <a:lumMod val="75000"/>
                  </a:schemeClr>
                </a:solidFill>
              </a:rPr>
              <a:t>en moyenne </a:t>
            </a:r>
            <a:r>
              <a:rPr lang="fr-FR" sz="1000" b="1" dirty="0" smtClean="0">
                <a:solidFill>
                  <a:schemeClr val="accent1">
                    <a:lumMod val="75000"/>
                  </a:schemeClr>
                </a:solidFill>
              </a:rPr>
              <a:t>le financement </a:t>
            </a:r>
            <a:r>
              <a:rPr lang="fr-FR" sz="1000" b="1" dirty="0">
                <a:solidFill>
                  <a:schemeClr val="accent1">
                    <a:lumMod val="75000"/>
                  </a:schemeClr>
                </a:solidFill>
              </a:rPr>
              <a:t>des investissements </a:t>
            </a:r>
            <a:r>
              <a:rPr lang="fr-FR" sz="1000" b="1" dirty="0" err="1">
                <a:solidFill>
                  <a:schemeClr val="accent1">
                    <a:lumMod val="75000"/>
                  </a:schemeClr>
                </a:solidFill>
              </a:rPr>
              <a:t>EHA</a:t>
            </a:r>
            <a:r>
              <a:rPr lang="fr-FR" sz="1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000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fr-FR" sz="1000" b="1" dirty="0" err="1" smtClean="0">
                <a:solidFill>
                  <a:schemeClr val="accent1">
                    <a:lumMod val="75000"/>
                  </a:schemeClr>
                </a:solidFill>
              </a:rPr>
              <a:t>EE</a:t>
            </a:r>
            <a:r>
              <a:rPr lang="fr-FR" sz="1000" b="1" dirty="0" smtClean="0">
                <a:solidFill>
                  <a:schemeClr val="accent1">
                    <a:lumMod val="75000"/>
                  </a:schemeClr>
                </a:solidFill>
              </a:rPr>
              <a:t>) privés </a:t>
            </a:r>
            <a:r>
              <a:rPr lang="fr-FR" sz="1000" b="1" dirty="0">
                <a:solidFill>
                  <a:schemeClr val="accent1">
                    <a:lumMod val="75000"/>
                  </a:schemeClr>
                </a:solidFill>
              </a:rPr>
              <a:t>2017-2023 </a:t>
            </a:r>
            <a:r>
              <a:rPr lang="fr-FR" sz="1000" b="1" dirty="0" smtClean="0">
                <a:solidFill>
                  <a:schemeClr val="accent1">
                    <a:lumMod val="75000"/>
                  </a:schemeClr>
                </a:solidFill>
              </a:rPr>
              <a:t>cat B </a:t>
            </a:r>
            <a:endParaRPr lang="fr-FR" sz="10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31552124456159286"/>
          <c:y val="0.30647050716648289"/>
          <c:w val="0.42905498236380435"/>
          <c:h val="0.5979684668415516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A88-43C6-AC41-9C5970FA2D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A88-43C6-AC41-9C5970FA2D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A88-43C6-AC41-9C5970FA2D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Feuil4!$D$163:$D$165</c:f>
              <c:strCache>
                <c:ptCount val="3"/>
                <c:pt idx="0">
                  <c:v>SUB  mille DT</c:v>
                </c:pt>
                <c:pt idx="1">
                  <c:v>autofinancement mille DT</c:v>
                </c:pt>
                <c:pt idx="2">
                  <c:v>Credit Ban</c:v>
                </c:pt>
              </c:strCache>
            </c:strRef>
          </c:cat>
          <c:val>
            <c:numRef>
              <c:f>Feuil4!$E$163:$E$165</c:f>
              <c:numCache>
                <c:formatCode>General</c:formatCode>
                <c:ptCount val="3"/>
                <c:pt idx="0">
                  <c:v>39</c:v>
                </c:pt>
                <c:pt idx="1">
                  <c:v>61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A88-43C6-AC41-9C5970FA2D2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000" dirty="0">
                <a:solidFill>
                  <a:schemeClr val="accent1">
                    <a:lumMod val="75000"/>
                  </a:schemeClr>
                </a:solidFill>
              </a:rPr>
              <a:t>en moyenne </a:t>
            </a:r>
            <a:r>
              <a:rPr lang="fr-FR" sz="1000" dirty="0" smtClean="0">
                <a:solidFill>
                  <a:schemeClr val="accent1">
                    <a:lumMod val="75000"/>
                  </a:schemeClr>
                </a:solidFill>
              </a:rPr>
              <a:t>le </a:t>
            </a:r>
            <a:r>
              <a:rPr lang="fr-FR" sz="1000" dirty="0">
                <a:solidFill>
                  <a:schemeClr val="accent1">
                    <a:lumMod val="75000"/>
                  </a:schemeClr>
                </a:solidFill>
              </a:rPr>
              <a:t>financement des investissements </a:t>
            </a:r>
            <a:r>
              <a:rPr lang="fr-FR" sz="1000" dirty="0" err="1">
                <a:solidFill>
                  <a:schemeClr val="accent1">
                    <a:lumMod val="75000"/>
                  </a:schemeClr>
                </a:solidFill>
              </a:rPr>
              <a:t>EHA</a:t>
            </a:r>
            <a:r>
              <a:rPr lang="fr-FR" sz="1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000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fr-FR" sz="1000" dirty="0" err="1" smtClean="0">
                <a:solidFill>
                  <a:schemeClr val="accent1">
                    <a:lumMod val="75000"/>
                  </a:schemeClr>
                </a:solidFill>
              </a:rPr>
              <a:t>EE</a:t>
            </a:r>
            <a:r>
              <a:rPr lang="fr-FR" sz="1000" dirty="0" smtClean="0">
                <a:solidFill>
                  <a:schemeClr val="accent1">
                    <a:lumMod val="75000"/>
                  </a:schemeClr>
                </a:solidFill>
              </a:rPr>
              <a:t>) privés cat A </a:t>
            </a:r>
            <a:endParaRPr lang="fr-FR" sz="1000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408195538057742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31563460463344162"/>
          <c:y val="0.31699256342957127"/>
          <c:w val="0.44433662510059579"/>
          <c:h val="0.5985848643919510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FE1-467B-BAE0-E1C6928F39D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FE1-467B-BAE0-E1C6928F39D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FE1-467B-BAE0-E1C6928F39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Feuil4!$D$174:$D$176</c:f>
              <c:strCache>
                <c:ptCount val="3"/>
                <c:pt idx="0">
                  <c:v>SUB  mille DT</c:v>
                </c:pt>
                <c:pt idx="1">
                  <c:v>autofinancement</c:v>
                </c:pt>
                <c:pt idx="2">
                  <c:v>Credit Ban</c:v>
                </c:pt>
              </c:strCache>
            </c:strRef>
          </c:cat>
          <c:val>
            <c:numRef>
              <c:f>Feuil4!$E$174:$E$176</c:f>
              <c:numCache>
                <c:formatCode>General</c:formatCode>
                <c:ptCount val="3"/>
                <c:pt idx="0">
                  <c:v>42</c:v>
                </c:pt>
                <c:pt idx="1">
                  <c:v>58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FE1-467B-BAE0-E1C6928F39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050" dirty="0" smtClean="0">
                <a:solidFill>
                  <a:schemeClr val="accent1"/>
                </a:solidFill>
              </a:rPr>
              <a:t>schéma de financement des investissements </a:t>
            </a:r>
            <a:r>
              <a:rPr lang="fr-FR" sz="1050" dirty="0" err="1" smtClean="0">
                <a:solidFill>
                  <a:schemeClr val="accent1"/>
                </a:solidFill>
              </a:rPr>
              <a:t>EHA</a:t>
            </a:r>
            <a:r>
              <a:rPr lang="fr-FR" sz="1050" dirty="0" smtClean="0">
                <a:solidFill>
                  <a:schemeClr val="accent1"/>
                </a:solidFill>
              </a:rPr>
              <a:t> privés (</a:t>
            </a:r>
            <a:r>
              <a:rPr lang="fr-FR" sz="1050" dirty="0" err="1" smtClean="0">
                <a:solidFill>
                  <a:schemeClr val="accent1"/>
                </a:solidFill>
              </a:rPr>
              <a:t>MDT</a:t>
            </a:r>
            <a:r>
              <a:rPr lang="fr-FR" sz="1050" dirty="0" smtClean="0">
                <a:solidFill>
                  <a:schemeClr val="accent1"/>
                </a:solidFill>
              </a:rPr>
              <a:t>)</a:t>
            </a:r>
            <a:endParaRPr lang="fr-FR" sz="1050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14000379198934543"/>
          <c:y val="4.9587885397091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Feuil4!$A$58</c:f>
              <c:strCache>
                <c:ptCount val="1"/>
                <c:pt idx="0">
                  <c:v>Crédits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Feuil4!$B$57:$H$57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Feuil4!$B$58:$H$58</c:f>
              <c:numCache>
                <c:formatCode>0.00</c:formatCode>
                <c:ptCount val="7"/>
                <c:pt idx="0" formatCode="0">
                  <c:v>18.686250000000001</c:v>
                </c:pt>
                <c:pt idx="1">
                  <c:v>32.226334951456316</c:v>
                </c:pt>
                <c:pt idx="2">
                  <c:v>27.371290322580638</c:v>
                </c:pt>
                <c:pt idx="3" formatCode="0">
                  <c:v>38.031349999999996</c:v>
                </c:pt>
                <c:pt idx="4" formatCode="0">
                  <c:v>25.159679999999994</c:v>
                </c:pt>
                <c:pt idx="5" formatCode="0">
                  <c:v>34.234200000000001</c:v>
                </c:pt>
                <c:pt idx="6" formatCode="0">
                  <c:v>31.31352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AE-4DCE-8840-4C4CF92A4B8B}"/>
            </c:ext>
          </c:extLst>
        </c:ser>
        <c:ser>
          <c:idx val="1"/>
          <c:order val="1"/>
          <c:tx>
            <c:strRef>
              <c:f>Feuil4!$A$59</c:f>
              <c:strCache>
                <c:ptCount val="1"/>
                <c:pt idx="0">
                  <c:v>Autofinancement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Feuil4!$B$57:$H$57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Feuil4!$B$59:$H$59</c:f>
              <c:numCache>
                <c:formatCode>0.00</c:formatCode>
                <c:ptCount val="7"/>
                <c:pt idx="0" formatCode="0">
                  <c:v>123.32925000000002</c:v>
                </c:pt>
                <c:pt idx="1">
                  <c:v>98.980885922330103</c:v>
                </c:pt>
                <c:pt idx="2">
                  <c:v>92.624446451612883</c:v>
                </c:pt>
                <c:pt idx="3" formatCode="0">
                  <c:v>102.08414999999999</c:v>
                </c:pt>
                <c:pt idx="4" formatCode="0">
                  <c:v>74.081279999999992</c:v>
                </c:pt>
                <c:pt idx="5" formatCode="0">
                  <c:v>97.297200000000004</c:v>
                </c:pt>
                <c:pt idx="6" formatCode="0">
                  <c:v>84.052080000000004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AE-4DCE-8840-4C4CF92A4B8B}"/>
            </c:ext>
          </c:extLst>
        </c:ser>
        <c:ser>
          <c:idx val="2"/>
          <c:order val="2"/>
          <c:tx>
            <c:strRef>
              <c:f>Feuil4!$A$60</c:f>
              <c:strCache>
                <c:ptCount val="1"/>
                <c:pt idx="0">
                  <c:v>Primes</c:v>
                </c:pt>
              </c:strCache>
            </c:strRef>
          </c:tx>
          <c:spPr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Feuil4!$B$57:$H$57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Feuil4!$B$60:$H$60</c:f>
              <c:numCache>
                <c:formatCode>0.00</c:formatCode>
                <c:ptCount val="7"/>
                <c:pt idx="0" formatCode="0">
                  <c:v>74.745000000000005</c:v>
                </c:pt>
                <c:pt idx="1">
                  <c:v>58.467779126213593</c:v>
                </c:pt>
                <c:pt idx="2">
                  <c:v>49.706263225806445</c:v>
                </c:pt>
                <c:pt idx="3" formatCode="0">
                  <c:v>62.05115</c:v>
                </c:pt>
                <c:pt idx="4" formatCode="0">
                  <c:v>43.330559999999991</c:v>
                </c:pt>
                <c:pt idx="5" formatCode="0">
                  <c:v>48.648600000000002</c:v>
                </c:pt>
                <c:pt idx="6" formatCode="0">
                  <c:v>49.442399999999999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AE-4DCE-8840-4C4CF92A4B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04425280"/>
        <c:axId val="404425608"/>
      </c:barChart>
      <c:catAx>
        <c:axId val="404425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04425608"/>
        <c:crosses val="autoZero"/>
        <c:auto val="1"/>
        <c:lblAlgn val="ctr"/>
        <c:lblOffset val="100"/>
        <c:noMultiLvlLbl val="0"/>
      </c:catAx>
      <c:valAx>
        <c:axId val="404425608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40442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176893565501013"/>
          <c:y val="0.28830541653446184"/>
          <c:w val="0.57347467485489734"/>
          <c:h val="6.32853118864376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Subvention des matériels</a:t>
            </a:r>
            <a:r>
              <a:rPr lang="fr-FR" b="1" baseline="0" dirty="0" smtClean="0">
                <a:solidFill>
                  <a:schemeClr val="accent1">
                    <a:lumMod val="75000"/>
                  </a:schemeClr>
                </a:solidFill>
              </a:rPr>
              <a:t> d’irrigation</a:t>
            </a:r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11213648293963255"/>
          <c:y val="0.18560185185185185"/>
          <c:w val="0.83319685039370084"/>
          <c:h val="0.614984324876057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Feuil3!$A$39</c:f>
              <c:strCache>
                <c:ptCount val="1"/>
                <c:pt idx="0">
                  <c:v>investissement en Matériels d'irrigation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Feuil3!$B$38:$H$38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20219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Feuil3!$B$39:$H$39</c:f>
              <c:numCache>
                <c:formatCode>General</c:formatCode>
                <c:ptCount val="7"/>
                <c:pt idx="0">
                  <c:v>59743</c:v>
                </c:pt>
                <c:pt idx="1">
                  <c:v>74302</c:v>
                </c:pt>
                <c:pt idx="2" formatCode="0">
                  <c:v>79463</c:v>
                </c:pt>
                <c:pt idx="3" formatCode="0">
                  <c:v>56415.187000000005</c:v>
                </c:pt>
                <c:pt idx="4" formatCode="0">
                  <c:v>53389.588000000003</c:v>
                </c:pt>
                <c:pt idx="5" formatCode="0">
                  <c:v>44351.341</c:v>
                </c:pt>
                <c:pt idx="6" formatCode="0">
                  <c:v>37481.142999999996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3A-4852-BDB0-88F25FFB4603}"/>
            </c:ext>
          </c:extLst>
        </c:ser>
        <c:ser>
          <c:idx val="1"/>
          <c:order val="1"/>
          <c:tx>
            <c:strRef>
              <c:f>Feuil3!$A$40</c:f>
              <c:strCache>
                <c:ptCount val="1"/>
                <c:pt idx="0">
                  <c:v>subvention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Feuil3!$B$38:$H$38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20219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Feuil3!$B$40:$H$40</c:f>
              <c:numCache>
                <c:formatCode>General</c:formatCode>
                <c:ptCount val="7"/>
                <c:pt idx="0">
                  <c:v>24044</c:v>
                </c:pt>
                <c:pt idx="1">
                  <c:v>31061</c:v>
                </c:pt>
                <c:pt idx="2" formatCode="0.00">
                  <c:v>29904</c:v>
                </c:pt>
                <c:pt idx="3" formatCode="0">
                  <c:v>23776.54</c:v>
                </c:pt>
                <c:pt idx="4" formatCode="0">
                  <c:v>21975.642</c:v>
                </c:pt>
                <c:pt idx="5" formatCode="0">
                  <c:v>18169.946</c:v>
                </c:pt>
                <c:pt idx="6" formatCode="0">
                  <c:v>15045.814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3A-4852-BDB0-88F25FFB46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10777576"/>
        <c:axId val="410779872"/>
      </c:barChart>
      <c:catAx>
        <c:axId val="410777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0779872"/>
        <c:crosses val="autoZero"/>
        <c:auto val="1"/>
        <c:lblAlgn val="ctr"/>
        <c:lblOffset val="100"/>
        <c:noMultiLvlLbl val="0"/>
      </c:catAx>
      <c:valAx>
        <c:axId val="410779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0777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693653304580373"/>
          <c:y val="0.19555418684733616"/>
          <c:w val="0.32612665016209008"/>
          <c:h val="0.80444581315266384"/>
        </c:manualLayout>
      </c:layout>
      <c:doughnutChart>
        <c:varyColors val="1"/>
        <c:ser>
          <c:idx val="0"/>
          <c:order val="0"/>
          <c:val>
            <c:numRef>
              <c:f>Feuil1!$D$10:$D$12</c:f>
              <c:numCache>
                <c:formatCode>0%</c:formatCode>
                <c:ptCount val="3"/>
                <c:pt idx="0">
                  <c:v>9.0000000000000011E-2</c:v>
                </c:pt>
                <c:pt idx="1">
                  <c:v>4.0000000000000008E-2</c:v>
                </c:pt>
                <c:pt idx="2">
                  <c:v>0.87000000000000111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40-0047-89E1-00E3C8791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doughnutChart>
        <c:varyColors val="1"/>
        <c:ser>
          <c:idx val="0"/>
          <c:order val="0"/>
          <c:val>
            <c:numRef>
              <c:f>Feuil2!$E$18:$E$19</c:f>
              <c:numCache>
                <c:formatCode>0%</c:formatCode>
                <c:ptCount val="2"/>
                <c:pt idx="0">
                  <c:v>0.18000000000000002</c:v>
                </c:pt>
                <c:pt idx="1">
                  <c:v>0.82000000000000106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A-A848-A690-5ED1E3D72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7016123843035522"/>
          <c:y val="0.10292325623544007"/>
          <c:w val="0.36505450813981449"/>
          <c:h val="0.79415348752911985"/>
        </c:manualLayout>
      </c:layout>
      <c:doughnutChart>
        <c:varyColors val="1"/>
        <c:ser>
          <c:idx val="0"/>
          <c:order val="0"/>
          <c:val>
            <c:numRef>
              <c:f>Feuil3!$C$10:$C$11</c:f>
              <c:numCache>
                <c:formatCode>0%</c:formatCode>
                <c:ptCount val="2"/>
                <c:pt idx="0">
                  <c:v>0.13</c:v>
                </c:pt>
                <c:pt idx="1">
                  <c:v>0.87000000000000111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56-7745-B95A-D9A1ED145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doughnutChart>
        <c:varyColors val="1"/>
        <c:ser>
          <c:idx val="0"/>
          <c:order val="0"/>
          <c:val>
            <c:numRef>
              <c:f>Feuil5!$N$18:$N$19</c:f>
              <c:numCache>
                <c:formatCode>General</c:formatCode>
                <c:ptCount val="2"/>
                <c:pt idx="0">
                  <c:v>5.2</c:v>
                </c:pt>
                <c:pt idx="1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18-5D41-872C-C15C79C084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val>
            <c:numRef>
              <c:f>Feuil5!$J$17:$J$18</c:f>
              <c:numCache>
                <c:formatCode>General</c:formatCode>
                <c:ptCount val="2"/>
                <c:pt idx="0">
                  <c:v>16.2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67-F44E-BE59-0C0E3FFABA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Feuil4!$C$13</c:f>
              <c:strCache>
                <c:ptCount val="1"/>
                <c:pt idx="0">
                  <c:v>Irrigué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Feuil4!$D$12:$E$12</c:f>
              <c:strCache>
                <c:ptCount val="2"/>
                <c:pt idx="0">
                  <c:v>Superficie</c:v>
                </c:pt>
                <c:pt idx="1">
                  <c:v>Valeur</c:v>
                </c:pt>
              </c:strCache>
            </c:strRef>
          </c:cat>
          <c:val>
            <c:numRef>
              <c:f>Feuil4!$D$13:$E$13</c:f>
              <c:numCache>
                <c:formatCode>0%</c:formatCode>
                <c:ptCount val="2"/>
                <c:pt idx="0">
                  <c:v>8.0000000000000016E-2</c:v>
                </c:pt>
                <c:pt idx="1">
                  <c:v>0.35000000000000003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FA-1841-9E8F-9BA4BBBC4C92}"/>
            </c:ext>
          </c:extLst>
        </c:ser>
        <c:ser>
          <c:idx val="1"/>
          <c:order val="1"/>
          <c:tx>
            <c:strRef>
              <c:f>Feuil4!$C$14</c:f>
              <c:strCache>
                <c:ptCount val="1"/>
                <c:pt idx="0">
                  <c:v>Pluvial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Feuil4!$D$12:$E$12</c:f>
              <c:strCache>
                <c:ptCount val="2"/>
                <c:pt idx="0">
                  <c:v>Superficie</c:v>
                </c:pt>
                <c:pt idx="1">
                  <c:v>Valeur</c:v>
                </c:pt>
              </c:strCache>
            </c:strRef>
          </c:cat>
          <c:val>
            <c:numRef>
              <c:f>Feuil4!$D$14:$E$14</c:f>
              <c:numCache>
                <c:formatCode>0%</c:formatCode>
                <c:ptCount val="2"/>
                <c:pt idx="0">
                  <c:v>0.92</c:v>
                </c:pt>
                <c:pt idx="1">
                  <c:v>0.65000000000000113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FA-1841-9E8F-9BA4BBBC4C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2147744"/>
        <c:axId val="312151664"/>
      </c:barChart>
      <c:catAx>
        <c:axId val="31214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2151664"/>
        <c:crosses val="autoZero"/>
        <c:auto val="1"/>
        <c:lblAlgn val="ctr"/>
        <c:lblOffset val="100"/>
        <c:noMultiLvlLbl val="0"/>
      </c:catAx>
      <c:valAx>
        <c:axId val="31215166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12147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80314960629919"/>
          <c:y val="0.1115277777777778"/>
          <c:w val="0.89019685039370078"/>
          <c:h val="0.72088764946048411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Feuil1!$B$45:$H$45</c:f>
              <c:numCache>
                <c:formatCode>0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Feuil1!$B$46:$H$46</c:f>
              <c:numCache>
                <c:formatCode>General</c:formatCode>
                <c:ptCount val="7"/>
                <c:pt idx="0">
                  <c:v>77</c:v>
                </c:pt>
                <c:pt idx="1">
                  <c:v>115</c:v>
                </c:pt>
                <c:pt idx="2">
                  <c:v>115</c:v>
                </c:pt>
                <c:pt idx="3">
                  <c:v>115</c:v>
                </c:pt>
                <c:pt idx="4">
                  <c:v>117</c:v>
                </c:pt>
                <c:pt idx="5">
                  <c:v>129.5</c:v>
                </c:pt>
                <c:pt idx="6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15-4E98-A821-58EDBDEAA6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2911432"/>
        <c:axId val="472916024"/>
      </c:barChart>
      <c:catAx>
        <c:axId val="472911432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2916024"/>
        <c:crosses val="autoZero"/>
        <c:auto val="1"/>
        <c:lblAlgn val="ctr"/>
        <c:lblOffset val="100"/>
        <c:noMultiLvlLbl val="0"/>
      </c:catAx>
      <c:valAx>
        <c:axId val="472916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72911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>
                <a:solidFill>
                  <a:schemeClr val="accent1"/>
                </a:solidFill>
                <a:effectLst/>
              </a:rPr>
              <a:t>la part des </a:t>
            </a:r>
            <a:r>
              <a:rPr lang="en-US" sz="1400" b="1" i="0" baseline="0" dirty="0" err="1" smtClean="0">
                <a:solidFill>
                  <a:schemeClr val="accent1"/>
                </a:solidFill>
                <a:effectLst/>
              </a:rPr>
              <a:t>investi</a:t>
            </a:r>
            <a:r>
              <a:rPr lang="en-US" sz="1400" b="1" i="0" baseline="0" dirty="0" smtClean="0">
                <a:solidFill>
                  <a:schemeClr val="accent1"/>
                </a:solidFill>
                <a:effectLst/>
              </a:rPr>
              <a:t>  </a:t>
            </a:r>
            <a:r>
              <a:rPr lang="en-US" sz="1400" b="1" i="0" baseline="0" dirty="0" err="1">
                <a:solidFill>
                  <a:schemeClr val="accent1"/>
                </a:solidFill>
                <a:effectLst/>
              </a:rPr>
              <a:t>EAH</a:t>
            </a:r>
            <a:r>
              <a:rPr lang="en-US" sz="1400" b="1" i="0" baseline="0" dirty="0">
                <a:solidFill>
                  <a:schemeClr val="accent1"/>
                </a:solidFill>
                <a:effectLst/>
              </a:rPr>
              <a:t> </a:t>
            </a:r>
            <a:r>
              <a:rPr lang="en-US" sz="1400" b="1" i="0" baseline="0" dirty="0" err="1">
                <a:solidFill>
                  <a:schemeClr val="accent1"/>
                </a:solidFill>
                <a:effectLst/>
              </a:rPr>
              <a:t>privés</a:t>
            </a:r>
            <a:r>
              <a:rPr lang="en-US" sz="1400" b="1" i="0" baseline="0" dirty="0">
                <a:solidFill>
                  <a:schemeClr val="accent1"/>
                </a:solidFill>
                <a:effectLst/>
              </a:rPr>
              <a:t>  aux </a:t>
            </a:r>
            <a:r>
              <a:rPr lang="en-US" sz="1400" b="1" i="0" baseline="0" dirty="0" err="1" smtClean="0">
                <a:solidFill>
                  <a:schemeClr val="accent1"/>
                </a:solidFill>
                <a:effectLst/>
              </a:rPr>
              <a:t>investi</a:t>
            </a:r>
            <a:r>
              <a:rPr lang="en-US" sz="1400" b="1" i="0" baseline="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-US" sz="1400" b="1" i="0" baseline="0" dirty="0" err="1">
                <a:solidFill>
                  <a:schemeClr val="accent1"/>
                </a:solidFill>
                <a:effectLst/>
              </a:rPr>
              <a:t>privés</a:t>
            </a:r>
            <a:endParaRPr lang="fr-FR" sz="1100" b="1" dirty="0">
              <a:solidFill>
                <a:schemeClr val="accent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Feuil4!$A$7</c:f>
              <c:strCache>
                <c:ptCount val="1"/>
                <c:pt idx="0">
                  <c:v>Investissements privés dont :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Feuil4!$B$6:$H$6</c:f>
              <c:numCache>
                <c:formatCode>0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Feuil4!$B$7:$H$7</c:f>
              <c:numCache>
                <c:formatCode>0</c:formatCode>
                <c:ptCount val="7"/>
                <c:pt idx="0" formatCode="0.0">
                  <c:v>830.5</c:v>
                </c:pt>
                <c:pt idx="1">
                  <c:v>843</c:v>
                </c:pt>
                <c:pt idx="2" formatCode="0.0">
                  <c:v>793</c:v>
                </c:pt>
                <c:pt idx="3">
                  <c:v>817</c:v>
                </c:pt>
                <c:pt idx="4">
                  <c:v>624</c:v>
                </c:pt>
                <c:pt idx="5">
                  <c:v>780</c:v>
                </c:pt>
                <c:pt idx="6">
                  <c:v>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67-49A1-AEE2-C82D1AFE7240}"/>
            </c:ext>
          </c:extLst>
        </c:ser>
        <c:ser>
          <c:idx val="1"/>
          <c:order val="1"/>
          <c:tx>
            <c:strRef>
              <c:f>Feuil4!$A$8</c:f>
              <c:strCache>
                <c:ptCount val="1"/>
                <c:pt idx="0">
                  <c:v>Investissements privé Eaux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Feuil4!$B$6:$H$6</c:f>
              <c:numCache>
                <c:formatCode>0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Feuil4!$B$8:$H$8</c:f>
              <c:numCache>
                <c:formatCode>0.0</c:formatCode>
                <c:ptCount val="7"/>
                <c:pt idx="0">
                  <c:v>186.86250000000001</c:v>
                </c:pt>
                <c:pt idx="1">
                  <c:v>189.67500000000001</c:v>
                </c:pt>
                <c:pt idx="2">
                  <c:v>169.70199999999997</c:v>
                </c:pt>
                <c:pt idx="3">
                  <c:v>200.16499999999999</c:v>
                </c:pt>
                <c:pt idx="4">
                  <c:v>139.77599999999998</c:v>
                </c:pt>
                <c:pt idx="5">
                  <c:v>180.18</c:v>
                </c:pt>
                <c:pt idx="6">
                  <c:v>164.80799999999999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67-49A1-AEE2-C82D1AFE7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4644504"/>
        <c:axId val="484645488"/>
      </c:barChart>
      <c:catAx>
        <c:axId val="484644504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84645488"/>
        <c:crosses val="autoZero"/>
        <c:auto val="1"/>
        <c:lblAlgn val="ctr"/>
        <c:lblOffset val="100"/>
        <c:noMultiLvlLbl val="0"/>
      </c:catAx>
      <c:valAx>
        <c:axId val="48464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84644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84B47D-4A9C-5749-B7F4-9F4E153C9426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D822255-03D2-0C48-ADCB-AC51B4676DEA}">
      <dgm:prSet phldrT="[Texte]" custT="1"/>
      <dgm:spPr>
        <a:solidFill>
          <a:srgbClr val="00B0F0"/>
        </a:solidFill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600" b="1" dirty="0" smtClean="0">
            <a:latin typeface="+mn-lt"/>
          </a:endParaRP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dirty="0" smtClean="0">
              <a:latin typeface="+mn-lt"/>
            </a:rPr>
            <a:t>Digitaliser </a:t>
          </a:r>
          <a:r>
            <a:rPr lang="fr-FR" sz="1600" b="1" dirty="0">
              <a:latin typeface="+mn-lt"/>
            </a:rPr>
            <a:t>le parcours de </a:t>
          </a:r>
          <a:r>
            <a:rPr lang="fr-FR" sz="1600" b="1" dirty="0" smtClean="0">
              <a:latin typeface="+mn-lt"/>
            </a:rPr>
            <a:t>l’investisseur et m</a:t>
          </a:r>
          <a:r>
            <a:rPr lang="fr-FR" sz="1600" b="1" spc="-5" dirty="0" smtClean="0">
              <a:latin typeface="+mn-lt"/>
              <a:cs typeface="Arial"/>
            </a:rPr>
            <a:t>ise </a:t>
          </a:r>
          <a:r>
            <a:rPr lang="fr-FR" sz="1600" b="1" dirty="0" smtClean="0">
              <a:latin typeface="+mn-lt"/>
              <a:cs typeface="Arial"/>
            </a:rPr>
            <a:t>en place d’une </a:t>
          </a:r>
          <a:r>
            <a:rPr lang="fr-FR" sz="1600" b="1" spc="-5" dirty="0" smtClean="0">
              <a:latin typeface="+mn-lt"/>
              <a:cs typeface="Arial"/>
            </a:rPr>
            <a:t>plateforme numérique c</a:t>
          </a:r>
          <a:r>
            <a:rPr lang="fr-FR" sz="1600" b="1" dirty="0" smtClean="0">
              <a:latin typeface="+mn-lt"/>
              <a:cs typeface="Arial"/>
            </a:rPr>
            <a:t>ommune </a:t>
          </a:r>
          <a:r>
            <a:rPr lang="fr-FR" sz="1600" b="1" spc="-5" dirty="0" smtClean="0">
              <a:latin typeface="+mn-lt"/>
              <a:cs typeface="Arial"/>
            </a:rPr>
            <a:t>entre </a:t>
          </a:r>
          <a:r>
            <a:rPr lang="fr-FR" sz="1600" b="1" dirty="0" smtClean="0">
              <a:latin typeface="+mn-lt"/>
              <a:cs typeface="Arial"/>
            </a:rPr>
            <a:t>les </a:t>
          </a:r>
          <a:r>
            <a:rPr lang="fr-FR" sz="1600" b="1" spc="-5" dirty="0" smtClean="0">
              <a:latin typeface="+mn-lt"/>
              <a:cs typeface="Arial"/>
            </a:rPr>
            <a:t>différents intervenants</a:t>
          </a:r>
          <a:endParaRPr lang="fr-FR" sz="1600" b="1" dirty="0" smtClean="0">
            <a:latin typeface="+mn-lt"/>
          </a:endParaRPr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b="1" dirty="0"/>
        </a:p>
      </dgm:t>
    </dgm:pt>
    <dgm:pt modelId="{4CD27A61-FA8D-DC4C-8278-2696921DCE31}" type="parTrans" cxnId="{09CF184B-527A-5147-82F7-EE290DCC6374}">
      <dgm:prSet/>
      <dgm:spPr/>
      <dgm:t>
        <a:bodyPr/>
        <a:lstStyle/>
        <a:p>
          <a:endParaRPr lang="fr-FR"/>
        </a:p>
      </dgm:t>
    </dgm:pt>
    <dgm:pt modelId="{32C16D83-720F-B84D-83C3-33F74D40B6CB}" type="sibTrans" cxnId="{09CF184B-527A-5147-82F7-EE290DCC6374}">
      <dgm:prSet/>
      <dgm:spPr/>
      <dgm:t>
        <a:bodyPr/>
        <a:lstStyle/>
        <a:p>
          <a:endParaRPr lang="fr-FR"/>
        </a:p>
      </dgm:t>
    </dgm:pt>
    <dgm:pt modelId="{D8A1D924-58CF-4B4A-871D-1545F7545AAE}">
      <dgm:prSet custT="1"/>
      <dgm:spPr>
        <a:solidFill>
          <a:srgbClr val="00B0F0"/>
        </a:solidFill>
      </dgm:spPr>
    </dgm:pt>
    <dgm:pt modelId="{8BFA1C94-F8E5-024D-BFA5-9519CBC06F40}" type="parTrans" cxnId="{A5ACD6A6-A09D-AF4F-80F1-84174254212A}">
      <dgm:prSet/>
      <dgm:spPr/>
      <dgm:t>
        <a:bodyPr/>
        <a:lstStyle/>
        <a:p>
          <a:endParaRPr lang="fr-FR"/>
        </a:p>
      </dgm:t>
    </dgm:pt>
    <dgm:pt modelId="{B0FAEE10-E834-F240-B3E7-A631A12418E1}" type="sibTrans" cxnId="{A5ACD6A6-A09D-AF4F-80F1-84174254212A}">
      <dgm:prSet/>
      <dgm:spPr/>
      <dgm:t>
        <a:bodyPr/>
        <a:lstStyle/>
        <a:p>
          <a:endParaRPr lang="fr-FR"/>
        </a:p>
      </dgm:t>
    </dgm:pt>
    <dgm:pt modelId="{2A41C4C1-3EEF-024E-B594-3BCB68D5FAF9}">
      <dgm:prSet/>
      <dgm:spPr>
        <a:solidFill>
          <a:srgbClr val="00B0F0"/>
        </a:solidFill>
      </dgm:spPr>
    </dgm:pt>
    <dgm:pt modelId="{74B45CD5-4BAE-E747-BD7D-60D8088DCAA3}" type="parTrans" cxnId="{002BB535-4B18-3B45-B5FD-703088A06D49}">
      <dgm:prSet/>
      <dgm:spPr/>
      <dgm:t>
        <a:bodyPr/>
        <a:lstStyle/>
        <a:p>
          <a:endParaRPr lang="fr-FR"/>
        </a:p>
      </dgm:t>
    </dgm:pt>
    <dgm:pt modelId="{5B68C61D-128C-6C43-BE4F-0628A7B1D65B}" type="sibTrans" cxnId="{002BB535-4B18-3B45-B5FD-703088A06D49}">
      <dgm:prSet/>
      <dgm:spPr/>
      <dgm:t>
        <a:bodyPr/>
        <a:lstStyle/>
        <a:p>
          <a:endParaRPr lang="fr-FR"/>
        </a:p>
      </dgm:t>
    </dgm:pt>
    <dgm:pt modelId="{C67B4DC7-2998-764E-9F49-C4A2AF492528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Développement coopératif organismes professionnels (</a:t>
          </a:r>
          <a:r>
            <a:rPr lang="fr-FR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GDA</a:t>
          </a:r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et </a:t>
          </a:r>
          <a:r>
            <a:rPr lang="fr-FR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SMSA</a:t>
          </a:r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et </a:t>
          </a:r>
          <a:r>
            <a:rPr lang="fr-FR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ESS</a:t>
          </a:r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)</a:t>
          </a:r>
          <a:endParaRPr lang="fr-FR" sz="2200" b="1" dirty="0"/>
        </a:p>
      </dgm:t>
    </dgm:pt>
    <dgm:pt modelId="{94F96BCA-BC60-834E-9B49-E5667BE8F1BC}" type="parTrans" cxnId="{3FA6D04B-4049-B142-96C3-2A754941121B}">
      <dgm:prSet/>
      <dgm:spPr/>
      <dgm:t>
        <a:bodyPr/>
        <a:lstStyle/>
        <a:p>
          <a:endParaRPr lang="fr-FR"/>
        </a:p>
      </dgm:t>
    </dgm:pt>
    <dgm:pt modelId="{D36E76B5-F69D-0044-AC7D-80753B595719}" type="sibTrans" cxnId="{3FA6D04B-4049-B142-96C3-2A754941121B}">
      <dgm:prSet/>
      <dgm:spPr/>
      <dgm:t>
        <a:bodyPr/>
        <a:lstStyle/>
        <a:p>
          <a:endParaRPr lang="fr-FR"/>
        </a:p>
      </dgm:t>
    </dgm:pt>
    <dgm:pt modelId="{5434E991-5319-2E46-B970-E459FB689AF9}">
      <dgm:prSet/>
      <dgm:spPr>
        <a:solidFill>
          <a:srgbClr val="00B0F0"/>
        </a:solidFill>
      </dgm:spPr>
    </dgm:pt>
    <dgm:pt modelId="{ACF4ED81-3DE0-E447-B1B2-5E6E81D50B73}" type="parTrans" cxnId="{8ECBB1C4-31FF-BE45-81AF-E01BD13560CB}">
      <dgm:prSet/>
      <dgm:spPr/>
      <dgm:t>
        <a:bodyPr/>
        <a:lstStyle/>
        <a:p>
          <a:endParaRPr lang="fr-FR"/>
        </a:p>
      </dgm:t>
    </dgm:pt>
    <dgm:pt modelId="{3B5CC6F3-6F78-104B-B35E-0CCA2C62C69F}" type="sibTrans" cxnId="{8ECBB1C4-31FF-BE45-81AF-E01BD13560CB}">
      <dgm:prSet/>
      <dgm:spPr/>
      <dgm:t>
        <a:bodyPr/>
        <a:lstStyle/>
        <a:p>
          <a:endParaRPr lang="fr-FR"/>
        </a:p>
      </dgm:t>
    </dgm:pt>
    <dgm:pt modelId="{990327D1-68D4-4184-A7C5-B89A30FB8948}">
      <dgm:prSet/>
      <dgm:spPr/>
    </dgm:pt>
    <dgm:pt modelId="{734E74E2-202F-411C-97B3-D9558C98476D}" type="parTrans" cxnId="{89196EE4-505D-453E-81E7-ED796226612A}">
      <dgm:prSet/>
      <dgm:spPr/>
      <dgm:t>
        <a:bodyPr/>
        <a:lstStyle/>
        <a:p>
          <a:endParaRPr lang="fr-FR"/>
        </a:p>
      </dgm:t>
    </dgm:pt>
    <dgm:pt modelId="{6339852E-26DF-4A9E-8E8A-7D533FEB7E76}" type="sibTrans" cxnId="{89196EE4-505D-453E-81E7-ED796226612A}">
      <dgm:prSet/>
      <dgm:spPr/>
      <dgm:t>
        <a:bodyPr/>
        <a:lstStyle/>
        <a:p>
          <a:endParaRPr lang="fr-FR"/>
        </a:p>
      </dgm:t>
    </dgm:pt>
    <dgm:pt modelId="{0F8ADEBE-A761-4848-A553-3AE20F16CE6D}">
      <dgm:prSet/>
      <dgm:spPr>
        <a:solidFill>
          <a:srgbClr val="00B0F0"/>
        </a:solidFill>
      </dgm:spPr>
      <dgm:t>
        <a:bodyPr/>
        <a:lstStyle/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Assurance (indicielle…) en appui au crédit.</a:t>
          </a:r>
          <a:endParaRPr lang="fr-FR" dirty="0"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D63EA04D-79F1-4539-9BF0-DAA4C0953618}" type="parTrans" cxnId="{B5246FAD-7430-49EF-A879-FCC12BDA15A0}">
      <dgm:prSet/>
      <dgm:spPr/>
      <dgm:t>
        <a:bodyPr/>
        <a:lstStyle/>
        <a:p>
          <a:endParaRPr lang="fr-FR"/>
        </a:p>
      </dgm:t>
    </dgm:pt>
    <dgm:pt modelId="{87B6A0D0-19F7-4798-A48D-797739F9A790}" type="sibTrans" cxnId="{B5246FAD-7430-49EF-A879-FCC12BDA15A0}">
      <dgm:prSet/>
      <dgm:spPr/>
      <dgm:t>
        <a:bodyPr/>
        <a:lstStyle/>
        <a:p>
          <a:endParaRPr lang="fr-FR"/>
        </a:p>
      </dgm:t>
    </dgm:pt>
    <dgm:pt modelId="{96B0A957-5DB7-4FDD-B079-12A034CD5FE9}">
      <dgm:prSet/>
      <dgm:spPr>
        <a:solidFill>
          <a:srgbClr val="00B0F0"/>
        </a:solidFill>
      </dgm:spPr>
      <dgm:t>
        <a:bodyPr/>
        <a:lstStyle/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Financement des chaînes de valeur, y compris financement sur contrat et</a:t>
          </a:r>
        </a:p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schéma de financement Tripartite </a:t>
          </a:r>
          <a:endParaRPr lang="fr-FR" dirty="0"/>
        </a:p>
      </dgm:t>
    </dgm:pt>
    <dgm:pt modelId="{EDF3E7A7-E25C-4428-A73A-AE59169E768C}" type="parTrans" cxnId="{6C1A34D0-C949-47E9-9470-8905B53654F0}">
      <dgm:prSet/>
      <dgm:spPr/>
      <dgm:t>
        <a:bodyPr/>
        <a:lstStyle/>
        <a:p>
          <a:endParaRPr lang="fr-FR"/>
        </a:p>
      </dgm:t>
    </dgm:pt>
    <dgm:pt modelId="{CF0E3DCD-0AA4-4ED4-AF96-9B3B23BB9368}" type="sibTrans" cxnId="{6C1A34D0-C949-47E9-9470-8905B53654F0}">
      <dgm:prSet/>
      <dgm:spPr/>
      <dgm:t>
        <a:bodyPr/>
        <a:lstStyle/>
        <a:p>
          <a:endParaRPr lang="fr-FR"/>
        </a:p>
      </dgm:t>
    </dgm:pt>
    <dgm:pt modelId="{5FFA7BF4-90FC-4F37-AF18-3E92BE8924EC}">
      <dgm:prSet/>
      <dgm:spPr>
        <a:solidFill>
          <a:srgbClr val="00B0F0"/>
        </a:solidFill>
      </dgm:spPr>
      <dgm:t>
        <a:bodyPr/>
        <a:lstStyle/>
        <a:p>
          <a:r>
            <a:rPr lang="fr-FR" smtClean="0">
              <a:latin typeface="Times New Roman" panose="02020603050405020304" pitchFamily="18" charset="0"/>
              <a:ea typeface="Times New Roman" panose="02020603050405020304" pitchFamily="18" charset="0"/>
            </a:rPr>
            <a:t>Cadre juridique et réglementaire adéquat</a:t>
          </a:r>
          <a:endParaRPr lang="fr-FR" dirty="0" smtClean="0"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6682E38F-4F79-4C92-BBB2-DAADAE9EA1EF}" type="parTrans" cxnId="{7F93056D-3AD1-46CA-BF7F-4C495CBC76F7}">
      <dgm:prSet/>
      <dgm:spPr/>
      <dgm:t>
        <a:bodyPr/>
        <a:lstStyle/>
        <a:p>
          <a:endParaRPr lang="fr-FR"/>
        </a:p>
      </dgm:t>
    </dgm:pt>
    <dgm:pt modelId="{DD552C79-0B3D-438A-B5E5-7598F665D7AD}" type="sibTrans" cxnId="{7F93056D-3AD1-46CA-BF7F-4C495CBC76F7}">
      <dgm:prSet/>
      <dgm:spPr/>
      <dgm:t>
        <a:bodyPr/>
        <a:lstStyle/>
        <a:p>
          <a:endParaRPr lang="fr-FR"/>
        </a:p>
      </dgm:t>
    </dgm:pt>
    <dgm:pt modelId="{7AB93A05-2179-4AAA-90E8-195C5318F53A}">
      <dgm:prSet/>
      <dgm:spPr>
        <a:solidFill>
          <a:srgbClr val="00B0F0"/>
        </a:solidFill>
      </dgm:spPr>
      <dgm:t>
        <a:bodyPr/>
        <a:lstStyle/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Développer la finance agricole à travers un soutien direct Institutions financières de </a:t>
          </a:r>
        </a:p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proximité (banques rurales,  </a:t>
          </a:r>
          <a:r>
            <a:rPr lang="fr-FR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IMF</a:t>
          </a:r>
          <a:endParaRPr lang="fr-FR" dirty="0"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394009BA-66C1-4D06-BA16-21742877CA6D}" type="parTrans" cxnId="{366A40E0-017A-44BE-9D31-993FBD3066D2}">
      <dgm:prSet/>
      <dgm:spPr/>
      <dgm:t>
        <a:bodyPr/>
        <a:lstStyle/>
        <a:p>
          <a:endParaRPr lang="fr-FR"/>
        </a:p>
      </dgm:t>
    </dgm:pt>
    <dgm:pt modelId="{11A01164-4FB0-4839-BEF6-0BE07AD4BBDB}" type="sibTrans" cxnId="{366A40E0-017A-44BE-9D31-993FBD3066D2}">
      <dgm:prSet/>
      <dgm:spPr/>
      <dgm:t>
        <a:bodyPr/>
        <a:lstStyle/>
        <a:p>
          <a:endParaRPr lang="fr-FR"/>
        </a:p>
      </dgm:t>
    </dgm:pt>
    <dgm:pt modelId="{4D731893-7DF1-4DF5-80A3-16D115C0243E}">
      <dgm:prSet/>
      <dgm:spPr>
        <a:solidFill>
          <a:srgbClr val="00B0F0"/>
        </a:solidFill>
      </dgm:spPr>
      <dgm:t>
        <a:bodyPr/>
        <a:lstStyle/>
        <a:p>
          <a:r>
            <a:rPr lang="fr-FR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Services de conseil aux exploitations agricoles et éducation financière</a:t>
          </a:r>
          <a:endParaRPr lang="fr-FR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F075F1C2-E94F-4CB6-9F2C-0A24F29F7F88}" type="parTrans" cxnId="{177C1369-0476-4B4E-AE73-FF363EAF94D1}">
      <dgm:prSet/>
      <dgm:spPr/>
      <dgm:t>
        <a:bodyPr/>
        <a:lstStyle/>
        <a:p>
          <a:endParaRPr lang="fr-FR"/>
        </a:p>
      </dgm:t>
    </dgm:pt>
    <dgm:pt modelId="{AAC7FC6B-5BBC-4B3C-AB65-AABBB4C8E220}" type="sibTrans" cxnId="{177C1369-0476-4B4E-AE73-FF363EAF94D1}">
      <dgm:prSet/>
      <dgm:spPr/>
      <dgm:t>
        <a:bodyPr/>
        <a:lstStyle/>
        <a:p>
          <a:endParaRPr lang="fr-FR"/>
        </a:p>
      </dgm:t>
    </dgm:pt>
    <dgm:pt modelId="{EC535B3E-4E39-F146-8BC8-8328FF6B2C4E}" type="pres">
      <dgm:prSet presAssocID="{BB84B47D-4A9C-5749-B7F4-9F4E153C942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5FAE830D-BA8C-B14D-BD63-954D5888A74E}" type="pres">
      <dgm:prSet presAssocID="{BB84B47D-4A9C-5749-B7F4-9F4E153C9426}" presName="Name1" presStyleCnt="0"/>
      <dgm:spPr/>
    </dgm:pt>
    <dgm:pt modelId="{33476B9D-5D73-4944-9427-A60EEB425F5D}" type="pres">
      <dgm:prSet presAssocID="{BB84B47D-4A9C-5749-B7F4-9F4E153C9426}" presName="cycle" presStyleCnt="0"/>
      <dgm:spPr/>
    </dgm:pt>
    <dgm:pt modelId="{8BC7DB90-64F1-3E49-9381-9FDF14F6EC97}" type="pres">
      <dgm:prSet presAssocID="{BB84B47D-4A9C-5749-B7F4-9F4E153C9426}" presName="srcNode" presStyleLbl="node1" presStyleIdx="0" presStyleCnt="7"/>
      <dgm:spPr/>
    </dgm:pt>
    <dgm:pt modelId="{A408FDD2-9FF5-2948-A22F-571DF1301976}" type="pres">
      <dgm:prSet presAssocID="{BB84B47D-4A9C-5749-B7F4-9F4E153C9426}" presName="conn" presStyleLbl="parChTrans1D2" presStyleIdx="0" presStyleCnt="1"/>
      <dgm:spPr/>
      <dgm:t>
        <a:bodyPr/>
        <a:lstStyle/>
        <a:p>
          <a:endParaRPr lang="fr-FR"/>
        </a:p>
      </dgm:t>
    </dgm:pt>
    <dgm:pt modelId="{134FC183-197F-B144-B098-814F7E61DCA7}" type="pres">
      <dgm:prSet presAssocID="{BB84B47D-4A9C-5749-B7F4-9F4E153C9426}" presName="extraNode" presStyleLbl="node1" presStyleIdx="0" presStyleCnt="7"/>
      <dgm:spPr/>
    </dgm:pt>
    <dgm:pt modelId="{492221BA-CAE9-0643-91A7-AC1CE3F84A98}" type="pres">
      <dgm:prSet presAssocID="{BB84B47D-4A9C-5749-B7F4-9F4E153C9426}" presName="dstNode" presStyleLbl="node1" presStyleIdx="0" presStyleCnt="7"/>
      <dgm:spPr/>
    </dgm:pt>
    <dgm:pt modelId="{D235ADCF-F553-1344-B418-77DCC4666BA8}" type="pres">
      <dgm:prSet presAssocID="{FD822255-03D2-0C48-ADCB-AC51B4676DEA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9810DD2-E42D-7B45-9ADA-990108FDE0EF}" type="pres">
      <dgm:prSet presAssocID="{FD822255-03D2-0C48-ADCB-AC51B4676DEA}" presName="accent_1" presStyleCnt="0"/>
      <dgm:spPr/>
    </dgm:pt>
    <dgm:pt modelId="{79C66FEA-D266-B34C-B9AD-417112C11362}" type="pres">
      <dgm:prSet presAssocID="{FD822255-03D2-0C48-ADCB-AC51B4676DEA}" presName="accentRepeatNode" presStyleLbl="solidFgAcc1" presStyleIdx="0" presStyleCnt="7"/>
      <dgm:spPr>
        <a:prstGeom prst="round2DiagRect">
          <a:avLst/>
        </a:prstGeom>
      </dgm:spPr>
    </dgm:pt>
    <dgm:pt modelId="{28760286-8274-CC4C-B484-5A08C6F55F28}" type="pres">
      <dgm:prSet presAssocID="{C67B4DC7-2998-764E-9F49-C4A2AF492528}" presName="text_2" presStyleLbl="node1" presStyleIdx="1" presStyleCnt="7" custLinFactNeighborX="408" custLinFactNeighborY="-1335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20E8AD-0EFE-DA40-86A5-C9CECE09276C}" type="pres">
      <dgm:prSet presAssocID="{C67B4DC7-2998-764E-9F49-C4A2AF492528}" presName="accent_2" presStyleCnt="0"/>
      <dgm:spPr/>
    </dgm:pt>
    <dgm:pt modelId="{6CEDCF91-5E8E-F048-AD28-EDFCB3D1D3E6}" type="pres">
      <dgm:prSet presAssocID="{C67B4DC7-2998-764E-9F49-C4A2AF492528}" presName="accentRepeatNode" presStyleLbl="solidFgAcc1" presStyleIdx="1" presStyleCnt="7"/>
      <dgm:spPr>
        <a:prstGeom prst="round2DiagRect">
          <a:avLst/>
        </a:prstGeom>
      </dgm:spPr>
    </dgm:pt>
    <dgm:pt modelId="{CE0BFA04-140F-4728-A72E-543E36F4E571}" type="pres">
      <dgm:prSet presAssocID="{5FFA7BF4-90FC-4F37-AF18-3E92BE8924EC}" presName="text_3" presStyleLbl="node1" presStyleIdx="2" presStyleCnt="7" custLinFactNeighborX="1338" custLinFactNeighborY="-3505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8AC516D-88FD-445A-956A-BEC734EE0F62}" type="pres">
      <dgm:prSet presAssocID="{5FFA7BF4-90FC-4F37-AF18-3E92BE8924EC}" presName="accent_3" presStyleCnt="0"/>
      <dgm:spPr/>
    </dgm:pt>
    <dgm:pt modelId="{D2F1954A-3B75-4525-892F-929802205A7A}" type="pres">
      <dgm:prSet presAssocID="{5FFA7BF4-90FC-4F37-AF18-3E92BE8924EC}" presName="accentRepeatNode" presStyleLbl="solidFgAcc1" presStyleIdx="2" presStyleCnt="7"/>
      <dgm:spPr/>
      <dgm:t>
        <a:bodyPr/>
        <a:lstStyle/>
        <a:p>
          <a:endParaRPr lang="fr-FR"/>
        </a:p>
      </dgm:t>
    </dgm:pt>
    <dgm:pt modelId="{B283724B-9C20-46CC-A913-6C3C5BA855CB}" type="pres">
      <dgm:prSet presAssocID="{7AB93A05-2179-4AAA-90E8-195C5318F53A}" presName="text_4" presStyleLbl="node1" presStyleIdx="3" presStyleCnt="7" custLinFactNeighborX="1264" custLinFactNeighborY="-2837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55AB2F-9D72-4D78-80A3-B894446324F1}" type="pres">
      <dgm:prSet presAssocID="{7AB93A05-2179-4AAA-90E8-195C5318F53A}" presName="accent_4" presStyleCnt="0"/>
      <dgm:spPr/>
    </dgm:pt>
    <dgm:pt modelId="{E66A8527-5EEC-475D-8650-C4AC20913C48}" type="pres">
      <dgm:prSet presAssocID="{7AB93A05-2179-4AAA-90E8-195C5318F53A}" presName="accentRepeatNode" presStyleLbl="solidFgAcc1" presStyleIdx="3" presStyleCnt="7"/>
      <dgm:spPr/>
    </dgm:pt>
    <dgm:pt modelId="{5505768D-B5ED-477C-9F9E-FBBF3F485047}" type="pres">
      <dgm:prSet presAssocID="{4D731893-7DF1-4DF5-80A3-16D115C0243E}" presName="text_5" presStyleLbl="node1" presStyleIdx="4" presStyleCnt="7" custLinFactNeighborX="920" custLinFactNeighborY="-2670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CBB9E77-6E52-4BAF-8C3F-365D708055AE}" type="pres">
      <dgm:prSet presAssocID="{4D731893-7DF1-4DF5-80A3-16D115C0243E}" presName="accent_5" presStyleCnt="0"/>
      <dgm:spPr/>
    </dgm:pt>
    <dgm:pt modelId="{6459AC37-16A4-4F5A-919B-16CABC25F612}" type="pres">
      <dgm:prSet presAssocID="{4D731893-7DF1-4DF5-80A3-16D115C0243E}" presName="accentRepeatNode" presStyleLbl="solidFgAcc1" presStyleIdx="4" presStyleCnt="7"/>
      <dgm:spPr/>
    </dgm:pt>
    <dgm:pt modelId="{7C2632D9-751B-4190-A791-0936524FFCB8}" type="pres">
      <dgm:prSet presAssocID="{96B0A957-5DB7-4FDD-B079-12A034CD5FE9}" presName="text_6" presStyleLbl="node1" presStyleIdx="5" presStyleCnt="7" custLinFactNeighborX="1142" custLinFactNeighborY="-2336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CA567-0BA5-45A6-AF28-555538DE11E2}" type="pres">
      <dgm:prSet presAssocID="{96B0A957-5DB7-4FDD-B079-12A034CD5FE9}" presName="accent_6" presStyleCnt="0"/>
      <dgm:spPr/>
    </dgm:pt>
    <dgm:pt modelId="{A4443206-E490-44DA-AA5F-72FF76067E83}" type="pres">
      <dgm:prSet presAssocID="{96B0A957-5DB7-4FDD-B079-12A034CD5FE9}" presName="accentRepeatNode" presStyleLbl="solidFgAcc1" presStyleIdx="5" presStyleCnt="7"/>
      <dgm:spPr/>
    </dgm:pt>
    <dgm:pt modelId="{71D2D6B2-EE1F-4B2D-9910-71E08EBF3D47}" type="pres">
      <dgm:prSet presAssocID="{0F8ADEBE-A761-4848-A553-3AE20F16CE6D}" presName="text_7" presStyleLbl="node1" presStyleIdx="6" presStyleCnt="7" custLinFactNeighborX="1328" custLinFactNeighborY="-3338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3C2A57B-7E8A-4964-8748-BBC4A0A194B8}" type="pres">
      <dgm:prSet presAssocID="{0F8ADEBE-A761-4848-A553-3AE20F16CE6D}" presName="accent_7" presStyleCnt="0"/>
      <dgm:spPr/>
    </dgm:pt>
    <dgm:pt modelId="{02F63CCE-F9F8-4ED7-A4A4-94F953D2807D}" type="pres">
      <dgm:prSet presAssocID="{0F8ADEBE-A761-4848-A553-3AE20F16CE6D}" presName="accentRepeatNode" presStyleLbl="solidFgAcc1" presStyleIdx="6" presStyleCnt="7"/>
      <dgm:spPr/>
    </dgm:pt>
  </dgm:ptLst>
  <dgm:cxnLst>
    <dgm:cxn modelId="{5FA79121-7990-DA4C-A4E3-2B48AE06683A}" type="presOf" srcId="{32C16D83-720F-B84D-83C3-33F74D40B6CB}" destId="{A408FDD2-9FF5-2948-A22F-571DF1301976}" srcOrd="0" destOrd="0" presId="urn:microsoft.com/office/officeart/2008/layout/VerticalCurvedList"/>
    <dgm:cxn modelId="{5ED5AA2C-F967-7C42-B6FF-B2D538C4B82E}" type="presOf" srcId="{BB84B47D-4A9C-5749-B7F4-9F4E153C9426}" destId="{EC535B3E-4E39-F146-8BC8-8328FF6B2C4E}" srcOrd="0" destOrd="0" presId="urn:microsoft.com/office/officeart/2008/layout/VerticalCurvedList"/>
    <dgm:cxn modelId="{09CF184B-527A-5147-82F7-EE290DCC6374}" srcId="{BB84B47D-4A9C-5749-B7F4-9F4E153C9426}" destId="{FD822255-03D2-0C48-ADCB-AC51B4676DEA}" srcOrd="0" destOrd="0" parTransId="{4CD27A61-FA8D-DC4C-8278-2696921DCE31}" sibTransId="{32C16D83-720F-B84D-83C3-33F74D40B6CB}"/>
    <dgm:cxn modelId="{BF3DAE9D-F0BC-4A41-8142-8604B03C4E4F}" type="presOf" srcId="{96B0A957-5DB7-4FDD-B079-12A034CD5FE9}" destId="{7C2632D9-751B-4190-A791-0936524FFCB8}" srcOrd="0" destOrd="0" presId="urn:microsoft.com/office/officeart/2008/layout/VerticalCurvedList"/>
    <dgm:cxn modelId="{002BB535-4B18-3B45-B5FD-703088A06D49}" srcId="{BB84B47D-4A9C-5749-B7F4-9F4E153C9426}" destId="{2A41C4C1-3EEF-024E-B594-3BCB68D5FAF9}" srcOrd="9" destOrd="0" parTransId="{74B45CD5-4BAE-E747-BD7D-60D8088DCAA3}" sibTransId="{5B68C61D-128C-6C43-BE4F-0628A7B1D65B}"/>
    <dgm:cxn modelId="{366A40E0-017A-44BE-9D31-993FBD3066D2}" srcId="{BB84B47D-4A9C-5749-B7F4-9F4E153C9426}" destId="{7AB93A05-2179-4AAA-90E8-195C5318F53A}" srcOrd="3" destOrd="0" parTransId="{394009BA-66C1-4D06-BA16-21742877CA6D}" sibTransId="{11A01164-4FB0-4839-BEF6-0BE07AD4BBDB}"/>
    <dgm:cxn modelId="{8ECBB1C4-31FF-BE45-81AF-E01BD13560CB}" srcId="{BB84B47D-4A9C-5749-B7F4-9F4E153C9426}" destId="{5434E991-5319-2E46-B970-E459FB689AF9}" srcOrd="10" destOrd="0" parTransId="{ACF4ED81-3DE0-E447-B1B2-5E6E81D50B73}" sibTransId="{3B5CC6F3-6F78-104B-B35E-0CCA2C62C69F}"/>
    <dgm:cxn modelId="{5EB526D9-AA5F-B840-BED4-6C3A5C38EA36}" type="presOf" srcId="{FD822255-03D2-0C48-ADCB-AC51B4676DEA}" destId="{D235ADCF-F553-1344-B418-77DCC4666BA8}" srcOrd="0" destOrd="0" presId="urn:microsoft.com/office/officeart/2008/layout/VerticalCurvedList"/>
    <dgm:cxn modelId="{8163AB70-3535-AB47-A326-1EA532C6B978}" type="presOf" srcId="{C67B4DC7-2998-764E-9F49-C4A2AF492528}" destId="{28760286-8274-CC4C-B484-5A08C6F55F28}" srcOrd="0" destOrd="0" presId="urn:microsoft.com/office/officeart/2008/layout/VerticalCurvedList"/>
    <dgm:cxn modelId="{7F93056D-3AD1-46CA-BF7F-4C495CBC76F7}" srcId="{BB84B47D-4A9C-5749-B7F4-9F4E153C9426}" destId="{5FFA7BF4-90FC-4F37-AF18-3E92BE8924EC}" srcOrd="2" destOrd="0" parTransId="{6682E38F-4F79-4C92-BBB2-DAADAE9EA1EF}" sibTransId="{DD552C79-0B3D-438A-B5E5-7598F665D7AD}"/>
    <dgm:cxn modelId="{3FA6D04B-4049-B142-96C3-2A754941121B}" srcId="{BB84B47D-4A9C-5749-B7F4-9F4E153C9426}" destId="{C67B4DC7-2998-764E-9F49-C4A2AF492528}" srcOrd="1" destOrd="0" parTransId="{94F96BCA-BC60-834E-9B49-E5667BE8F1BC}" sibTransId="{D36E76B5-F69D-0044-AC7D-80753B595719}"/>
    <dgm:cxn modelId="{B5246FAD-7430-49EF-A879-FCC12BDA15A0}" srcId="{BB84B47D-4A9C-5749-B7F4-9F4E153C9426}" destId="{0F8ADEBE-A761-4848-A553-3AE20F16CE6D}" srcOrd="6" destOrd="0" parTransId="{D63EA04D-79F1-4539-9BF0-DAA4C0953618}" sibTransId="{87B6A0D0-19F7-4798-A48D-797739F9A790}"/>
    <dgm:cxn modelId="{31EDC74E-9E55-4BE0-9BFF-84AA9EB3C739}" type="presOf" srcId="{7AB93A05-2179-4AAA-90E8-195C5318F53A}" destId="{B283724B-9C20-46CC-A913-6C3C5BA855CB}" srcOrd="0" destOrd="0" presId="urn:microsoft.com/office/officeart/2008/layout/VerticalCurvedList"/>
    <dgm:cxn modelId="{BDDE8983-3001-4109-9A10-16B57A34AAB7}" type="presOf" srcId="{5FFA7BF4-90FC-4F37-AF18-3E92BE8924EC}" destId="{CE0BFA04-140F-4728-A72E-543E36F4E571}" srcOrd="0" destOrd="0" presId="urn:microsoft.com/office/officeart/2008/layout/VerticalCurvedList"/>
    <dgm:cxn modelId="{6C1A34D0-C949-47E9-9470-8905B53654F0}" srcId="{BB84B47D-4A9C-5749-B7F4-9F4E153C9426}" destId="{96B0A957-5DB7-4FDD-B079-12A034CD5FE9}" srcOrd="5" destOrd="0" parTransId="{EDF3E7A7-E25C-4428-A73A-AE59169E768C}" sibTransId="{CF0E3DCD-0AA4-4ED4-AF96-9B3B23BB9368}"/>
    <dgm:cxn modelId="{B38B8D10-78C1-41A6-B5D0-785B02B09BCA}" type="presOf" srcId="{4D731893-7DF1-4DF5-80A3-16D115C0243E}" destId="{5505768D-B5ED-477C-9F9E-FBBF3F485047}" srcOrd="0" destOrd="0" presId="urn:microsoft.com/office/officeart/2008/layout/VerticalCurvedList"/>
    <dgm:cxn modelId="{D47A759C-A9DA-4A2C-9263-3AB267FE3BD2}" type="presOf" srcId="{0F8ADEBE-A761-4848-A553-3AE20F16CE6D}" destId="{71D2D6B2-EE1F-4B2D-9910-71E08EBF3D47}" srcOrd="0" destOrd="0" presId="urn:microsoft.com/office/officeart/2008/layout/VerticalCurvedList"/>
    <dgm:cxn modelId="{A5ACD6A6-A09D-AF4F-80F1-84174254212A}" srcId="{BB84B47D-4A9C-5749-B7F4-9F4E153C9426}" destId="{D8A1D924-58CF-4B4A-871D-1545F7545AAE}" srcOrd="8" destOrd="0" parTransId="{8BFA1C94-F8E5-024D-BFA5-9519CBC06F40}" sibTransId="{B0FAEE10-E834-F240-B3E7-A631A12418E1}"/>
    <dgm:cxn modelId="{177C1369-0476-4B4E-AE73-FF363EAF94D1}" srcId="{BB84B47D-4A9C-5749-B7F4-9F4E153C9426}" destId="{4D731893-7DF1-4DF5-80A3-16D115C0243E}" srcOrd="4" destOrd="0" parTransId="{F075F1C2-E94F-4CB6-9F2C-0A24F29F7F88}" sibTransId="{AAC7FC6B-5BBC-4B3C-AB65-AABBB4C8E220}"/>
    <dgm:cxn modelId="{89196EE4-505D-453E-81E7-ED796226612A}" srcId="{BB84B47D-4A9C-5749-B7F4-9F4E153C9426}" destId="{990327D1-68D4-4184-A7C5-B89A30FB8948}" srcOrd="7" destOrd="0" parTransId="{734E74E2-202F-411C-97B3-D9558C98476D}" sibTransId="{6339852E-26DF-4A9E-8E8A-7D533FEB7E76}"/>
    <dgm:cxn modelId="{D4B6301B-E148-E647-AC81-7444050503D7}" type="presParOf" srcId="{EC535B3E-4E39-F146-8BC8-8328FF6B2C4E}" destId="{5FAE830D-BA8C-B14D-BD63-954D5888A74E}" srcOrd="0" destOrd="0" presId="urn:microsoft.com/office/officeart/2008/layout/VerticalCurvedList"/>
    <dgm:cxn modelId="{19D446E4-6382-8C4E-8A1D-9C00742C4EC5}" type="presParOf" srcId="{5FAE830D-BA8C-B14D-BD63-954D5888A74E}" destId="{33476B9D-5D73-4944-9427-A60EEB425F5D}" srcOrd="0" destOrd="0" presId="urn:microsoft.com/office/officeart/2008/layout/VerticalCurvedList"/>
    <dgm:cxn modelId="{055D107A-B856-7849-BAC8-20D003136F0B}" type="presParOf" srcId="{33476B9D-5D73-4944-9427-A60EEB425F5D}" destId="{8BC7DB90-64F1-3E49-9381-9FDF14F6EC97}" srcOrd="0" destOrd="0" presId="urn:microsoft.com/office/officeart/2008/layout/VerticalCurvedList"/>
    <dgm:cxn modelId="{A2AD7A74-BFC8-1142-82FC-757C5A3E331D}" type="presParOf" srcId="{33476B9D-5D73-4944-9427-A60EEB425F5D}" destId="{A408FDD2-9FF5-2948-A22F-571DF1301976}" srcOrd="1" destOrd="0" presId="urn:microsoft.com/office/officeart/2008/layout/VerticalCurvedList"/>
    <dgm:cxn modelId="{834AFB1B-FA56-324C-8EC6-D9E77A8C36E0}" type="presParOf" srcId="{33476B9D-5D73-4944-9427-A60EEB425F5D}" destId="{134FC183-197F-B144-B098-814F7E61DCA7}" srcOrd="2" destOrd="0" presId="urn:microsoft.com/office/officeart/2008/layout/VerticalCurvedList"/>
    <dgm:cxn modelId="{9F95A72B-85FA-C241-A1DF-59F20E64A338}" type="presParOf" srcId="{33476B9D-5D73-4944-9427-A60EEB425F5D}" destId="{492221BA-CAE9-0643-91A7-AC1CE3F84A98}" srcOrd="3" destOrd="0" presId="urn:microsoft.com/office/officeart/2008/layout/VerticalCurvedList"/>
    <dgm:cxn modelId="{50ADBBCC-93D1-CD4F-B325-91B17C6DA251}" type="presParOf" srcId="{5FAE830D-BA8C-B14D-BD63-954D5888A74E}" destId="{D235ADCF-F553-1344-B418-77DCC4666BA8}" srcOrd="1" destOrd="0" presId="urn:microsoft.com/office/officeart/2008/layout/VerticalCurvedList"/>
    <dgm:cxn modelId="{D4A06FB4-E4DB-0D49-8ECC-1CC48A19D288}" type="presParOf" srcId="{5FAE830D-BA8C-B14D-BD63-954D5888A74E}" destId="{29810DD2-E42D-7B45-9ADA-990108FDE0EF}" srcOrd="2" destOrd="0" presId="urn:microsoft.com/office/officeart/2008/layout/VerticalCurvedList"/>
    <dgm:cxn modelId="{C563C8E5-4E17-0D4D-9020-B1BA7CA1B965}" type="presParOf" srcId="{29810DD2-E42D-7B45-9ADA-990108FDE0EF}" destId="{79C66FEA-D266-B34C-B9AD-417112C11362}" srcOrd="0" destOrd="0" presId="urn:microsoft.com/office/officeart/2008/layout/VerticalCurvedList"/>
    <dgm:cxn modelId="{30A885EB-8400-4D4A-B1D9-B70C22CAB1D8}" type="presParOf" srcId="{5FAE830D-BA8C-B14D-BD63-954D5888A74E}" destId="{28760286-8274-CC4C-B484-5A08C6F55F28}" srcOrd="3" destOrd="0" presId="urn:microsoft.com/office/officeart/2008/layout/VerticalCurvedList"/>
    <dgm:cxn modelId="{EE8A9E86-CB10-9A49-B74B-390D88E25E07}" type="presParOf" srcId="{5FAE830D-BA8C-B14D-BD63-954D5888A74E}" destId="{6820E8AD-0EFE-DA40-86A5-C9CECE09276C}" srcOrd="4" destOrd="0" presId="urn:microsoft.com/office/officeart/2008/layout/VerticalCurvedList"/>
    <dgm:cxn modelId="{CEEF1E7F-E448-6D4B-9F39-E439DB1ADD63}" type="presParOf" srcId="{6820E8AD-0EFE-DA40-86A5-C9CECE09276C}" destId="{6CEDCF91-5E8E-F048-AD28-EDFCB3D1D3E6}" srcOrd="0" destOrd="0" presId="urn:microsoft.com/office/officeart/2008/layout/VerticalCurvedList"/>
    <dgm:cxn modelId="{4A0C5526-EA71-4D26-A079-CEF4C364DFC1}" type="presParOf" srcId="{5FAE830D-BA8C-B14D-BD63-954D5888A74E}" destId="{CE0BFA04-140F-4728-A72E-543E36F4E571}" srcOrd="5" destOrd="0" presId="urn:microsoft.com/office/officeart/2008/layout/VerticalCurvedList"/>
    <dgm:cxn modelId="{059AF368-88C1-4A0B-BDEA-11666287BEAF}" type="presParOf" srcId="{5FAE830D-BA8C-B14D-BD63-954D5888A74E}" destId="{48AC516D-88FD-445A-956A-BEC734EE0F62}" srcOrd="6" destOrd="0" presId="urn:microsoft.com/office/officeart/2008/layout/VerticalCurvedList"/>
    <dgm:cxn modelId="{CA7B942F-AE7D-4734-8B5F-0D9CACBACA9B}" type="presParOf" srcId="{48AC516D-88FD-445A-956A-BEC734EE0F62}" destId="{D2F1954A-3B75-4525-892F-929802205A7A}" srcOrd="0" destOrd="0" presId="urn:microsoft.com/office/officeart/2008/layout/VerticalCurvedList"/>
    <dgm:cxn modelId="{B8D9D680-B820-4540-BAC4-C4DB53CD891D}" type="presParOf" srcId="{5FAE830D-BA8C-B14D-BD63-954D5888A74E}" destId="{B283724B-9C20-46CC-A913-6C3C5BA855CB}" srcOrd="7" destOrd="0" presId="urn:microsoft.com/office/officeart/2008/layout/VerticalCurvedList"/>
    <dgm:cxn modelId="{E8B61003-2BEF-4A71-899A-1344106BB573}" type="presParOf" srcId="{5FAE830D-BA8C-B14D-BD63-954D5888A74E}" destId="{6755AB2F-9D72-4D78-80A3-B894446324F1}" srcOrd="8" destOrd="0" presId="urn:microsoft.com/office/officeart/2008/layout/VerticalCurvedList"/>
    <dgm:cxn modelId="{7442056D-21CA-4237-BC48-4C35B9039799}" type="presParOf" srcId="{6755AB2F-9D72-4D78-80A3-B894446324F1}" destId="{E66A8527-5EEC-475D-8650-C4AC20913C48}" srcOrd="0" destOrd="0" presId="urn:microsoft.com/office/officeart/2008/layout/VerticalCurvedList"/>
    <dgm:cxn modelId="{28F2C0D6-FF6B-4EE8-87AC-EA0449F1D8AE}" type="presParOf" srcId="{5FAE830D-BA8C-B14D-BD63-954D5888A74E}" destId="{5505768D-B5ED-477C-9F9E-FBBF3F485047}" srcOrd="9" destOrd="0" presId="urn:microsoft.com/office/officeart/2008/layout/VerticalCurvedList"/>
    <dgm:cxn modelId="{4A85447B-8CBB-43D3-B374-189D2A7AC62E}" type="presParOf" srcId="{5FAE830D-BA8C-B14D-BD63-954D5888A74E}" destId="{FCBB9E77-6E52-4BAF-8C3F-365D708055AE}" srcOrd="10" destOrd="0" presId="urn:microsoft.com/office/officeart/2008/layout/VerticalCurvedList"/>
    <dgm:cxn modelId="{99F3DEDB-094E-4DAA-9A5E-82F603F6883B}" type="presParOf" srcId="{FCBB9E77-6E52-4BAF-8C3F-365D708055AE}" destId="{6459AC37-16A4-4F5A-919B-16CABC25F612}" srcOrd="0" destOrd="0" presId="urn:microsoft.com/office/officeart/2008/layout/VerticalCurvedList"/>
    <dgm:cxn modelId="{C63095AA-35CA-44DE-B7B3-8B95B9808807}" type="presParOf" srcId="{5FAE830D-BA8C-B14D-BD63-954D5888A74E}" destId="{7C2632D9-751B-4190-A791-0936524FFCB8}" srcOrd="11" destOrd="0" presId="urn:microsoft.com/office/officeart/2008/layout/VerticalCurvedList"/>
    <dgm:cxn modelId="{08EEC217-493B-47D0-8788-7A330C91D5F4}" type="presParOf" srcId="{5FAE830D-BA8C-B14D-BD63-954D5888A74E}" destId="{356CA567-0BA5-45A6-AF28-555538DE11E2}" srcOrd="12" destOrd="0" presId="urn:microsoft.com/office/officeart/2008/layout/VerticalCurvedList"/>
    <dgm:cxn modelId="{0FE104E0-F80D-4C9B-980B-953AE3A277AB}" type="presParOf" srcId="{356CA567-0BA5-45A6-AF28-555538DE11E2}" destId="{A4443206-E490-44DA-AA5F-72FF76067E83}" srcOrd="0" destOrd="0" presId="urn:microsoft.com/office/officeart/2008/layout/VerticalCurvedList"/>
    <dgm:cxn modelId="{4BFE5CD9-4F43-4E4D-BBEB-984F4D86AD30}" type="presParOf" srcId="{5FAE830D-BA8C-B14D-BD63-954D5888A74E}" destId="{71D2D6B2-EE1F-4B2D-9910-71E08EBF3D47}" srcOrd="13" destOrd="0" presId="urn:microsoft.com/office/officeart/2008/layout/VerticalCurvedList"/>
    <dgm:cxn modelId="{A2BCE1AF-AB20-45BD-9675-904C61BDF66B}" type="presParOf" srcId="{5FAE830D-BA8C-B14D-BD63-954D5888A74E}" destId="{C3C2A57B-7E8A-4964-8748-BBC4A0A194B8}" srcOrd="14" destOrd="0" presId="urn:microsoft.com/office/officeart/2008/layout/VerticalCurvedList"/>
    <dgm:cxn modelId="{428A88FA-543C-416B-B6A4-12270CD914E6}" type="presParOf" srcId="{C3C2A57B-7E8A-4964-8748-BBC4A0A194B8}" destId="{02F63CCE-F9F8-4ED7-A4A4-94F953D2807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8FDD2-9FF5-2948-A22F-571DF1301976}">
      <dsp:nvSpPr>
        <dsp:cNvPr id="0" name=""/>
        <dsp:cNvSpPr/>
      </dsp:nvSpPr>
      <dsp:spPr>
        <a:xfrm>
          <a:off x="-6929402" y="-1060310"/>
          <a:ext cx="8253822" cy="8253822"/>
        </a:xfrm>
        <a:prstGeom prst="blockArc">
          <a:avLst>
            <a:gd name="adj1" fmla="val 18900000"/>
            <a:gd name="adj2" fmla="val 2700000"/>
            <a:gd name="adj3" fmla="val 26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5ADCF-F553-1344-B418-77DCC4666BA8}">
      <dsp:nvSpPr>
        <dsp:cNvPr id="0" name=""/>
        <dsp:cNvSpPr/>
      </dsp:nvSpPr>
      <dsp:spPr>
        <a:xfrm>
          <a:off x="430244" y="278815"/>
          <a:ext cx="10689277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40640" rIns="40640" bIns="4064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600" b="1" kern="1200" dirty="0" smtClean="0">
            <a:latin typeface="+mn-lt"/>
          </a:endParaRPr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kern="1200" dirty="0" smtClean="0">
              <a:latin typeface="+mn-lt"/>
            </a:rPr>
            <a:t>Digitaliser </a:t>
          </a:r>
          <a:r>
            <a:rPr lang="fr-FR" sz="1600" b="1" kern="1200" dirty="0">
              <a:latin typeface="+mn-lt"/>
            </a:rPr>
            <a:t>le parcours de </a:t>
          </a:r>
          <a:r>
            <a:rPr lang="fr-FR" sz="1600" b="1" kern="1200" dirty="0" smtClean="0">
              <a:latin typeface="+mn-lt"/>
            </a:rPr>
            <a:t>l’investisseur et m</a:t>
          </a:r>
          <a:r>
            <a:rPr lang="fr-FR" sz="1600" b="1" kern="1200" spc="-5" dirty="0" smtClean="0">
              <a:latin typeface="+mn-lt"/>
              <a:cs typeface="Arial"/>
            </a:rPr>
            <a:t>ise </a:t>
          </a:r>
          <a:r>
            <a:rPr lang="fr-FR" sz="1600" b="1" kern="1200" dirty="0" smtClean="0">
              <a:latin typeface="+mn-lt"/>
              <a:cs typeface="Arial"/>
            </a:rPr>
            <a:t>en place d’une </a:t>
          </a:r>
          <a:r>
            <a:rPr lang="fr-FR" sz="1600" b="1" kern="1200" spc="-5" dirty="0" smtClean="0">
              <a:latin typeface="+mn-lt"/>
              <a:cs typeface="Arial"/>
            </a:rPr>
            <a:t>plateforme numérique c</a:t>
          </a:r>
          <a:r>
            <a:rPr lang="fr-FR" sz="1600" b="1" kern="1200" dirty="0" smtClean="0">
              <a:latin typeface="+mn-lt"/>
              <a:cs typeface="Arial"/>
            </a:rPr>
            <a:t>ommune </a:t>
          </a:r>
          <a:r>
            <a:rPr lang="fr-FR" sz="1600" b="1" kern="1200" spc="-5" dirty="0" smtClean="0">
              <a:latin typeface="+mn-lt"/>
              <a:cs typeface="Arial"/>
            </a:rPr>
            <a:t>entre </a:t>
          </a:r>
          <a:r>
            <a:rPr lang="fr-FR" sz="1600" b="1" kern="1200" dirty="0" smtClean="0">
              <a:latin typeface="+mn-lt"/>
              <a:cs typeface="Arial"/>
            </a:rPr>
            <a:t>les </a:t>
          </a:r>
          <a:r>
            <a:rPr lang="fr-FR" sz="1600" b="1" kern="1200" spc="-5" dirty="0" smtClean="0">
              <a:latin typeface="+mn-lt"/>
              <a:cs typeface="Arial"/>
            </a:rPr>
            <a:t>différents intervenants</a:t>
          </a:r>
          <a:endParaRPr lang="fr-FR" sz="1600" b="1" kern="1200" dirty="0" smtClean="0">
            <a:latin typeface="+mn-lt"/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200" b="1" kern="1200" dirty="0"/>
        </a:p>
      </dsp:txBody>
      <dsp:txXfrm>
        <a:off x="430244" y="278815"/>
        <a:ext cx="10689277" cy="557385"/>
      </dsp:txXfrm>
    </dsp:sp>
    <dsp:sp modelId="{79C66FEA-D266-B34C-B9AD-417112C11362}">
      <dsp:nvSpPr>
        <dsp:cNvPr id="0" name=""/>
        <dsp:cNvSpPr/>
      </dsp:nvSpPr>
      <dsp:spPr>
        <a:xfrm>
          <a:off x="81878" y="209142"/>
          <a:ext cx="696731" cy="696731"/>
        </a:xfrm>
        <a:prstGeom prst="round2Diag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60286-8274-CC4C-B484-5A08C6F55F28}">
      <dsp:nvSpPr>
        <dsp:cNvPr id="0" name=""/>
        <dsp:cNvSpPr/>
      </dsp:nvSpPr>
      <dsp:spPr>
        <a:xfrm>
          <a:off x="976559" y="1040956"/>
          <a:ext cx="10184515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91440" rIns="91440" bIns="9144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Développement coopératif organismes professionnels (</a:t>
          </a:r>
          <a:r>
            <a:rPr lang="fr-FR" kern="1200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GDA</a:t>
          </a:r>
          <a:r>
            <a:rPr lang="fr-FR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et </a:t>
          </a:r>
          <a:r>
            <a:rPr lang="fr-FR" kern="1200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SMSA</a:t>
          </a:r>
          <a:r>
            <a:rPr lang="fr-FR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et </a:t>
          </a:r>
          <a:r>
            <a:rPr lang="fr-FR" kern="1200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ESS</a:t>
          </a:r>
          <a:r>
            <a:rPr lang="fr-FR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)</a:t>
          </a:r>
          <a:endParaRPr lang="fr-FR" sz="2200" b="1" kern="1200" dirty="0"/>
        </a:p>
      </dsp:txBody>
      <dsp:txXfrm>
        <a:off x="976559" y="1040956"/>
        <a:ext cx="10184515" cy="557385"/>
      </dsp:txXfrm>
    </dsp:sp>
    <dsp:sp modelId="{6CEDCF91-5E8E-F048-AD28-EDFCB3D1D3E6}">
      <dsp:nvSpPr>
        <dsp:cNvPr id="0" name=""/>
        <dsp:cNvSpPr/>
      </dsp:nvSpPr>
      <dsp:spPr>
        <a:xfrm>
          <a:off x="586640" y="1045710"/>
          <a:ext cx="696731" cy="696731"/>
        </a:xfrm>
        <a:prstGeom prst="round2Diag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0BFA04-140F-4728-A72E-543E36F4E571}">
      <dsp:nvSpPr>
        <dsp:cNvPr id="0" name=""/>
        <dsp:cNvSpPr/>
      </dsp:nvSpPr>
      <dsp:spPr>
        <a:xfrm>
          <a:off x="1293492" y="1755958"/>
          <a:ext cx="9907907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>
              <a:latin typeface="Times New Roman" panose="02020603050405020304" pitchFamily="18" charset="0"/>
              <a:ea typeface="Times New Roman" panose="02020603050405020304" pitchFamily="18" charset="0"/>
            </a:rPr>
            <a:t>Cadre juridique et réglementaire adéquat</a:t>
          </a:r>
          <a:endParaRPr lang="fr-FR" sz="1400" kern="1200" dirty="0" smtClean="0"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1293492" y="1755958"/>
        <a:ext cx="9907907" cy="557385"/>
      </dsp:txXfrm>
    </dsp:sp>
    <dsp:sp modelId="{D2F1954A-3B75-4525-892F-929802205A7A}">
      <dsp:nvSpPr>
        <dsp:cNvPr id="0" name=""/>
        <dsp:cNvSpPr/>
      </dsp:nvSpPr>
      <dsp:spPr>
        <a:xfrm>
          <a:off x="863248" y="1881666"/>
          <a:ext cx="696731" cy="6967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83724B-9C20-46CC-A913-6C3C5BA855CB}">
      <dsp:nvSpPr>
        <dsp:cNvPr id="0" name=""/>
        <dsp:cNvSpPr/>
      </dsp:nvSpPr>
      <dsp:spPr>
        <a:xfrm>
          <a:off x="1381810" y="2629744"/>
          <a:ext cx="9819589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Développer la finance agricole à travers un soutien direct Institutions financières de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proximité (banques rurales,  </a:t>
          </a:r>
          <a:r>
            <a:rPr lang="fr-FR" sz="1400" kern="1200" dirty="0" err="1" smtClean="0">
              <a:latin typeface="Times New Roman" panose="02020603050405020304" pitchFamily="18" charset="0"/>
              <a:ea typeface="Times New Roman" panose="02020603050405020304" pitchFamily="18" charset="0"/>
            </a:rPr>
            <a:t>IMF</a:t>
          </a:r>
          <a:endParaRPr lang="fr-FR" sz="1400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1381810" y="2629744"/>
        <a:ext cx="9819589" cy="557385"/>
      </dsp:txXfrm>
    </dsp:sp>
    <dsp:sp modelId="{E66A8527-5EEC-475D-8650-C4AC20913C48}">
      <dsp:nvSpPr>
        <dsp:cNvPr id="0" name=""/>
        <dsp:cNvSpPr/>
      </dsp:nvSpPr>
      <dsp:spPr>
        <a:xfrm>
          <a:off x="951566" y="2718234"/>
          <a:ext cx="696731" cy="6967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05768D-B5ED-477C-9F9E-FBBF3F485047}">
      <dsp:nvSpPr>
        <dsp:cNvPr id="0" name=""/>
        <dsp:cNvSpPr/>
      </dsp:nvSpPr>
      <dsp:spPr>
        <a:xfrm>
          <a:off x="1293492" y="3475615"/>
          <a:ext cx="9907907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Services de conseil aux exploitations agricoles et éducation financière</a:t>
          </a:r>
          <a:endParaRPr lang="fr-FR" sz="14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1293492" y="3475615"/>
        <a:ext cx="9907907" cy="557385"/>
      </dsp:txXfrm>
    </dsp:sp>
    <dsp:sp modelId="{6459AC37-16A4-4F5A-919B-16CABC25F612}">
      <dsp:nvSpPr>
        <dsp:cNvPr id="0" name=""/>
        <dsp:cNvSpPr/>
      </dsp:nvSpPr>
      <dsp:spPr>
        <a:xfrm>
          <a:off x="863248" y="3554803"/>
          <a:ext cx="696731" cy="6967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632D9-751B-4190-A791-0936524FFCB8}">
      <dsp:nvSpPr>
        <dsp:cNvPr id="0" name=""/>
        <dsp:cNvSpPr/>
      </dsp:nvSpPr>
      <dsp:spPr>
        <a:xfrm>
          <a:off x="1016884" y="4330181"/>
          <a:ext cx="10184515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Financement des chaînes de valeur, y compris financement sur contrat et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 schéma de financement Tripartite </a:t>
          </a:r>
          <a:endParaRPr lang="fr-FR" sz="1400" kern="1200" dirty="0"/>
        </a:p>
      </dsp:txBody>
      <dsp:txXfrm>
        <a:off x="1016884" y="4330181"/>
        <a:ext cx="10184515" cy="557385"/>
      </dsp:txXfrm>
    </dsp:sp>
    <dsp:sp modelId="{A4443206-E490-44DA-AA5F-72FF76067E83}">
      <dsp:nvSpPr>
        <dsp:cNvPr id="0" name=""/>
        <dsp:cNvSpPr/>
      </dsp:nvSpPr>
      <dsp:spPr>
        <a:xfrm>
          <a:off x="586640" y="4390758"/>
          <a:ext cx="696731" cy="6967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D2D6B2-EE1F-4B2D-9910-71E08EBF3D47}">
      <dsp:nvSpPr>
        <dsp:cNvPr id="0" name=""/>
        <dsp:cNvSpPr/>
      </dsp:nvSpPr>
      <dsp:spPr>
        <a:xfrm>
          <a:off x="512122" y="5110928"/>
          <a:ext cx="10689277" cy="557385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4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imes New Roman" panose="02020603050405020304" pitchFamily="18" charset="0"/>
              <a:ea typeface="Times New Roman" panose="02020603050405020304" pitchFamily="18" charset="0"/>
            </a:rPr>
            <a:t>Assurance (indicielle…) en appui au crédit.</a:t>
          </a:r>
          <a:endParaRPr lang="fr-FR" sz="1400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512122" y="5110928"/>
        <a:ext cx="10689277" cy="557385"/>
      </dsp:txXfrm>
    </dsp:sp>
    <dsp:sp modelId="{02F63CCE-F9F8-4ED7-A4A4-94F953D2807D}">
      <dsp:nvSpPr>
        <dsp:cNvPr id="0" name=""/>
        <dsp:cNvSpPr/>
      </dsp:nvSpPr>
      <dsp:spPr>
        <a:xfrm>
          <a:off x="81878" y="5227327"/>
          <a:ext cx="696731" cy="6967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714C9-274D-8B44-B213-1BA37B93DCE1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19FA4-A83C-0C40-9970-5F007726FC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00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2388" eaLnBrk="0" hangingPunct="0"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1pPr>
            <a:lvl2pPr marL="770113" indent="-296198" defTabSz="982388" eaLnBrk="0" hangingPunct="0"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2pPr>
            <a:lvl3pPr marL="1184790" indent="-236959" defTabSz="982388" eaLnBrk="0" hangingPunct="0"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3pPr>
            <a:lvl4pPr marL="1658706" indent="-236959" defTabSz="982388" eaLnBrk="0" hangingPunct="0"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4pPr>
            <a:lvl5pPr marL="2132621" indent="-236959" defTabSz="982388" eaLnBrk="0" hangingPunct="0"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5pPr>
            <a:lvl6pPr marL="2606537" indent="-236959" defTabSz="982388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6pPr>
            <a:lvl7pPr marL="3080454" indent="-236959" defTabSz="982388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7pPr>
            <a:lvl8pPr marL="3554369" indent="-236959" defTabSz="982388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8pPr>
            <a:lvl9pPr marL="4028285" indent="-236959" defTabSz="982388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Harveyball" pitchFamily="2" charset="0"/>
                <a:cs typeface="Arial" charset="0"/>
              </a:defRPr>
            </a:lvl9pPr>
          </a:lstStyle>
          <a:p>
            <a:pPr marL="0" marR="0" lvl="0" indent="0" algn="r" defTabSz="9823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C3548A-8DC5-4AB7-AB13-0A1F3B590F7E}" type="slidenum">
              <a:rPr kumimoji="0" lang="en-GB" altLang="fr-FR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823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fr-FR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4000" y="885825"/>
            <a:ext cx="10464800" cy="588645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08045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0254795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35324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155005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88" y="196293"/>
            <a:ext cx="11215669" cy="476205"/>
          </a:xfrm>
        </p:spPr>
        <p:txBody>
          <a:bodyPr/>
          <a:lstStyle>
            <a:lvl1pPr>
              <a:defRPr sz="1632">
                <a:solidFill>
                  <a:schemeClr val="bg1"/>
                </a:solidFill>
                <a:latin typeface="Spectral SC" panose="02020502060000000000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7931CE-978D-40BF-9CCD-B93ECA92FF4E}"/>
              </a:ext>
            </a:extLst>
          </p:cNvPr>
          <p:cNvSpPr/>
          <p:nvPr userDrawn="1"/>
        </p:nvSpPr>
        <p:spPr>
          <a:xfrm>
            <a:off x="0" y="0"/>
            <a:ext cx="12192000" cy="166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02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73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88" y="196293"/>
            <a:ext cx="11215669" cy="476205"/>
          </a:xfrm>
        </p:spPr>
        <p:txBody>
          <a:bodyPr/>
          <a:lstStyle>
            <a:lvl1pPr>
              <a:defRPr sz="1632">
                <a:solidFill>
                  <a:schemeClr val="bg1"/>
                </a:solidFill>
                <a:latin typeface="Spectral SC" panose="02020502060000000000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7931CE-978D-40BF-9CCD-B93ECA92FF4E}"/>
              </a:ext>
            </a:extLst>
          </p:cNvPr>
          <p:cNvSpPr/>
          <p:nvPr userDrawn="1"/>
        </p:nvSpPr>
        <p:spPr>
          <a:xfrm>
            <a:off x="0" y="0"/>
            <a:ext cx="12192000" cy="1665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7"/>
          </a:p>
        </p:txBody>
      </p:sp>
    </p:spTree>
    <p:extLst>
      <p:ext uri="{BB962C8B-B14F-4D97-AF65-F5344CB8AC3E}">
        <p14:creationId xmlns:p14="http://schemas.microsoft.com/office/powerpoint/2010/main" val="382416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02464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20562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4790815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969462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1940545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fr-FR" sz="1020">
              <a:solidFill>
                <a:prstClr val="black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Abderraouf LAAJIMI - Direction Générale du Financement, des Investissements et des Organismes Professionnels (MARHP - Tunisie) - Mars 2021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32CCF80-5670-4A1A-B55F-C78B8198E122}" type="slidenum">
              <a:rPr lang="fr-FR" altLang="fr-FR" sz="1020" smtClean="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fr-FR" altLang="fr-FR" sz="102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00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269141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97593-E04A-4509-AFAD-B0991BBFCE8C}" type="datetimeFigureOut">
              <a:rPr lang="fr-FR" smtClean="0"/>
              <a:t>10/10/2024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A8C7-D45F-4BD6-AD9F-54C5807582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63595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Abderraouf LAAJIMI - Direction Générale du Financement, des Investissements et des Organismes Professionnels (MARHP - Tunisie) - Mars 2021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1E6953-23FC-47BA-92F3-C0B30CA77C85}"/>
              </a:ext>
            </a:extLst>
          </p:cNvPr>
          <p:cNvSpPr/>
          <p:nvPr userDrawn="1"/>
        </p:nvSpPr>
        <p:spPr>
          <a:xfrm>
            <a:off x="1" y="0"/>
            <a:ext cx="12192000" cy="931356"/>
          </a:xfrm>
          <a:prstGeom prst="rect">
            <a:avLst/>
          </a:prstGeom>
          <a:solidFill>
            <a:srgbClr val="456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fr-FR" sz="1020">
              <a:solidFill>
                <a:prstClr val="white"/>
              </a:solidFill>
              <a:latin typeface="Spectral SC" panose="02020502060000000000" pitchFamily="18" charset="0"/>
            </a:endParaRPr>
          </a:p>
        </p:txBody>
      </p:sp>
      <p:pic>
        <p:nvPicPr>
          <p:cNvPr id="8" name="Image 7" descr="Une image contenant dessin, alimentation&#10;&#10;Description générée automatiquement">
            <a:extLst>
              <a:ext uri="{FF2B5EF4-FFF2-40B4-BE49-F238E27FC236}">
                <a16:creationId xmlns:a16="http://schemas.microsoft.com/office/drawing/2014/main" id="{BDE81BC3-6036-4EF0-AF90-70D2A9D44EF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762" y="275470"/>
            <a:ext cx="516900" cy="38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95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76" r:id="rId12"/>
    <p:sldLayoutId id="2147483682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tiff"/><Relationship Id="rId2" Type="http://schemas.openxmlformats.org/officeDocument/2006/relationships/tags" Target="../tags/tag1.xml"/><Relationship Id="rId16" Type="http://schemas.openxmlformats.org/officeDocument/2006/relationships/image" Target="../media/image12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fif"/><Relationship Id="rId11" Type="http://schemas.openxmlformats.org/officeDocument/2006/relationships/image" Target="../media/image7.tif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1.jpeg"/><Relationship Id="rId10" Type="http://schemas.openxmlformats.org/officeDocument/2006/relationships/image" Target="../media/image6.tif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g"/><Relationship Id="rId1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chart" Target="../charts/chart16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Rectangle 18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24270" y="1"/>
          <a:ext cx="14653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1" name="think-cell Slide" r:id="rId5" imgW="0" imgH="0" progId="TCLayout.ActiveDocument.1">
                  <p:embed/>
                </p:oleObj>
              </mc:Choice>
              <mc:Fallback>
                <p:oleObj name="think-cell Slide" r:id="rId5" imgW="0" imgH="0" progId="TCLayout.ActiveDocument.1">
                  <p:embed/>
                  <p:pic>
                    <p:nvPicPr>
                      <p:cNvPr id="3074" name="Rectangle 18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270" y="1"/>
                        <a:ext cx="14653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ous-titre 2">
            <a:extLst>
              <a:ext uri="{FF2B5EF4-FFF2-40B4-BE49-F238E27FC236}">
                <a16:creationId xmlns:a16="http://schemas.microsoft.com/office/drawing/2014/main" id="{BFB24320-071E-4438-B046-2E9ADE45FE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67" y="6152471"/>
            <a:ext cx="9606833" cy="330885"/>
          </a:xfrm>
        </p:spPr>
        <p:txBody>
          <a:bodyPr>
            <a:normAutofit fontScale="92500" lnSpcReduction="20000"/>
          </a:bodyPr>
          <a:lstStyle/>
          <a:p>
            <a:pPr indent="0" algn="ctr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BESMA OUESLATI-  DG/</a:t>
            </a:r>
            <a:r>
              <a:rPr lang="fr-FR" sz="2400" b="1" dirty="0" err="1" smtClean="0">
                <a:solidFill>
                  <a:schemeClr val="accent1">
                    <a:lumMod val="75000"/>
                  </a:schemeClr>
                </a:solidFill>
              </a:rPr>
              <a:t>FIOP-MARHP</a:t>
            </a:r>
            <a:r>
              <a:rPr lang="fr-FR" sz="2400" b="1" dirty="0">
                <a:solidFill>
                  <a:schemeClr val="accent1">
                    <a:lumMod val="75000"/>
                  </a:schemeClr>
                </a:solidFill>
              </a:rPr>
              <a:t>, Tunisie -  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Octobre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2024</a:t>
            </a:r>
            <a:endParaRPr lang="fr-F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Image 12" descr="Une image contenant herbe, extérieur, champ, vert&#10;&#10;Description générée automatiquement">
            <a:extLst>
              <a:ext uri="{FF2B5EF4-FFF2-40B4-BE49-F238E27FC236}">
                <a16:creationId xmlns:a16="http://schemas.microsoft.com/office/drawing/2014/main" id="{C02DE8C7-1300-4DA2-A913-CDD603B928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373" y="-63795"/>
            <a:ext cx="3127123" cy="2298227"/>
          </a:xfrm>
          <a:prstGeom prst="rect">
            <a:avLst/>
          </a:prstGeom>
        </p:spPr>
      </p:pic>
      <p:pic>
        <p:nvPicPr>
          <p:cNvPr id="14" name="Picture 11" descr="Flag of Tunisia">
            <a:extLst>
              <a:ext uri="{FF2B5EF4-FFF2-40B4-BE49-F238E27FC236}">
                <a16:creationId xmlns:a16="http://schemas.microsoft.com/office/drawing/2014/main" id="{BDBC973A-BD3B-43D9-A681-ED799E767A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2" r="16682"/>
          <a:stretch/>
        </p:blipFill>
        <p:spPr bwMode="auto">
          <a:xfrm>
            <a:off x="109006" y="0"/>
            <a:ext cx="856303" cy="8563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 descr="Copie de Sma">
            <a:extLst>
              <a:ext uri="{FF2B5EF4-FFF2-40B4-BE49-F238E27FC236}">
                <a16:creationId xmlns:a16="http://schemas.microsoft.com/office/drawing/2014/main" id="{61B04033-A112-0F4E-9224-033D599C4F05}"/>
              </a:ext>
            </a:extLst>
          </p:cNvPr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55701" y="-63795"/>
            <a:ext cx="1190625" cy="103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ject 2">
            <a:extLst>
              <a:ext uri="{FF2B5EF4-FFF2-40B4-BE49-F238E27FC236}">
                <a16:creationId xmlns:a16="http://schemas.microsoft.com/office/drawing/2014/main" id="{63AFC974-5CF4-8845-B569-1EC494A8661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976053" y="2234434"/>
            <a:ext cx="3138445" cy="2249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9780CD9-5928-1842-8775-84E38D6972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54070" y="2244278"/>
            <a:ext cx="3021984" cy="223935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235A4A0-B265-FC40-9135-78939FAC9A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54071" y="-1"/>
            <a:ext cx="3021981" cy="224919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68F03A4-D535-0A4B-979A-D1A8F87605B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25815" y="-1"/>
            <a:ext cx="1547818" cy="448363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1C26708-D4AF-7C4C-876E-5842D663FC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25600" y="9842"/>
            <a:ext cx="1328470" cy="4473791"/>
          </a:xfrm>
          <a:prstGeom prst="rect">
            <a:avLst/>
          </a:prstGeom>
        </p:spPr>
      </p:pic>
      <p:pic>
        <p:nvPicPr>
          <p:cNvPr id="15" name="Picture 2" descr="Irrigation: La goutte d'eau qui nourrit et soulage - Studio Yafa -  Information &amp; Dialogue au Burkina Fas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599" y="4463109"/>
            <a:ext cx="1873923" cy="14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it goutte à goutte universe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22" y="4478711"/>
            <a:ext cx="3228626" cy="146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omment réaliser un système d'irrigation goutte à goutte? - IRRIGATION  VALDUCC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149" y="4478712"/>
            <a:ext cx="3931227" cy="146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06112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Image result for consommateur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91303" y="71414"/>
            <a:ext cx="7046929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b="1"/>
              <a:t>L’AGRICULTURE TUNISIENNE : UN BREF APERCU  (QUELQUES CHIFFRES)</a:t>
            </a:r>
          </a:p>
        </p:txBody>
      </p:sp>
      <p:grpSp>
        <p:nvGrpSpPr>
          <p:cNvPr id="61" name="Groupe 60"/>
          <p:cNvGrpSpPr/>
          <p:nvPr/>
        </p:nvGrpSpPr>
        <p:grpSpPr>
          <a:xfrm>
            <a:off x="6000749" y="642918"/>
            <a:ext cx="2857520" cy="2143140"/>
            <a:chOff x="4500562" y="785794"/>
            <a:chExt cx="2143140" cy="2143140"/>
          </a:xfrm>
        </p:grpSpPr>
        <p:graphicFrame>
          <p:nvGraphicFramePr>
            <p:cNvPr id="15" name="Graphique 14"/>
            <p:cNvGraphicFramePr/>
            <p:nvPr/>
          </p:nvGraphicFramePr>
          <p:xfrm>
            <a:off x="4822033" y="1100126"/>
            <a:ext cx="1464479" cy="15001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ZoneTexte 15"/>
            <p:cNvSpPr txBox="1"/>
            <p:nvPr/>
          </p:nvSpPr>
          <p:spPr>
            <a:xfrm>
              <a:off x="4607719" y="2405714"/>
              <a:ext cx="19288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/>
                <a:t>Part des Importations Alimentaires</a:t>
              </a:r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5668129" y="1071546"/>
              <a:ext cx="4091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/>
                <a:t>9.5%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00562" y="785794"/>
              <a:ext cx="2143140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9" name="Groupe 58"/>
          <p:cNvGrpSpPr/>
          <p:nvPr/>
        </p:nvGrpSpPr>
        <p:grpSpPr>
          <a:xfrm>
            <a:off x="-666798" y="642918"/>
            <a:ext cx="3761980" cy="2143140"/>
            <a:chOff x="-500098" y="785794"/>
            <a:chExt cx="2821485" cy="2143140"/>
          </a:xfrm>
        </p:grpSpPr>
        <p:sp>
          <p:nvSpPr>
            <p:cNvPr id="22" name="ZoneTexte 21"/>
            <p:cNvSpPr txBox="1"/>
            <p:nvPr/>
          </p:nvSpPr>
          <p:spPr>
            <a:xfrm>
              <a:off x="-142908" y="2513436"/>
              <a:ext cx="1928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/>
                <a:t>Part  du PIB</a:t>
              </a:r>
            </a:p>
          </p:txBody>
        </p:sp>
        <p:graphicFrame>
          <p:nvGraphicFramePr>
            <p:cNvPr id="21" name="Graphique 20"/>
            <p:cNvGraphicFramePr/>
            <p:nvPr/>
          </p:nvGraphicFramePr>
          <p:xfrm>
            <a:off x="-500098" y="1135844"/>
            <a:ext cx="2643206" cy="14287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ZoneTexte 22"/>
            <p:cNvSpPr txBox="1"/>
            <p:nvPr/>
          </p:nvSpPr>
          <p:spPr>
            <a:xfrm>
              <a:off x="195480" y="1172780"/>
              <a:ext cx="192882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/>
                <a:t>Agriculture (10,2%)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964065" y="1455315"/>
              <a:ext cx="135732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/>
                <a:t>Agroalimentaire</a:t>
              </a:r>
            </a:p>
            <a:p>
              <a:pPr algn="ctr"/>
              <a:r>
                <a:rPr lang="fr-FR" sz="1100" b="1"/>
                <a:t> (2,9%)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1406" y="785794"/>
              <a:ext cx="2143140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0" name="Groupe 59"/>
          <p:cNvGrpSpPr/>
          <p:nvPr/>
        </p:nvGrpSpPr>
        <p:grpSpPr>
          <a:xfrm>
            <a:off x="2952728" y="642918"/>
            <a:ext cx="3048000" cy="2143140"/>
            <a:chOff x="2214546" y="785794"/>
            <a:chExt cx="2286000" cy="2143140"/>
          </a:xfrm>
        </p:grpSpPr>
        <p:sp>
          <p:nvSpPr>
            <p:cNvPr id="27" name="Rectangle 26"/>
            <p:cNvSpPr/>
            <p:nvPr/>
          </p:nvSpPr>
          <p:spPr>
            <a:xfrm>
              <a:off x="2285976" y="785794"/>
              <a:ext cx="2143140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2428860" y="2513436"/>
              <a:ext cx="1928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/>
                <a:t>Emploi</a:t>
              </a:r>
            </a:p>
          </p:txBody>
        </p:sp>
        <p:graphicFrame>
          <p:nvGraphicFramePr>
            <p:cNvPr id="31" name="Graphique 30"/>
            <p:cNvGraphicFramePr/>
            <p:nvPr/>
          </p:nvGraphicFramePr>
          <p:xfrm>
            <a:off x="2214546" y="1128705"/>
            <a:ext cx="2286000" cy="14430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ZoneTexte 32"/>
            <p:cNvSpPr txBox="1"/>
            <p:nvPr/>
          </p:nvSpPr>
          <p:spPr>
            <a:xfrm>
              <a:off x="3683942" y="1235781"/>
              <a:ext cx="62781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100" b="1"/>
                <a:t>Agriculture</a:t>
              </a:r>
            </a:p>
            <a:p>
              <a:pPr algn="ctr"/>
              <a:r>
                <a:rPr lang="fr-FR" sz="1100" b="1"/>
                <a:t> (14,1%)</a:t>
              </a:r>
            </a:p>
          </p:txBody>
        </p:sp>
      </p:grpSp>
      <p:grpSp>
        <p:nvGrpSpPr>
          <p:cNvPr id="62" name="Groupe 61"/>
          <p:cNvGrpSpPr/>
          <p:nvPr/>
        </p:nvGrpSpPr>
        <p:grpSpPr>
          <a:xfrm>
            <a:off x="8953542" y="642918"/>
            <a:ext cx="3143229" cy="2143140"/>
            <a:chOff x="6715156" y="785794"/>
            <a:chExt cx="2357422" cy="2143140"/>
          </a:xfrm>
        </p:grpSpPr>
        <p:sp>
          <p:nvSpPr>
            <p:cNvPr id="41" name="ZoneTexte 40"/>
            <p:cNvSpPr txBox="1"/>
            <p:nvPr/>
          </p:nvSpPr>
          <p:spPr>
            <a:xfrm>
              <a:off x="6715156" y="2421103"/>
              <a:ext cx="235742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b="1"/>
                <a:t>Part des Exportations Agricoles et agroalimentaires</a:t>
              </a:r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8001024" y="1071546"/>
              <a:ext cx="4775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/>
                <a:t>10,6%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750875" y="785794"/>
              <a:ext cx="2285984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aphicFrame>
          <p:nvGraphicFramePr>
            <p:cNvPr id="44" name="Graphique 43"/>
            <p:cNvGraphicFramePr/>
            <p:nvPr/>
          </p:nvGraphicFramePr>
          <p:xfrm>
            <a:off x="6786554" y="1056297"/>
            <a:ext cx="2214578" cy="13573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69" name="Groupe 68"/>
          <p:cNvGrpSpPr/>
          <p:nvPr/>
        </p:nvGrpSpPr>
        <p:grpSpPr>
          <a:xfrm>
            <a:off x="3143230" y="3071810"/>
            <a:ext cx="3746527" cy="2143140"/>
            <a:chOff x="3571868" y="3429000"/>
            <a:chExt cx="2809895" cy="2143140"/>
          </a:xfrm>
        </p:grpSpPr>
        <p:graphicFrame>
          <p:nvGraphicFramePr>
            <p:cNvPr id="52" name="Graphique 51"/>
            <p:cNvGraphicFramePr/>
            <p:nvPr/>
          </p:nvGraphicFramePr>
          <p:xfrm>
            <a:off x="3571868" y="3571876"/>
            <a:ext cx="2672292" cy="14430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53" name="ZoneTexte 52"/>
            <p:cNvSpPr txBox="1"/>
            <p:nvPr/>
          </p:nvSpPr>
          <p:spPr>
            <a:xfrm>
              <a:off x="5397506" y="4714884"/>
              <a:ext cx="6352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/>
                <a:t>SAU (44%)</a:t>
              </a: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3968746" y="3429000"/>
              <a:ext cx="10077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/>
                <a:t>Parcours et Forêts</a:t>
              </a:r>
            </a:p>
            <a:p>
              <a:r>
                <a:rPr lang="fr-FR" sz="1200" b="1"/>
                <a:t> (56%)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000496" y="3429000"/>
              <a:ext cx="2381267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4167185" y="5000636"/>
              <a:ext cx="21431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/>
                <a:t>Répartition de la Surface Agricole</a:t>
              </a:r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-666797" y="3071810"/>
            <a:ext cx="3905278" cy="2143140"/>
            <a:chOff x="1142976" y="1000108"/>
            <a:chExt cx="2928958" cy="2143140"/>
          </a:xfrm>
        </p:grpSpPr>
        <p:graphicFrame>
          <p:nvGraphicFramePr>
            <p:cNvPr id="64" name="Graphique 63"/>
            <p:cNvGraphicFramePr/>
            <p:nvPr/>
          </p:nvGraphicFramePr>
          <p:xfrm>
            <a:off x="1142976" y="1142984"/>
            <a:ext cx="2405063" cy="14430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65" name="ZoneTexte 64"/>
            <p:cNvSpPr txBox="1"/>
            <p:nvPr/>
          </p:nvSpPr>
          <p:spPr>
            <a:xfrm>
              <a:off x="1928795" y="2571744"/>
              <a:ext cx="1928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/>
                <a:t>Surface Totale 16,4 </a:t>
              </a:r>
              <a:r>
                <a:rPr lang="fr-FR" sz="1400" b="1" err="1"/>
                <a:t>Mha</a:t>
              </a:r>
              <a:r>
                <a:rPr lang="fr-FR" sz="1400" b="1"/>
                <a:t>.</a:t>
              </a:r>
            </a:p>
          </p:txBody>
        </p:sp>
        <p:sp>
          <p:nvSpPr>
            <p:cNvPr id="66" name="ZoneTexte 65"/>
            <p:cNvSpPr txBox="1"/>
            <p:nvPr/>
          </p:nvSpPr>
          <p:spPr>
            <a:xfrm>
              <a:off x="2822939" y="1214422"/>
              <a:ext cx="9128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/>
                <a:t>Surface Agricole </a:t>
              </a:r>
            </a:p>
            <a:p>
              <a:r>
                <a:rPr lang="fr-FR" sz="1200" b="1"/>
                <a:t>(62%)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714480" y="1000108"/>
              <a:ext cx="2357454" cy="2143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8" name="Flèche droite 67"/>
          <p:cNvSpPr/>
          <p:nvPr/>
        </p:nvSpPr>
        <p:spPr>
          <a:xfrm>
            <a:off x="3143229" y="3607595"/>
            <a:ext cx="666755" cy="500066"/>
          </a:xfrm>
          <a:prstGeom prst="right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Flèche droite 69"/>
          <p:cNvSpPr/>
          <p:nvPr/>
        </p:nvSpPr>
        <p:spPr>
          <a:xfrm>
            <a:off x="6667504" y="3607595"/>
            <a:ext cx="666755" cy="500066"/>
          </a:xfrm>
          <a:prstGeom prst="rightArrow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3" name="Graphique 72"/>
          <p:cNvGraphicFramePr/>
          <p:nvPr>
            <p:extLst/>
          </p:nvPr>
        </p:nvGraphicFramePr>
        <p:xfrm>
          <a:off x="7591188" y="3108504"/>
          <a:ext cx="4026691" cy="2084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4" name="ZoneTexte 73"/>
          <p:cNvSpPr txBox="1"/>
          <p:nvPr/>
        </p:nvSpPr>
        <p:spPr>
          <a:xfrm>
            <a:off x="8543023" y="4477498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/>
              <a:t>10,9%</a:t>
            </a:r>
          </a:p>
        </p:txBody>
      </p:sp>
      <p:sp>
        <p:nvSpPr>
          <p:cNvPr id="75" name="ZoneTexte 74"/>
          <p:cNvSpPr txBox="1"/>
          <p:nvPr/>
        </p:nvSpPr>
        <p:spPr>
          <a:xfrm>
            <a:off x="9934930" y="4142788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/>
              <a:t>35%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28D084D-CCF3-4727-8CBB-5BE8371CA895}"/>
              </a:ext>
            </a:extLst>
          </p:cNvPr>
          <p:cNvSpPr txBox="1"/>
          <p:nvPr/>
        </p:nvSpPr>
        <p:spPr>
          <a:xfrm>
            <a:off x="549289" y="726498"/>
            <a:ext cx="227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Moyenne (2015-2019)</a:t>
            </a:r>
            <a:endParaRPr lang="fr-TN" sz="1200" b="1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702FAA7-B517-485F-A9B6-852A0862518E}"/>
              </a:ext>
            </a:extLst>
          </p:cNvPr>
          <p:cNvSpPr txBox="1"/>
          <p:nvPr/>
        </p:nvSpPr>
        <p:spPr>
          <a:xfrm>
            <a:off x="2190722" y="2478281"/>
            <a:ext cx="599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b="1" i="1"/>
              <a:t>INS</a:t>
            </a:r>
            <a:endParaRPr lang="fr-TN" b="1" i="1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4E5E680D-4875-40BB-822C-204B52E4ECB7}"/>
              </a:ext>
            </a:extLst>
          </p:cNvPr>
          <p:cNvSpPr txBox="1"/>
          <p:nvPr/>
        </p:nvSpPr>
        <p:spPr>
          <a:xfrm>
            <a:off x="5277648" y="2453615"/>
            <a:ext cx="599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b="1" i="1"/>
              <a:t>INS</a:t>
            </a:r>
            <a:endParaRPr lang="fr-TN" b="1" i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B6E2FF9-B84E-46A7-A443-EAD7C4B5D7FA}"/>
              </a:ext>
            </a:extLst>
          </p:cNvPr>
          <p:cNvSpPr txBox="1"/>
          <p:nvPr/>
        </p:nvSpPr>
        <p:spPr>
          <a:xfrm>
            <a:off x="3022909" y="883710"/>
            <a:ext cx="26536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b="1"/>
              <a:t>% par rapport à la population active</a:t>
            </a:r>
            <a:endParaRPr lang="fr-TN" sz="1050" b="1"/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0BB8F0A3-AC95-4604-9B91-15C0C0B24661}"/>
              </a:ext>
            </a:extLst>
          </p:cNvPr>
          <p:cNvSpPr txBox="1"/>
          <p:nvPr/>
        </p:nvSpPr>
        <p:spPr>
          <a:xfrm>
            <a:off x="6406264" y="711537"/>
            <a:ext cx="227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Moyenne (2016-2020)</a:t>
            </a:r>
            <a:endParaRPr lang="fr-TN" sz="1200" b="1">
              <a:solidFill>
                <a:srgbClr val="FF0000"/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41618010-7CD0-4A9C-BA9C-2ADE7FD66BF0}"/>
              </a:ext>
            </a:extLst>
          </p:cNvPr>
          <p:cNvSpPr txBox="1"/>
          <p:nvPr/>
        </p:nvSpPr>
        <p:spPr>
          <a:xfrm>
            <a:off x="8201722" y="2486027"/>
            <a:ext cx="5995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b="1" i="1"/>
              <a:t>INS</a:t>
            </a:r>
            <a:endParaRPr lang="fr-TN" b="1" i="1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46C3B660-B129-4A5A-B3A9-7405B7F29A72}"/>
              </a:ext>
            </a:extLst>
          </p:cNvPr>
          <p:cNvSpPr txBox="1"/>
          <p:nvPr/>
        </p:nvSpPr>
        <p:spPr>
          <a:xfrm>
            <a:off x="9377258" y="651671"/>
            <a:ext cx="227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Moyenne (2016-2020)</a:t>
            </a:r>
            <a:endParaRPr lang="fr-TN" sz="1200" b="1">
              <a:solidFill>
                <a:srgbClr val="FF0000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99F562C-F622-401C-BCDE-04C72B6F1423}"/>
              </a:ext>
            </a:extLst>
          </p:cNvPr>
          <p:cNvSpPr txBox="1"/>
          <p:nvPr/>
        </p:nvSpPr>
        <p:spPr>
          <a:xfrm>
            <a:off x="11449613" y="2562560"/>
            <a:ext cx="5995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b="1" i="1"/>
              <a:t>INS</a:t>
            </a:r>
            <a:endParaRPr lang="fr-TN" b="1" i="1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A277433-8F8B-40D8-89E4-3A6FC43891D0}"/>
              </a:ext>
            </a:extLst>
          </p:cNvPr>
          <p:cNvSpPr txBox="1"/>
          <p:nvPr/>
        </p:nvSpPr>
        <p:spPr>
          <a:xfrm>
            <a:off x="1634059" y="4931315"/>
            <a:ext cx="26373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/>
              <a:t>DGF, Cartographie,2003</a:t>
            </a:r>
            <a:endParaRPr lang="fr-TN" sz="1100" b="1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E365EE2-3328-4702-A93B-677F8C85C66F}"/>
              </a:ext>
            </a:extLst>
          </p:cNvPr>
          <p:cNvSpPr txBox="1"/>
          <p:nvPr/>
        </p:nvSpPr>
        <p:spPr>
          <a:xfrm>
            <a:off x="5905488" y="4929198"/>
            <a:ext cx="1079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b="1"/>
              <a:t>DGEDA</a:t>
            </a:r>
            <a:endParaRPr lang="fr-TN" b="1"/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5E5864B2-0238-4183-9CE9-CE70C19E979C}"/>
              </a:ext>
            </a:extLst>
          </p:cNvPr>
          <p:cNvSpPr txBox="1"/>
          <p:nvPr/>
        </p:nvSpPr>
        <p:spPr>
          <a:xfrm>
            <a:off x="10161915" y="2793392"/>
            <a:ext cx="1839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Moyenne (2016-2020)</a:t>
            </a:r>
            <a:endParaRPr lang="fr-TN" sz="1200" b="1">
              <a:solidFill>
                <a:srgbClr val="FF0000"/>
              </a:solidFill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1505AB0D-BFE0-47B8-8870-95FBCFE8134F}"/>
              </a:ext>
            </a:extLst>
          </p:cNvPr>
          <p:cNvSpPr txBox="1"/>
          <p:nvPr/>
        </p:nvSpPr>
        <p:spPr>
          <a:xfrm>
            <a:off x="3597829" y="671564"/>
            <a:ext cx="227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Moyenne (2016-2020)</a:t>
            </a:r>
            <a:endParaRPr lang="fr-TN" sz="1200" b="1">
              <a:solidFill>
                <a:srgbClr val="FF0000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D039DAF-ED43-654A-AFC0-FD3354ED3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434" y="5618969"/>
            <a:ext cx="11841712" cy="992617"/>
          </a:xfrm>
          <a:prstGeom prst="rect">
            <a:avLst/>
          </a:prstGeom>
          <a:solidFill>
            <a:srgbClr val="456395"/>
          </a:solidFill>
          <a:ln>
            <a:noFill/>
          </a:ln>
          <a:effectLst/>
        </p:spPr>
        <p:txBody>
          <a:bodyPr lIns="89604" tIns="44802" rIns="89604" bIns="44802" anchor="ctr"/>
          <a:lstStyle>
            <a:lvl1pPr defTabSz="957263" eaLnBrk="0" hangingPunct="0">
              <a:lnSpc>
                <a:spcPct val="125000"/>
              </a:lnSpc>
              <a:spcBef>
                <a:spcPct val="20000"/>
              </a:spcBef>
              <a:buClr>
                <a:srgbClr val="0094D2"/>
              </a:buClr>
              <a:buFont typeface="Wingdings" pitchFamily="2" charset="2"/>
              <a:buChar char="§"/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79425" indent="-407988" defTabSz="957263" eaLnBrk="0" hangingPunct="0">
              <a:lnSpc>
                <a:spcPct val="125000"/>
              </a:lnSpc>
              <a:spcBef>
                <a:spcPct val="1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57263" indent="-395288" defTabSz="957263" eaLnBrk="0" hangingPunct="0">
              <a:lnSpc>
                <a:spcPct val="125000"/>
              </a:lnSpc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36688" indent="-398463" defTabSz="957263" eaLnBrk="0" hangingPunct="0">
              <a:lnSpc>
                <a:spcPct val="125000"/>
              </a:lnSpc>
              <a:buFont typeface="Times New Roman" pitchFamily="18" charset="0"/>
              <a:buChar char="-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16113" indent="-398463" defTabSz="957263" eaLnBrk="0" hangingPunct="0">
              <a:lnSpc>
                <a:spcPct val="125000"/>
              </a:lnSpc>
              <a:buFont typeface="Times New Roman" pitchFamily="18" charset="0"/>
              <a:buChar char="›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3313" indent="-398463" defTabSz="95726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›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30513" indent="-398463" defTabSz="95726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›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87713" indent="-398463" defTabSz="95726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›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744913" indent="-398463" defTabSz="957263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›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4160" marR="611505" algn="just">
              <a:lnSpc>
                <a:spcPct val="113000"/>
              </a:lnSpc>
              <a:spcAft>
                <a:spcPts val="0"/>
              </a:spcAft>
            </a:pPr>
            <a:r>
              <a:rPr lang="fr-FR" sz="1800" b="1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34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barrages,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b="1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230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barrages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collinaires,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b="1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894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lacs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collinaires</a:t>
            </a:r>
            <a:r>
              <a:rPr lang="fr-FR" sz="1800" spc="-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et</a:t>
            </a:r>
            <a:r>
              <a:rPr lang="fr-FR" sz="1800" spc="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5400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puits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ainsi</a:t>
            </a:r>
            <a:r>
              <a:rPr lang="fr-FR" sz="1800" spc="-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que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b="1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13800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 smtClean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PS.</a:t>
            </a:r>
            <a:endParaRPr lang="fr-FR" sz="1800" dirty="0">
              <a:solidFill>
                <a:schemeClr val="bg1"/>
              </a:solidFill>
              <a:latin typeface="Arial MT"/>
              <a:ea typeface="Arial MT"/>
              <a:cs typeface="Arial MT"/>
            </a:endParaRPr>
          </a:p>
          <a:p>
            <a:pPr>
              <a:spcBef>
                <a:spcPts val="45"/>
              </a:spcBef>
              <a:spcAft>
                <a:spcPts val="0"/>
              </a:spcAft>
            </a:pPr>
            <a:r>
              <a:rPr lang="fr-FR" sz="20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   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L’exploitation des ressources en eaux est </a:t>
            </a:r>
            <a:r>
              <a:rPr lang="fr-FR" sz="1800" b="1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114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%, dont </a:t>
            </a:r>
            <a:r>
              <a:rPr lang="fr-FR" sz="1800" b="1" dirty="0">
                <a:solidFill>
                  <a:srgbClr val="FF0000"/>
                </a:solidFill>
                <a:latin typeface="Arial MT"/>
                <a:ea typeface="Arial MT"/>
                <a:cs typeface="Arial MT"/>
              </a:rPr>
              <a:t>80</a:t>
            </a:r>
            <a:r>
              <a:rPr lang="fr-FR" sz="1800" b="1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%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sont utilisées dans</a:t>
            </a:r>
            <a:r>
              <a:rPr lang="fr-FR" sz="1800" spc="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l’irrigation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contre</a:t>
            </a:r>
            <a:r>
              <a:rPr lang="fr-FR" sz="1800" spc="-1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14%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pour</a:t>
            </a:r>
            <a:r>
              <a:rPr lang="fr-FR" sz="1800" spc="-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l’eau</a:t>
            </a:r>
            <a:r>
              <a:rPr lang="fr-FR" sz="1800" spc="-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potable, 5% pour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l’industrie</a:t>
            </a:r>
            <a:r>
              <a:rPr lang="fr-FR" sz="1800" spc="-1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et</a:t>
            </a:r>
            <a:r>
              <a:rPr lang="fr-FR" sz="1800" spc="-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1%</a:t>
            </a:r>
            <a:r>
              <a:rPr lang="fr-FR" sz="1800" spc="-1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pour</a:t>
            </a:r>
            <a:r>
              <a:rPr lang="fr-FR" sz="1800" spc="-1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le</a:t>
            </a:r>
            <a:r>
              <a:rPr lang="fr-FR" sz="1800" spc="-15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Arial MT"/>
                <a:ea typeface="Arial MT"/>
                <a:cs typeface="Arial MT"/>
              </a:rPr>
              <a:t>tourisme.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12E9291-23A9-114E-A468-DA70ABE6D49C}"/>
              </a:ext>
            </a:extLst>
          </p:cNvPr>
          <p:cNvSpPr txBox="1"/>
          <p:nvPr/>
        </p:nvSpPr>
        <p:spPr>
          <a:xfrm>
            <a:off x="3238480" y="5092030"/>
            <a:ext cx="476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EB7F0D83-C6B5-804D-BAD3-0C5E7DE65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303" y="6421461"/>
            <a:ext cx="11526576" cy="365125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Besma Oueslati-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Direction Générale du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Financement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, des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Investissements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et des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Organismes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Professionnels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(MARHP -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Tunisie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</a:rPr>
              <a:t>Octobre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2024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248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2337" y="948690"/>
            <a:ext cx="705514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Coût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élevé des services et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éloignement et  endettement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des agriculteurs 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Absence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 technologie bancaire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Garanties et assurance 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Intervention publique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(sécurité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alimentaire, de protection de cultures d’exportation stratégiques ou de garantie d’emplois et de revenus en milieu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rural).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ingérence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politique (crédit bonifié et/ou direct par des banques détenues par l’État (</a:t>
            </a: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BNA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BTS), abandon de créances, plafonnement des taux </a:t>
            </a: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d’intérêt)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Faible OPA 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risque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 marché (fluctuation des prix) ; 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risque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 crédit (absence de nantissement).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faible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rendement des investissements (lente circulation des capitaux ruraux, faibles marges, saisonnalité des résultats créant des aléas de trésorerie) 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faiblesse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du niveau de formation et de capacités techniques au sein de la population rurale ; 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capacités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institutionnelles réduites (défaillance des systèmes de soutien). </a:t>
            </a:r>
            <a:endParaRPr lang="fr-FR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fr-F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Les 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contraintes politiques et réglementaires : limites réglementaires (droit foncier, droit bancaire, imposition arbitraire).</a:t>
            </a:r>
            <a:endParaRPr lang="fr-FR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90001"/>
            <a:ext cx="1062242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Les freins au développement de l’offre et de la demande de finance investissement </a:t>
            </a:r>
            <a:r>
              <a:rPr lang="fr-FR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EAH</a:t>
            </a:r>
            <a:r>
              <a:rPr lang="fr-FR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privés</a:t>
            </a:r>
            <a:r>
              <a:rPr lang="fr-FR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fr-FR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/>
            <a:endParaRPr lang="fr-FR" sz="9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449733" y="948690"/>
            <a:ext cx="3742267" cy="5909310"/>
          </a:xfrm>
          <a:prstGeom prst="rect">
            <a:avLst/>
          </a:prstGeom>
          <a:solidFill>
            <a:srgbClr val="99CCFF"/>
          </a:solidFill>
        </p:spPr>
      </p:pic>
    </p:spTree>
    <p:extLst>
      <p:ext uri="{BB962C8B-B14F-4D97-AF65-F5344CB8AC3E}">
        <p14:creationId xmlns:p14="http://schemas.microsoft.com/office/powerpoint/2010/main" val="133382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387"/>
          </a:xfrm>
        </p:spPr>
        <p:txBody>
          <a:bodyPr>
            <a:normAutofit/>
          </a:bodyPr>
          <a:lstStyle/>
          <a:p>
            <a:r>
              <a:rPr lang="fr-FR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Un regard sur les investissements </a:t>
            </a:r>
            <a:r>
              <a:rPr lang="fr-FR" sz="28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EAH</a:t>
            </a:r>
            <a:r>
              <a:rPr lang="fr-FR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fr-FR" sz="2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privés </a:t>
            </a:r>
            <a:endParaRPr lang="fr-FR" sz="2800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3209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8766494" y="1567618"/>
            <a:ext cx="3053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Primes </a:t>
            </a:r>
            <a:r>
              <a:rPr lang="fr-FR" sz="1400" b="1" dirty="0" smtClean="0">
                <a:solidFill>
                  <a:schemeClr val="accent1"/>
                </a:solidFill>
              </a:rPr>
              <a:t>accordées </a:t>
            </a:r>
            <a:r>
              <a:rPr lang="fr-FR" sz="1400" b="1" dirty="0">
                <a:solidFill>
                  <a:schemeClr val="accent1"/>
                </a:solidFill>
              </a:rPr>
              <a:t>en </a:t>
            </a:r>
            <a:r>
              <a:rPr lang="fr-FR" sz="1400" b="1" dirty="0" err="1">
                <a:solidFill>
                  <a:schemeClr val="accent1"/>
                </a:solidFill>
              </a:rPr>
              <a:t>MDT</a:t>
            </a:r>
            <a:endParaRPr lang="fr-FR" sz="1400" b="1" dirty="0">
              <a:solidFill>
                <a:schemeClr val="accent1"/>
              </a:solidFill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</a:t>
            </a:r>
            <a:endParaRPr lang="fr-FR" altLang="fr-FR" sz="900" b="1" dirty="0">
              <a:solidFill>
                <a:schemeClr val="accent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3291744-E484-3747-A2C6-F599FE7F181D}"/>
              </a:ext>
            </a:extLst>
          </p:cNvPr>
          <p:cNvSpPr txBox="1"/>
          <p:nvPr/>
        </p:nvSpPr>
        <p:spPr>
          <a:xfrm>
            <a:off x="425056" y="5951798"/>
            <a:ext cx="1176694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i="1" dirty="0" smtClean="0">
                <a:solidFill>
                  <a:schemeClr val="accent5">
                    <a:lumMod val="75000"/>
                  </a:schemeClr>
                </a:solidFill>
              </a:rPr>
              <a:t>Une augmentation des primes face à une diminution de financement bancaire qui sera substituée par l’autofinancement (qui est en réalité crédit fournisseur)</a:t>
            </a:r>
            <a:endParaRPr lang="fr-FR" sz="24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15" name="Graphique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594507"/>
              </p:ext>
            </p:extLst>
          </p:nvPr>
        </p:nvGraphicFramePr>
        <p:xfrm>
          <a:off x="8900719" y="2172749"/>
          <a:ext cx="2785145" cy="236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Graphique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177899"/>
              </p:ext>
            </p:extLst>
          </p:nvPr>
        </p:nvGraphicFramePr>
        <p:xfrm>
          <a:off x="4267834" y="1901467"/>
          <a:ext cx="3656332" cy="2754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Graphique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324495"/>
              </p:ext>
            </p:extLst>
          </p:nvPr>
        </p:nvGraphicFramePr>
        <p:xfrm>
          <a:off x="678667" y="1285417"/>
          <a:ext cx="3219974" cy="358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6526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4704604"/>
              </p:ext>
            </p:extLst>
          </p:nvPr>
        </p:nvGraphicFramePr>
        <p:xfrm>
          <a:off x="4398627" y="1115736"/>
          <a:ext cx="3495413" cy="3061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7423117"/>
              </p:ext>
            </p:extLst>
          </p:nvPr>
        </p:nvGraphicFramePr>
        <p:xfrm>
          <a:off x="8388991" y="1115735"/>
          <a:ext cx="3397541" cy="3061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2292465"/>
              </p:ext>
            </p:extLst>
          </p:nvPr>
        </p:nvGraphicFramePr>
        <p:xfrm>
          <a:off x="4398627" y="4177716"/>
          <a:ext cx="3519183" cy="2680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Graphique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141261"/>
              </p:ext>
            </p:extLst>
          </p:nvPr>
        </p:nvGraphicFramePr>
        <p:xfrm>
          <a:off x="8384665" y="4114800"/>
          <a:ext cx="369548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Rectangle 12"/>
          <p:cNvSpPr/>
          <p:nvPr/>
        </p:nvSpPr>
        <p:spPr>
          <a:xfrm>
            <a:off x="451784" y="207519"/>
            <a:ext cx="9010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fr-FR" sz="2000" dirty="0">
                <a:solidFill>
                  <a:schemeClr val="bg1"/>
                </a:solidFill>
              </a:rPr>
              <a:t>Augmentation graduelle de l’enveloppe allouée au </a:t>
            </a:r>
            <a:r>
              <a:rPr lang="fr-FR" sz="2000" dirty="0" err="1" smtClean="0">
                <a:solidFill>
                  <a:schemeClr val="bg1"/>
                </a:solidFill>
              </a:rPr>
              <a:t>IPE</a:t>
            </a:r>
            <a:endParaRPr lang="fr-FR" sz="2000" dirty="0" smtClean="0">
              <a:solidFill>
                <a:schemeClr val="bg1"/>
              </a:solidFill>
            </a:endParaRPr>
          </a:p>
          <a:p>
            <a:pPr marL="457200" lvl="0" indent="-457200" algn="just">
              <a:buFont typeface="Wingdings" pitchFamily="2" charset="2"/>
              <a:buChar char="ü"/>
            </a:pPr>
            <a:r>
              <a:rPr lang="fr-FR" sz="20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L’investissement </a:t>
            </a:r>
            <a:r>
              <a:rPr lang="fr-FR" sz="20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EAH</a:t>
            </a:r>
            <a:r>
              <a:rPr lang="fr-FR" sz="20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privé : un levier de croissance </a:t>
            </a:r>
          </a:p>
          <a:p>
            <a:pPr marL="457200" indent="-457200" algn="just">
              <a:buFont typeface="Wingdings" pitchFamily="2" charset="2"/>
              <a:buChar char="ü"/>
            </a:pPr>
            <a:endParaRPr lang="fr-FR" sz="2000" dirty="0">
              <a:solidFill>
                <a:schemeClr val="bg1"/>
              </a:solidFill>
            </a:endParaRPr>
          </a:p>
        </p:txBody>
      </p:sp>
      <p:graphicFrame>
        <p:nvGraphicFramePr>
          <p:cNvPr id="14" name="Graphique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123639"/>
              </p:ext>
            </p:extLst>
          </p:nvPr>
        </p:nvGraphicFramePr>
        <p:xfrm>
          <a:off x="528506" y="1115735"/>
          <a:ext cx="3308758" cy="260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Graphique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207539"/>
              </p:ext>
            </p:extLst>
          </p:nvPr>
        </p:nvGraphicFramePr>
        <p:xfrm>
          <a:off x="602608" y="4001549"/>
          <a:ext cx="3548543" cy="2709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694195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04644" y="113456"/>
            <a:ext cx="10515600" cy="473774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Principales perspectives futures</a:t>
            </a: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688BC074-7EE5-3E41-B232-528854C3C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142743"/>
              </p:ext>
            </p:extLst>
          </p:nvPr>
        </p:nvGraphicFramePr>
        <p:xfrm>
          <a:off x="673100" y="528506"/>
          <a:ext cx="11201400" cy="6133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27178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0T4GniMWZ0yHMrSTZuIA6w"/>
</p:tagLst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12852</TotalTime>
  <Words>553</Words>
  <Application>Microsoft Office PowerPoint</Application>
  <PresentationFormat>Grand écran</PresentationFormat>
  <Paragraphs>77</Paragraphs>
  <Slides>6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5" baseType="lpstr">
      <vt:lpstr>Arial</vt:lpstr>
      <vt:lpstr>Arial MT</vt:lpstr>
      <vt:lpstr>Calibri</vt:lpstr>
      <vt:lpstr>Calibri Light</vt:lpstr>
      <vt:lpstr>Spectral SC</vt:lpstr>
      <vt:lpstr>Times New Roman</vt:lpstr>
      <vt:lpstr>Wingdings</vt:lpstr>
      <vt:lpstr>1_Thème Office</vt:lpstr>
      <vt:lpstr>think-cell Slide</vt:lpstr>
      <vt:lpstr>Présentation PowerPoint</vt:lpstr>
      <vt:lpstr>Présentation PowerPoint</vt:lpstr>
      <vt:lpstr>Présentation PowerPoint</vt:lpstr>
      <vt:lpstr>Un regard sur les investissements EAH privés </vt:lpstr>
      <vt:lpstr>Présentation PowerPoint</vt:lpstr>
      <vt:lpstr>Principales perspectives futures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Ali MANSOUR</dc:creator>
  <cp:lastModifiedBy>besma oueslati</cp:lastModifiedBy>
  <cp:revision>243</cp:revision>
  <cp:lastPrinted>2021-03-19T11:48:53Z</cp:lastPrinted>
  <dcterms:created xsi:type="dcterms:W3CDTF">2021-03-04T12:25:11Z</dcterms:created>
  <dcterms:modified xsi:type="dcterms:W3CDTF">2024-10-11T07:09:05Z</dcterms:modified>
</cp:coreProperties>
</file>