
<file path=[Content_Types].xml><?xml version="1.0" encoding="utf-8"?>
<Types xmlns="http://schemas.openxmlformats.org/package/2006/content-types">
  <Default Extension="png" ContentType="image/png"/>
  <Default Extension="jfif" ContentType="image/jpe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354" r:id="rId2"/>
    <p:sldId id="384" r:id="rId3"/>
    <p:sldId id="388" r:id="rId4"/>
    <p:sldId id="385" r:id="rId5"/>
    <p:sldId id="386" r:id="rId6"/>
    <p:sldId id="387" r:id="rId7"/>
    <p:sldId id="389" r:id="rId8"/>
    <p:sldId id="391" r:id="rId9"/>
    <p:sldId id="392" r:id="rId10"/>
    <p:sldId id="374" r:id="rId11"/>
    <p:sldId id="375" r:id="rId12"/>
    <p:sldId id="380" r:id="rId13"/>
    <p:sldId id="379" r:id="rId14"/>
    <p:sldId id="382" r:id="rId15"/>
    <p:sldId id="372" r:id="rId16"/>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iancalani, Riccardo (NSL)" initials="BR("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CECE"/>
    <a:srgbClr val="A21942"/>
    <a:srgbClr val="2397D4"/>
    <a:srgbClr val="F36D25"/>
    <a:srgbClr val="279B48"/>
    <a:srgbClr val="FFFFFF"/>
    <a:srgbClr val="F4F6F6"/>
    <a:srgbClr val="009EDB"/>
    <a:srgbClr val="E11484"/>
    <a:srgbClr val="18366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1" d="100"/>
          <a:sy n="71" d="100"/>
        </p:scale>
        <p:origin x="618" y="60"/>
      </p:cViewPr>
      <p:guideLst>
        <p:guide orient="horz" pos="2160"/>
        <p:guide pos="3840"/>
      </p:guideLst>
    </p:cSldViewPr>
  </p:slideViewPr>
  <p:notesTextViewPr>
    <p:cViewPr>
      <p:scale>
        <a:sx n="1" d="1"/>
        <a:sy n="1" d="1"/>
      </p:scale>
      <p:origin x="0" y="0"/>
    </p:cViewPr>
  </p:notesTextViewPr>
  <p:notesViewPr>
    <p:cSldViewPr snapToGrid="0">
      <p:cViewPr varScale="1">
        <p:scale>
          <a:sx n="51" d="100"/>
          <a:sy n="51" d="100"/>
        </p:scale>
        <p:origin x="2624" y="4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F03157-0BD5-4774-BB83-84C8F346CB96}" type="datetimeFigureOut">
              <a:rPr lang="de-DE" smtClean="0"/>
              <a:t>15.10.2024</a:t>
            </a:fld>
            <a:endParaRPr lang="de-D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2604357-7FF2-4D22-A0EF-26E7C62D5695}" type="slidenum">
              <a:rPr lang="de-DE" smtClean="0"/>
              <a:t>‹N°›</a:t>
            </a:fld>
            <a:endParaRPr lang="de-DE"/>
          </a:p>
        </p:txBody>
      </p:sp>
    </p:spTree>
    <p:extLst>
      <p:ext uri="{BB962C8B-B14F-4D97-AF65-F5344CB8AC3E}">
        <p14:creationId xmlns:p14="http://schemas.microsoft.com/office/powerpoint/2010/main" val="33724476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0"/>
        <p:cNvGrpSpPr/>
        <p:nvPr/>
      </p:nvGrpSpPr>
      <p:grpSpPr>
        <a:xfrm>
          <a:off x="0" y="0"/>
          <a:ext cx="0" cy="0"/>
          <a:chOff x="0" y="0"/>
          <a:chExt cx="0" cy="0"/>
        </a:xfrm>
      </p:grpSpPr>
      <p:sp>
        <p:nvSpPr>
          <p:cNvPr id="401" name="Google Shape;401;g77ae687167_0_7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2" name="Google Shape;402;g77ae687167_0_7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743850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77ae687167_0_4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6" name="Google Shape;176;g77ae687167_0_4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965069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Google Shape;321;g77ae687167_0_6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2" name="Google Shape;322;g77ae687167_0_6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301958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Google Shape;321;g77ae687167_0_6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2" name="Google Shape;322;g77ae687167_0_6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389067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de-DE"/>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de-DE"/>
          </a:p>
        </p:txBody>
      </p:sp>
      <p:sp>
        <p:nvSpPr>
          <p:cNvPr id="4" name="Date Placeholder 3"/>
          <p:cNvSpPr>
            <a:spLocks noGrp="1"/>
          </p:cNvSpPr>
          <p:nvPr>
            <p:ph type="dt" sz="half" idx="10"/>
          </p:nvPr>
        </p:nvSpPr>
        <p:spPr/>
        <p:txBody>
          <a:bodyPr/>
          <a:lstStyle/>
          <a:p>
            <a:fld id="{283339A3-750B-4343-A9BB-CEB5C0C44F8B}" type="datetimeFigureOut">
              <a:rPr lang="de-DE" smtClean="0"/>
              <a:t>15.10.2024</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78613EC6-EDF0-4D66-AC8E-AF6A89E3608B}" type="slidenum">
              <a:rPr lang="de-DE" smtClean="0"/>
              <a:t>‹N°›</a:t>
            </a:fld>
            <a:endParaRPr lang="de-DE"/>
          </a:p>
        </p:txBody>
      </p:sp>
    </p:spTree>
    <p:extLst>
      <p:ext uri="{BB962C8B-B14F-4D97-AF65-F5344CB8AC3E}">
        <p14:creationId xmlns:p14="http://schemas.microsoft.com/office/powerpoint/2010/main" val="2863321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DE"/>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Date Placeholder 3"/>
          <p:cNvSpPr>
            <a:spLocks noGrp="1"/>
          </p:cNvSpPr>
          <p:nvPr>
            <p:ph type="dt" sz="half" idx="10"/>
          </p:nvPr>
        </p:nvSpPr>
        <p:spPr/>
        <p:txBody>
          <a:bodyPr/>
          <a:lstStyle/>
          <a:p>
            <a:fld id="{283339A3-750B-4343-A9BB-CEB5C0C44F8B}" type="datetimeFigureOut">
              <a:rPr lang="de-DE" smtClean="0"/>
              <a:t>15.10.2024</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78613EC6-EDF0-4D66-AC8E-AF6A89E3608B}" type="slidenum">
              <a:rPr lang="de-DE" smtClean="0"/>
              <a:t>‹N°›</a:t>
            </a:fld>
            <a:endParaRPr lang="de-DE"/>
          </a:p>
        </p:txBody>
      </p:sp>
    </p:spTree>
    <p:extLst>
      <p:ext uri="{BB962C8B-B14F-4D97-AF65-F5344CB8AC3E}">
        <p14:creationId xmlns:p14="http://schemas.microsoft.com/office/powerpoint/2010/main" val="31310652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de-DE"/>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Date Placeholder 3"/>
          <p:cNvSpPr>
            <a:spLocks noGrp="1"/>
          </p:cNvSpPr>
          <p:nvPr>
            <p:ph type="dt" sz="half" idx="10"/>
          </p:nvPr>
        </p:nvSpPr>
        <p:spPr/>
        <p:txBody>
          <a:bodyPr/>
          <a:lstStyle/>
          <a:p>
            <a:fld id="{283339A3-750B-4343-A9BB-CEB5C0C44F8B}" type="datetimeFigureOut">
              <a:rPr lang="de-DE" smtClean="0"/>
              <a:t>15.10.2024</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78613EC6-EDF0-4D66-AC8E-AF6A89E3608B}" type="slidenum">
              <a:rPr lang="de-DE" smtClean="0"/>
              <a:t>‹N°›</a:t>
            </a:fld>
            <a:endParaRPr lang="de-DE"/>
          </a:p>
        </p:txBody>
      </p:sp>
    </p:spTree>
    <p:extLst>
      <p:ext uri="{BB962C8B-B14F-4D97-AF65-F5344CB8AC3E}">
        <p14:creationId xmlns:p14="http://schemas.microsoft.com/office/powerpoint/2010/main" val="41876446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DE"/>
          </a:p>
        </p:txBody>
      </p:sp>
      <p:sp>
        <p:nvSpPr>
          <p:cNvPr id="3" name="Content Placeholder 2"/>
          <p:cNvSpPr>
            <a:spLocks noGrp="1"/>
          </p:cNvSpPr>
          <p:nvPr>
            <p:ph idx="1"/>
          </p:nvPr>
        </p:nvSpPr>
        <p:spPr/>
        <p:txBody>
          <a:bodyPr/>
          <a:lstStyle>
            <a:lvl1pPr marL="457200" indent="-457200">
              <a:buFont typeface="Arial" panose="020B0604020202020204" pitchFamily="34" charset="0"/>
              <a:buChar char="•"/>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4" name="Date Placeholder 3"/>
          <p:cNvSpPr>
            <a:spLocks noGrp="1"/>
          </p:cNvSpPr>
          <p:nvPr>
            <p:ph type="dt" sz="half" idx="10"/>
          </p:nvPr>
        </p:nvSpPr>
        <p:spPr/>
        <p:txBody>
          <a:bodyPr/>
          <a:lstStyle/>
          <a:p>
            <a:fld id="{283339A3-750B-4343-A9BB-CEB5C0C44F8B}" type="datetimeFigureOut">
              <a:rPr lang="de-DE" smtClean="0"/>
              <a:t>15.10.2024</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78613EC6-EDF0-4D66-AC8E-AF6A89E3608B}" type="slidenum">
              <a:rPr lang="de-DE" smtClean="0"/>
              <a:t>‹N°›</a:t>
            </a:fld>
            <a:endParaRPr lang="de-DE"/>
          </a:p>
        </p:txBody>
      </p:sp>
    </p:spTree>
    <p:extLst>
      <p:ext uri="{BB962C8B-B14F-4D97-AF65-F5344CB8AC3E}">
        <p14:creationId xmlns:p14="http://schemas.microsoft.com/office/powerpoint/2010/main" val="9077884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de-DE"/>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83339A3-750B-4343-A9BB-CEB5C0C44F8B}" type="datetimeFigureOut">
              <a:rPr lang="de-DE" smtClean="0"/>
              <a:t>15.10.2024</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78613EC6-EDF0-4D66-AC8E-AF6A89E3608B}" type="slidenum">
              <a:rPr lang="de-DE" smtClean="0"/>
              <a:t>‹N°›</a:t>
            </a:fld>
            <a:endParaRPr lang="de-DE"/>
          </a:p>
        </p:txBody>
      </p:sp>
    </p:spTree>
    <p:extLst>
      <p:ext uri="{BB962C8B-B14F-4D97-AF65-F5344CB8AC3E}">
        <p14:creationId xmlns:p14="http://schemas.microsoft.com/office/powerpoint/2010/main" val="5861448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de-DE"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5" name="Date Placeholder 4"/>
          <p:cNvSpPr>
            <a:spLocks noGrp="1"/>
          </p:cNvSpPr>
          <p:nvPr>
            <p:ph type="dt" sz="half" idx="10"/>
          </p:nvPr>
        </p:nvSpPr>
        <p:spPr/>
        <p:txBody>
          <a:bodyPr/>
          <a:lstStyle/>
          <a:p>
            <a:fld id="{283339A3-750B-4343-A9BB-CEB5C0C44F8B}" type="datetimeFigureOut">
              <a:rPr lang="de-DE" smtClean="0"/>
              <a:t>15.10.2024</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78613EC6-EDF0-4D66-AC8E-AF6A89E3608B}" type="slidenum">
              <a:rPr lang="de-DE" smtClean="0"/>
              <a:t>‹N°›</a:t>
            </a:fld>
            <a:endParaRPr lang="de-DE"/>
          </a:p>
        </p:txBody>
      </p:sp>
    </p:spTree>
    <p:extLst>
      <p:ext uri="{BB962C8B-B14F-4D97-AF65-F5344CB8AC3E}">
        <p14:creationId xmlns:p14="http://schemas.microsoft.com/office/powerpoint/2010/main" val="41141716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de-DE"/>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7" name="Date Placeholder 6"/>
          <p:cNvSpPr>
            <a:spLocks noGrp="1"/>
          </p:cNvSpPr>
          <p:nvPr>
            <p:ph type="dt" sz="half" idx="10"/>
          </p:nvPr>
        </p:nvSpPr>
        <p:spPr/>
        <p:txBody>
          <a:bodyPr/>
          <a:lstStyle/>
          <a:p>
            <a:fld id="{283339A3-750B-4343-A9BB-CEB5C0C44F8B}" type="datetimeFigureOut">
              <a:rPr lang="de-DE" smtClean="0"/>
              <a:t>15.10.2024</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78613EC6-EDF0-4D66-AC8E-AF6A89E3608B}" type="slidenum">
              <a:rPr lang="de-DE" smtClean="0"/>
              <a:t>‹N°›</a:t>
            </a:fld>
            <a:endParaRPr lang="de-DE"/>
          </a:p>
        </p:txBody>
      </p:sp>
    </p:spTree>
    <p:extLst>
      <p:ext uri="{BB962C8B-B14F-4D97-AF65-F5344CB8AC3E}">
        <p14:creationId xmlns:p14="http://schemas.microsoft.com/office/powerpoint/2010/main" val="11383023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DE"/>
          </a:p>
        </p:txBody>
      </p:sp>
      <p:sp>
        <p:nvSpPr>
          <p:cNvPr id="3" name="Date Placeholder 2"/>
          <p:cNvSpPr>
            <a:spLocks noGrp="1"/>
          </p:cNvSpPr>
          <p:nvPr>
            <p:ph type="dt" sz="half" idx="10"/>
          </p:nvPr>
        </p:nvSpPr>
        <p:spPr/>
        <p:txBody>
          <a:bodyPr/>
          <a:lstStyle/>
          <a:p>
            <a:fld id="{283339A3-750B-4343-A9BB-CEB5C0C44F8B}" type="datetimeFigureOut">
              <a:rPr lang="de-DE" smtClean="0"/>
              <a:t>15.10.2024</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78613EC6-EDF0-4D66-AC8E-AF6A89E3608B}" type="slidenum">
              <a:rPr lang="de-DE" smtClean="0"/>
              <a:t>‹N°›</a:t>
            </a:fld>
            <a:endParaRPr lang="de-DE"/>
          </a:p>
        </p:txBody>
      </p:sp>
    </p:spTree>
    <p:extLst>
      <p:ext uri="{BB962C8B-B14F-4D97-AF65-F5344CB8AC3E}">
        <p14:creationId xmlns:p14="http://schemas.microsoft.com/office/powerpoint/2010/main" val="2767357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3339A3-750B-4343-A9BB-CEB5C0C44F8B}" type="datetimeFigureOut">
              <a:rPr lang="de-DE" smtClean="0"/>
              <a:t>15.10.2024</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78613EC6-EDF0-4D66-AC8E-AF6A89E3608B}" type="slidenum">
              <a:rPr lang="de-DE" smtClean="0"/>
              <a:t>‹N°›</a:t>
            </a:fld>
            <a:endParaRPr lang="de-DE"/>
          </a:p>
        </p:txBody>
      </p:sp>
    </p:spTree>
    <p:extLst>
      <p:ext uri="{BB962C8B-B14F-4D97-AF65-F5344CB8AC3E}">
        <p14:creationId xmlns:p14="http://schemas.microsoft.com/office/powerpoint/2010/main" val="1199549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de-DE"/>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83339A3-750B-4343-A9BB-CEB5C0C44F8B}" type="datetimeFigureOut">
              <a:rPr lang="de-DE" smtClean="0"/>
              <a:t>15.10.2024</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78613EC6-EDF0-4D66-AC8E-AF6A89E3608B}" type="slidenum">
              <a:rPr lang="de-DE" smtClean="0"/>
              <a:t>‹N°›</a:t>
            </a:fld>
            <a:endParaRPr lang="de-DE"/>
          </a:p>
        </p:txBody>
      </p:sp>
    </p:spTree>
    <p:extLst>
      <p:ext uri="{BB962C8B-B14F-4D97-AF65-F5344CB8AC3E}">
        <p14:creationId xmlns:p14="http://schemas.microsoft.com/office/powerpoint/2010/main" val="25434482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de-DE"/>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83339A3-750B-4343-A9BB-CEB5C0C44F8B}" type="datetimeFigureOut">
              <a:rPr lang="de-DE" smtClean="0"/>
              <a:t>15.10.2024</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78613EC6-EDF0-4D66-AC8E-AF6A89E3608B}" type="slidenum">
              <a:rPr lang="de-DE" smtClean="0"/>
              <a:t>‹N°›</a:t>
            </a:fld>
            <a:endParaRPr lang="de-DE"/>
          </a:p>
        </p:txBody>
      </p:sp>
    </p:spTree>
    <p:extLst>
      <p:ext uri="{BB962C8B-B14F-4D97-AF65-F5344CB8AC3E}">
        <p14:creationId xmlns:p14="http://schemas.microsoft.com/office/powerpoint/2010/main" val="17856430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18" Type="http://schemas.openxmlformats.org/officeDocument/2006/relationships/image" Target="../media/image6.png"/><Relationship Id="rId3" Type="http://schemas.openxmlformats.org/officeDocument/2006/relationships/slideLayout" Target="../slideLayouts/slideLayout3.xml"/><Relationship Id="rId21" Type="http://schemas.openxmlformats.org/officeDocument/2006/relationships/image" Target="../media/image9.png"/><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png"/><Relationship Id="rId20" Type="http://schemas.openxmlformats.org/officeDocument/2006/relationships/image" Target="../media/image8.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2.png"/><Relationship Id="rId5" Type="http://schemas.openxmlformats.org/officeDocument/2006/relationships/slideLayout" Target="../slideLayouts/slideLayout5.xml"/><Relationship Id="rId15" Type="http://schemas.openxmlformats.org/officeDocument/2006/relationships/image" Target="../media/image3.png"/><Relationship Id="rId23" Type="http://schemas.openxmlformats.org/officeDocument/2006/relationships/image" Target="../media/image11.png"/><Relationship Id="rId10" Type="http://schemas.openxmlformats.org/officeDocument/2006/relationships/slideLayout" Target="../slideLayouts/slideLayout10.xml"/><Relationship Id="rId19" Type="http://schemas.openxmlformats.org/officeDocument/2006/relationships/image" Target="../media/image7.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 Id="rId22" Type="http://schemas.openxmlformats.org/officeDocument/2006/relationships/image" Target="../media/image10.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057805"/>
          </a:xfrm>
          <a:prstGeom prst="rect">
            <a:avLst/>
          </a:prstGeom>
        </p:spPr>
        <p:txBody>
          <a:bodyPr vert="horz" lIns="91440" tIns="45720" rIns="91440" bIns="45720" rtlCol="0" anchor="ctr">
            <a:normAutofit/>
          </a:bodyPr>
          <a:lstStyle/>
          <a:p>
            <a:r>
              <a:rPr lang="en-US" dirty="0"/>
              <a:t>Click to edit Master title style</a:t>
            </a:r>
            <a:endParaRPr lang="de-DE" dirty="0"/>
          </a:p>
        </p:txBody>
      </p:sp>
      <p:sp>
        <p:nvSpPr>
          <p:cNvPr id="3" name="Text Placeholder 2"/>
          <p:cNvSpPr>
            <a:spLocks noGrp="1"/>
          </p:cNvSpPr>
          <p:nvPr>
            <p:ph type="body" idx="1"/>
          </p:nvPr>
        </p:nvSpPr>
        <p:spPr>
          <a:xfrm>
            <a:off x="838200" y="1422930"/>
            <a:ext cx="10515600" cy="4530725"/>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3339A3-750B-4343-A9BB-CEB5C0C44F8B}" type="datetimeFigureOut">
              <a:rPr lang="de-DE" smtClean="0"/>
              <a:t>15.10.2024</a:t>
            </a:fld>
            <a:endParaRPr lang="de-DE"/>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613EC6-EDF0-4D66-AC8E-AF6A89E3608B}" type="slidenum">
              <a:rPr lang="de-DE" smtClean="0"/>
              <a:t>‹N°›</a:t>
            </a:fld>
            <a:endParaRPr lang="de-DE"/>
          </a:p>
        </p:txBody>
      </p:sp>
      <p:grpSp>
        <p:nvGrpSpPr>
          <p:cNvPr id="19" name="Group 18"/>
          <p:cNvGrpSpPr>
            <a:grpSpLocks noChangeAspect="1"/>
          </p:cNvGrpSpPr>
          <p:nvPr userDrawn="1"/>
        </p:nvGrpSpPr>
        <p:grpSpPr>
          <a:xfrm>
            <a:off x="838200" y="5953655"/>
            <a:ext cx="10515600" cy="805389"/>
            <a:chOff x="232132" y="5806820"/>
            <a:chExt cx="11779759" cy="902210"/>
          </a:xfrm>
        </p:grpSpPr>
        <p:pic>
          <p:nvPicPr>
            <p:cNvPr id="7" name="Picture 6"/>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11109681" y="5806820"/>
              <a:ext cx="902210" cy="902210"/>
            </a:xfrm>
            <a:prstGeom prst="rect">
              <a:avLst/>
            </a:prstGeom>
          </p:spPr>
        </p:pic>
        <p:pic>
          <p:nvPicPr>
            <p:cNvPr id="8" name="Picture 7"/>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232132" y="5806820"/>
              <a:ext cx="902210" cy="902210"/>
            </a:xfrm>
            <a:prstGeom prst="rect">
              <a:avLst/>
            </a:prstGeom>
          </p:spPr>
        </p:pic>
        <p:pic>
          <p:nvPicPr>
            <p:cNvPr id="9" name="Picture 8"/>
            <p:cNvPicPr>
              <a:picLocks noChangeAspect="1"/>
            </p:cNvPicPr>
            <p:nvPr userDrawn="1"/>
          </p:nvPicPr>
          <p:blipFill>
            <a:blip r:embed="rId15" cstate="screen">
              <a:extLst>
                <a:ext uri="{28A0092B-C50C-407E-A947-70E740481C1C}">
                  <a14:useLocalDpi xmlns:a14="http://schemas.microsoft.com/office/drawing/2010/main"/>
                </a:ext>
              </a:extLst>
            </a:blip>
            <a:stretch>
              <a:fillRect/>
            </a:stretch>
          </p:blipFill>
          <p:spPr>
            <a:xfrm>
              <a:off x="1220169" y="5806820"/>
              <a:ext cx="902210" cy="902210"/>
            </a:xfrm>
            <a:prstGeom prst="rect">
              <a:avLst/>
            </a:prstGeom>
          </p:spPr>
        </p:pic>
        <p:pic>
          <p:nvPicPr>
            <p:cNvPr id="10" name="Picture 9"/>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2208206" y="5806820"/>
              <a:ext cx="905258" cy="902210"/>
            </a:xfrm>
            <a:prstGeom prst="rect">
              <a:avLst/>
            </a:prstGeom>
          </p:spPr>
        </p:pic>
        <p:pic>
          <p:nvPicPr>
            <p:cNvPr id="11" name="Picture 10"/>
            <p:cNvPicPr>
              <a:picLocks noChangeAspect="1"/>
            </p:cNvPicPr>
            <p:nvPr userDrawn="1"/>
          </p:nvPicPr>
          <p:blipFill>
            <a:blip r:embed="rId17" cstate="screen">
              <a:extLst>
                <a:ext uri="{28A0092B-C50C-407E-A947-70E740481C1C}">
                  <a14:useLocalDpi xmlns:a14="http://schemas.microsoft.com/office/drawing/2010/main"/>
                </a:ext>
              </a:extLst>
            </a:blip>
            <a:stretch>
              <a:fillRect/>
            </a:stretch>
          </p:blipFill>
          <p:spPr>
            <a:xfrm>
              <a:off x="3199291" y="5806820"/>
              <a:ext cx="905258" cy="902210"/>
            </a:xfrm>
            <a:prstGeom prst="rect">
              <a:avLst/>
            </a:prstGeom>
          </p:spPr>
        </p:pic>
        <p:pic>
          <p:nvPicPr>
            <p:cNvPr id="12" name="Picture 11"/>
            <p:cNvPicPr>
              <a:picLocks noChangeAspect="1"/>
            </p:cNvPicPr>
            <p:nvPr userDrawn="1"/>
          </p:nvPicPr>
          <p:blipFill>
            <a:blip r:embed="rId18" cstate="screen">
              <a:extLst>
                <a:ext uri="{28A0092B-C50C-407E-A947-70E740481C1C}">
                  <a14:useLocalDpi xmlns:a14="http://schemas.microsoft.com/office/drawing/2010/main"/>
                </a:ext>
              </a:extLst>
            </a:blip>
            <a:stretch>
              <a:fillRect/>
            </a:stretch>
          </p:blipFill>
          <p:spPr>
            <a:xfrm>
              <a:off x="4190376" y="5806820"/>
              <a:ext cx="902210" cy="902210"/>
            </a:xfrm>
            <a:prstGeom prst="rect">
              <a:avLst/>
            </a:prstGeom>
          </p:spPr>
        </p:pic>
        <p:pic>
          <p:nvPicPr>
            <p:cNvPr id="13" name="Picture 12"/>
            <p:cNvPicPr>
              <a:picLocks noChangeAspect="1"/>
            </p:cNvPicPr>
            <p:nvPr userDrawn="1"/>
          </p:nvPicPr>
          <p:blipFill>
            <a:blip r:embed="rId19" cstate="screen">
              <a:extLst>
                <a:ext uri="{28A0092B-C50C-407E-A947-70E740481C1C}">
                  <a14:useLocalDpi xmlns:a14="http://schemas.microsoft.com/office/drawing/2010/main"/>
                </a:ext>
              </a:extLst>
            </a:blip>
            <a:stretch>
              <a:fillRect/>
            </a:stretch>
          </p:blipFill>
          <p:spPr>
            <a:xfrm>
              <a:off x="5178413" y="5806820"/>
              <a:ext cx="905258" cy="902210"/>
            </a:xfrm>
            <a:prstGeom prst="rect">
              <a:avLst/>
            </a:prstGeom>
          </p:spPr>
        </p:pic>
        <p:pic>
          <p:nvPicPr>
            <p:cNvPr id="14" name="Picture 13"/>
            <p:cNvPicPr>
              <a:picLocks noChangeAspect="1"/>
            </p:cNvPicPr>
            <p:nvPr userDrawn="1"/>
          </p:nvPicPr>
          <p:blipFill>
            <a:blip r:embed="rId20" cstate="screen">
              <a:extLst>
                <a:ext uri="{28A0092B-C50C-407E-A947-70E740481C1C}">
                  <a14:useLocalDpi xmlns:a14="http://schemas.microsoft.com/office/drawing/2010/main"/>
                </a:ext>
              </a:extLst>
            </a:blip>
            <a:stretch>
              <a:fillRect/>
            </a:stretch>
          </p:blipFill>
          <p:spPr>
            <a:xfrm>
              <a:off x="6169498" y="5806820"/>
              <a:ext cx="902210" cy="902210"/>
            </a:xfrm>
            <a:prstGeom prst="rect">
              <a:avLst/>
            </a:prstGeom>
          </p:spPr>
        </p:pic>
        <p:pic>
          <p:nvPicPr>
            <p:cNvPr id="15" name="Picture 14"/>
            <p:cNvPicPr>
              <a:picLocks noChangeAspect="1"/>
            </p:cNvPicPr>
            <p:nvPr userDrawn="1"/>
          </p:nvPicPr>
          <p:blipFill>
            <a:blip r:embed="rId21" cstate="screen">
              <a:extLst>
                <a:ext uri="{28A0092B-C50C-407E-A947-70E740481C1C}">
                  <a14:useLocalDpi xmlns:a14="http://schemas.microsoft.com/office/drawing/2010/main"/>
                </a:ext>
              </a:extLst>
            </a:blip>
            <a:stretch>
              <a:fillRect/>
            </a:stretch>
          </p:blipFill>
          <p:spPr>
            <a:xfrm>
              <a:off x="7157535" y="5806820"/>
              <a:ext cx="902210" cy="902210"/>
            </a:xfrm>
            <a:prstGeom prst="rect">
              <a:avLst/>
            </a:prstGeom>
          </p:spPr>
        </p:pic>
        <p:pic>
          <p:nvPicPr>
            <p:cNvPr id="16" name="Picture 15"/>
            <p:cNvPicPr>
              <a:picLocks noChangeAspect="1"/>
            </p:cNvPicPr>
            <p:nvPr userDrawn="1"/>
          </p:nvPicPr>
          <p:blipFill>
            <a:blip r:embed="rId22" cstate="screen">
              <a:extLst>
                <a:ext uri="{28A0092B-C50C-407E-A947-70E740481C1C}">
                  <a14:useLocalDpi xmlns:a14="http://schemas.microsoft.com/office/drawing/2010/main"/>
                </a:ext>
              </a:extLst>
            </a:blip>
            <a:stretch>
              <a:fillRect/>
            </a:stretch>
          </p:blipFill>
          <p:spPr>
            <a:xfrm>
              <a:off x="8145572" y="5806820"/>
              <a:ext cx="902210" cy="902210"/>
            </a:xfrm>
            <a:prstGeom prst="rect">
              <a:avLst/>
            </a:prstGeom>
          </p:spPr>
        </p:pic>
        <p:pic>
          <p:nvPicPr>
            <p:cNvPr id="17" name="Picture 16"/>
            <p:cNvPicPr>
              <a:picLocks noChangeAspect="1"/>
            </p:cNvPicPr>
            <p:nvPr userDrawn="1"/>
          </p:nvPicPr>
          <p:blipFill>
            <a:blip r:embed="rId23" cstate="screen">
              <a:extLst>
                <a:ext uri="{28A0092B-C50C-407E-A947-70E740481C1C}">
                  <a14:useLocalDpi xmlns:a14="http://schemas.microsoft.com/office/drawing/2010/main"/>
                </a:ext>
              </a:extLst>
            </a:blip>
            <a:stretch>
              <a:fillRect/>
            </a:stretch>
          </p:blipFill>
          <p:spPr>
            <a:xfrm>
              <a:off x="9133609" y="5806820"/>
              <a:ext cx="902210" cy="902210"/>
            </a:xfrm>
            <a:prstGeom prst="rect">
              <a:avLst/>
            </a:prstGeom>
          </p:spPr>
        </p:pic>
        <p:pic>
          <p:nvPicPr>
            <p:cNvPr id="18" name="Picture 17"/>
            <p:cNvPicPr>
              <a:picLocks noChangeAspect="1"/>
            </p:cNvPicPr>
            <p:nvPr userDrawn="1"/>
          </p:nvPicPr>
          <p:blipFill>
            <a:blip r:embed="rId24" cstate="screen">
              <a:extLst>
                <a:ext uri="{28A0092B-C50C-407E-A947-70E740481C1C}">
                  <a14:useLocalDpi xmlns:a14="http://schemas.microsoft.com/office/drawing/2010/main"/>
                </a:ext>
              </a:extLst>
            </a:blip>
            <a:stretch>
              <a:fillRect/>
            </a:stretch>
          </p:blipFill>
          <p:spPr>
            <a:xfrm>
              <a:off x="10121645" y="5806820"/>
              <a:ext cx="902210" cy="902210"/>
            </a:xfrm>
            <a:prstGeom prst="rect">
              <a:avLst/>
            </a:prstGeom>
          </p:spPr>
        </p:pic>
      </p:grpSp>
    </p:spTree>
    <p:extLst>
      <p:ext uri="{BB962C8B-B14F-4D97-AF65-F5344CB8AC3E}">
        <p14:creationId xmlns:p14="http://schemas.microsoft.com/office/powerpoint/2010/main" val="19646888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rgbClr val="009EDB"/>
          </a:solidFill>
          <a:latin typeface="+mj-lt"/>
          <a:ea typeface="+mj-ea"/>
          <a:cs typeface="+mj-cs"/>
        </a:defRPr>
      </a:lvl1pPr>
    </p:titleStyle>
    <p:bodyStyle>
      <a:lvl1pPr marL="457200" indent="-457200" algn="l" defTabSz="914400" rtl="0" eaLnBrk="1" latinLnBrk="0" hangingPunct="1">
        <a:lnSpc>
          <a:spcPct val="90000"/>
        </a:lnSpc>
        <a:spcBef>
          <a:spcPts val="1000"/>
        </a:spcBef>
        <a:buClr>
          <a:srgbClr val="00B0F0"/>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image" Target="../media/image18.jpeg"/><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20.jpeg"/></Relationships>
</file>

<file path=ppt/slides/_rels/slide2.xml.rels><?xml version="1.0" encoding="UTF-8" standalone="yes"?>
<Relationships xmlns="http://schemas.openxmlformats.org/package/2006/relationships"><Relationship Id="rId2" Type="http://schemas.openxmlformats.org/officeDocument/2006/relationships/image" Target="../media/image16.jf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ZoneTexte 9">
            <a:extLst>
              <a:ext uri="{FF2B5EF4-FFF2-40B4-BE49-F238E27FC236}">
                <a16:creationId xmlns="" xmlns:a16="http://schemas.microsoft.com/office/drawing/2014/main" id="{A1AAC199-FBCC-4001-A877-BD8411983A27}"/>
              </a:ext>
            </a:extLst>
          </p:cNvPr>
          <p:cNvSpPr txBox="1"/>
          <p:nvPr/>
        </p:nvSpPr>
        <p:spPr>
          <a:xfrm>
            <a:off x="428126" y="4330429"/>
            <a:ext cx="11313335" cy="830997"/>
          </a:xfrm>
          <a:prstGeom prst="rect">
            <a:avLst/>
          </a:prstGeom>
          <a:solidFill>
            <a:schemeClr val="accent2">
              <a:lumMod val="40000"/>
              <a:lumOff val="60000"/>
            </a:schemeClr>
          </a:solidFill>
        </p:spPr>
        <p:txBody>
          <a:bodyPr wrap="square" rtlCol="0">
            <a:spAutoFit/>
          </a:bodyPr>
          <a:lstStyle/>
          <a:p>
            <a:pPr algn="ctr"/>
            <a:r>
              <a:rPr lang="en-US" sz="2300" b="1" cap="all" dirty="0" smtClean="0">
                <a:solidFill>
                  <a:srgbClr val="FF0000"/>
                </a:solidFill>
              </a:rPr>
              <a:t>The </a:t>
            </a:r>
            <a:r>
              <a:rPr lang="en-US" sz="2300" b="1" cap="all" dirty="0">
                <a:solidFill>
                  <a:srgbClr val="FF0000"/>
                </a:solidFill>
              </a:rPr>
              <a:t>importance of having a National Water Finance Framework to achieve the Water-related SDGs</a:t>
            </a:r>
            <a:endParaRPr lang="fr-FR" sz="2300" b="1" cap="all" dirty="0">
              <a:solidFill>
                <a:srgbClr val="FF0000"/>
              </a:solidFill>
            </a:endParaRPr>
          </a:p>
        </p:txBody>
      </p:sp>
      <p:sp>
        <p:nvSpPr>
          <p:cNvPr id="11" name="ZoneTexte 10">
            <a:extLst>
              <a:ext uri="{FF2B5EF4-FFF2-40B4-BE49-F238E27FC236}">
                <a16:creationId xmlns="" xmlns:a16="http://schemas.microsoft.com/office/drawing/2014/main" id="{C4EC37E4-2CD7-4501-97CB-440FC80BCBE3}"/>
              </a:ext>
            </a:extLst>
          </p:cNvPr>
          <p:cNvSpPr txBox="1"/>
          <p:nvPr/>
        </p:nvSpPr>
        <p:spPr>
          <a:xfrm>
            <a:off x="402694" y="5273354"/>
            <a:ext cx="11202118" cy="707886"/>
          </a:xfrm>
          <a:prstGeom prst="rect">
            <a:avLst/>
          </a:prstGeom>
          <a:solidFill>
            <a:schemeClr val="accent6">
              <a:lumMod val="20000"/>
              <a:lumOff val="80000"/>
            </a:schemeClr>
          </a:solidFill>
        </p:spPr>
        <p:txBody>
          <a:bodyPr wrap="square" rtlCol="0">
            <a:spAutoFit/>
          </a:bodyPr>
          <a:lstStyle/>
          <a:p>
            <a:r>
              <a:rPr lang="fr-FR" sz="2000" b="1" i="1" dirty="0" smtClean="0"/>
              <a:t>OUASLI </a:t>
            </a:r>
            <a:r>
              <a:rPr lang="fr-FR" sz="2000" b="1" i="1" dirty="0" err="1" smtClean="0"/>
              <a:t>Abderrahman</a:t>
            </a:r>
            <a:r>
              <a:rPr lang="fr-FR" sz="2000" b="1" i="1" dirty="0" smtClean="0"/>
              <a:t> (</a:t>
            </a:r>
            <a:r>
              <a:rPr lang="fr-FR" sz="2000" b="1" i="1" dirty="0" err="1" smtClean="0"/>
              <a:t>Exp</a:t>
            </a:r>
            <a:r>
              <a:rPr lang="fr-FR" sz="2000" b="1" i="1" dirty="0" smtClean="0"/>
              <a:t>. Water </a:t>
            </a:r>
            <a:r>
              <a:rPr lang="fr-FR" sz="2000" b="1" i="1" dirty="0" err="1" smtClean="0"/>
              <a:t>Resources</a:t>
            </a:r>
            <a:r>
              <a:rPr lang="fr-FR" sz="2000" b="1" i="1" dirty="0" smtClean="0"/>
              <a:t> </a:t>
            </a:r>
            <a:r>
              <a:rPr lang="fr-FR" sz="2000" b="1" i="1" dirty="0"/>
              <a:t>&amp; </a:t>
            </a:r>
            <a:r>
              <a:rPr lang="fr-FR" sz="2000" b="1" i="1" dirty="0" err="1"/>
              <a:t>Sustainable</a:t>
            </a:r>
            <a:r>
              <a:rPr lang="fr-FR" sz="2000" b="1" i="1" dirty="0"/>
              <a:t> </a:t>
            </a:r>
            <a:r>
              <a:rPr lang="fr-FR" sz="2000" b="1" i="1" dirty="0" err="1"/>
              <a:t>Development</a:t>
            </a:r>
            <a:r>
              <a:rPr lang="fr-FR" sz="2000" b="1" i="1" dirty="0" smtClean="0"/>
              <a:t>)</a:t>
            </a:r>
          </a:p>
          <a:p>
            <a:r>
              <a:rPr lang="fr-FR" sz="2000" b="1" i="1" dirty="0"/>
              <a:t> </a:t>
            </a:r>
            <a:r>
              <a:rPr lang="fr-FR" sz="2000" b="1" i="1" dirty="0" smtClean="0"/>
              <a:t>                                                                                                                                                         </a:t>
            </a:r>
            <a:r>
              <a:rPr lang="fr-FR" sz="2000" dirty="0" smtClean="0"/>
              <a:t>ouasliab@gmail.com</a:t>
            </a:r>
            <a:endParaRPr lang="fr-FR" sz="2000" dirty="0"/>
          </a:p>
        </p:txBody>
      </p:sp>
      <p:pic>
        <p:nvPicPr>
          <p:cNvPr id="5" name="Image 4"/>
          <p:cNvPicPr>
            <a:picLocks noChangeAspect="1"/>
          </p:cNvPicPr>
          <p:nvPr/>
        </p:nvPicPr>
        <p:blipFill>
          <a:blip r:embed="rId2"/>
          <a:stretch>
            <a:fillRect/>
          </a:stretch>
        </p:blipFill>
        <p:spPr>
          <a:xfrm>
            <a:off x="402694" y="514517"/>
            <a:ext cx="1939931" cy="1251397"/>
          </a:xfrm>
          <a:prstGeom prst="rect">
            <a:avLst/>
          </a:prstGeom>
        </p:spPr>
      </p:pic>
      <p:pic>
        <p:nvPicPr>
          <p:cNvPr id="6" name="Image 5"/>
          <p:cNvPicPr>
            <a:picLocks noChangeAspect="1"/>
          </p:cNvPicPr>
          <p:nvPr/>
        </p:nvPicPr>
        <p:blipFill>
          <a:blip r:embed="rId3"/>
          <a:stretch>
            <a:fillRect/>
          </a:stretch>
        </p:blipFill>
        <p:spPr>
          <a:xfrm>
            <a:off x="3810314" y="784150"/>
            <a:ext cx="3061134" cy="1088648"/>
          </a:xfrm>
          <a:prstGeom prst="rect">
            <a:avLst/>
          </a:prstGeom>
        </p:spPr>
      </p:pic>
      <p:sp>
        <p:nvSpPr>
          <p:cNvPr id="7" name="Rectangle 6"/>
          <p:cNvSpPr/>
          <p:nvPr/>
        </p:nvSpPr>
        <p:spPr>
          <a:xfrm>
            <a:off x="282388" y="2087371"/>
            <a:ext cx="11645153" cy="954107"/>
          </a:xfrm>
          <a:prstGeom prst="rect">
            <a:avLst/>
          </a:prstGeom>
        </p:spPr>
        <p:txBody>
          <a:bodyPr wrap="square">
            <a:spAutoFit/>
          </a:bodyPr>
          <a:lstStyle/>
          <a:p>
            <a:pPr algn="ctr"/>
            <a:r>
              <a:rPr lang="en-US" sz="2800" b="1" dirty="0" smtClean="0">
                <a:solidFill>
                  <a:srgbClr val="0070C1"/>
                </a:solidFill>
                <a:latin typeface="Arial Black" panose="020B0A04020102020204" pitchFamily="34" charset="0"/>
              </a:rPr>
              <a:t>5th </a:t>
            </a:r>
            <a:r>
              <a:rPr lang="en-US" sz="2800" b="1" dirty="0">
                <a:solidFill>
                  <a:srgbClr val="0070C1"/>
                </a:solidFill>
                <a:latin typeface="Arial Black" panose="020B0A04020102020204" pitchFamily="34" charset="0"/>
              </a:rPr>
              <a:t>Annual Conference on Water Finance and Investments</a:t>
            </a:r>
          </a:p>
          <a:p>
            <a:pPr algn="ctr"/>
            <a:r>
              <a:rPr lang="en-US" sz="2800" b="1" dirty="0">
                <a:solidFill>
                  <a:srgbClr val="00B050"/>
                </a:solidFill>
                <a:latin typeface="Arial Black" panose="020B0A04020102020204" pitchFamily="34" charset="0"/>
              </a:rPr>
              <a:t>Making finance work for WASH </a:t>
            </a:r>
            <a:r>
              <a:rPr lang="en-US" sz="2800" b="1" dirty="0" smtClean="0">
                <a:solidFill>
                  <a:srgbClr val="00B050"/>
                </a:solidFill>
                <a:latin typeface="Arial Black" panose="020B0A04020102020204" pitchFamily="34" charset="0"/>
              </a:rPr>
              <a:t>services</a:t>
            </a:r>
            <a:endParaRPr lang="en-US" sz="2800" b="1" dirty="0">
              <a:solidFill>
                <a:srgbClr val="00B050"/>
              </a:solidFill>
              <a:latin typeface="Arial Black" panose="020B0A04020102020204" pitchFamily="34" charset="0"/>
            </a:endParaRPr>
          </a:p>
        </p:txBody>
      </p:sp>
      <p:sp>
        <p:nvSpPr>
          <p:cNvPr id="8" name="ZoneTexte 7"/>
          <p:cNvSpPr txBox="1"/>
          <p:nvPr/>
        </p:nvSpPr>
        <p:spPr>
          <a:xfrm>
            <a:off x="4782983" y="3024234"/>
            <a:ext cx="3899646" cy="369332"/>
          </a:xfrm>
          <a:prstGeom prst="rect">
            <a:avLst/>
          </a:prstGeom>
          <a:noFill/>
        </p:spPr>
        <p:txBody>
          <a:bodyPr wrap="square" rtlCol="0">
            <a:spAutoFit/>
          </a:bodyPr>
          <a:lstStyle/>
          <a:p>
            <a:r>
              <a:rPr lang="en-US" b="1" i="1" dirty="0"/>
              <a:t>Cairo (Egypt), 14th –15th October </a:t>
            </a:r>
            <a:r>
              <a:rPr lang="en-US" b="1" i="1" dirty="0" smtClean="0"/>
              <a:t>2024</a:t>
            </a:r>
            <a:endParaRPr lang="fr-FR" b="1" i="1" dirty="0"/>
          </a:p>
        </p:txBody>
      </p:sp>
      <p:pic>
        <p:nvPicPr>
          <p:cNvPr id="9" name="Imag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39137" y="607644"/>
            <a:ext cx="2463955" cy="1267402"/>
          </a:xfrm>
          <a:prstGeom prst="rect">
            <a:avLst/>
          </a:prstGeom>
        </p:spPr>
      </p:pic>
      <p:sp>
        <p:nvSpPr>
          <p:cNvPr id="2" name="ZoneTexte 1"/>
          <p:cNvSpPr txBox="1"/>
          <p:nvPr/>
        </p:nvSpPr>
        <p:spPr>
          <a:xfrm>
            <a:off x="564776" y="3631019"/>
            <a:ext cx="11040036" cy="430887"/>
          </a:xfrm>
          <a:prstGeom prst="rect">
            <a:avLst/>
          </a:prstGeom>
          <a:solidFill>
            <a:schemeClr val="accent5">
              <a:lumMod val="40000"/>
              <a:lumOff val="60000"/>
            </a:schemeClr>
          </a:solidFill>
        </p:spPr>
        <p:txBody>
          <a:bodyPr wrap="square" rtlCol="0">
            <a:spAutoFit/>
          </a:bodyPr>
          <a:lstStyle/>
          <a:p>
            <a:r>
              <a:rPr lang="en-US" sz="2200" b="1" dirty="0"/>
              <a:t>SECOND MEETING OF THE UFM WORKING GROUP ON WATER FINANCE AND INVESTMENT</a:t>
            </a:r>
            <a:endParaRPr lang="fr-FR" sz="2200" dirty="0"/>
          </a:p>
        </p:txBody>
      </p:sp>
    </p:spTree>
    <p:extLst>
      <p:ext uri="{BB962C8B-B14F-4D97-AF65-F5344CB8AC3E}">
        <p14:creationId xmlns:p14="http://schemas.microsoft.com/office/powerpoint/2010/main" val="9699460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5F6ED166-CD48-3861-2D86-C3453559C5C6}"/>
              </a:ext>
            </a:extLst>
          </p:cNvPr>
          <p:cNvSpPr>
            <a:spLocks noGrp="1"/>
          </p:cNvSpPr>
          <p:nvPr>
            <p:ph type="title"/>
          </p:nvPr>
        </p:nvSpPr>
        <p:spPr>
          <a:xfrm>
            <a:off x="838200" y="365126"/>
            <a:ext cx="10515600" cy="693654"/>
          </a:xfrm>
        </p:spPr>
        <p:txBody>
          <a:bodyPr>
            <a:normAutofit/>
          </a:bodyPr>
          <a:lstStyle/>
          <a:p>
            <a:r>
              <a:rPr lang="en-US" sz="3200" b="1" dirty="0">
                <a:solidFill>
                  <a:srgbClr val="FF0000"/>
                </a:solidFill>
              </a:rPr>
              <a:t>THE MAWRF GBO WATER PROGRAM BUDGET</a:t>
            </a:r>
            <a:endParaRPr lang="fr-FR" sz="3200" b="1" dirty="0">
              <a:solidFill>
                <a:srgbClr val="FF0000"/>
              </a:solidFill>
            </a:endParaRPr>
          </a:p>
        </p:txBody>
      </p:sp>
      <p:sp>
        <p:nvSpPr>
          <p:cNvPr id="3" name="Espace réservé du contenu 2">
            <a:extLst>
              <a:ext uri="{FF2B5EF4-FFF2-40B4-BE49-F238E27FC236}">
                <a16:creationId xmlns="" xmlns:a16="http://schemas.microsoft.com/office/drawing/2014/main" id="{A05398E8-F1EB-AA07-A777-89762D99CD79}"/>
              </a:ext>
            </a:extLst>
          </p:cNvPr>
          <p:cNvSpPr>
            <a:spLocks noGrp="1"/>
          </p:cNvSpPr>
          <p:nvPr>
            <p:ph idx="1"/>
          </p:nvPr>
        </p:nvSpPr>
        <p:spPr/>
        <p:txBody>
          <a:bodyPr/>
          <a:lstStyle/>
          <a:p>
            <a:r>
              <a:rPr lang="en-US" dirty="0"/>
              <a:t>Budget management classifies expenses according to the following parts:</a:t>
            </a:r>
          </a:p>
          <a:p>
            <a:r>
              <a:rPr lang="en-US" dirty="0"/>
              <a:t>• Remuneration expenses;</a:t>
            </a:r>
          </a:p>
          <a:p>
            <a:r>
              <a:rPr lang="en-US" dirty="0"/>
              <a:t>• Management expenses;</a:t>
            </a:r>
          </a:p>
          <a:p>
            <a:r>
              <a:rPr lang="en-US" dirty="0"/>
              <a:t>• Intervention expenses; in particular encouragement in investments in the field of water (water saving equipment, etc.);</a:t>
            </a:r>
          </a:p>
          <a:p>
            <a:r>
              <a:rPr lang="en-US" dirty="0"/>
              <a:t>• Capital expenditure;</a:t>
            </a:r>
          </a:p>
          <a:p>
            <a:r>
              <a:rPr lang="en-US" dirty="0"/>
              <a:t>• Financial operations expenses.</a:t>
            </a:r>
            <a:endParaRPr lang="fr-FR" dirty="0"/>
          </a:p>
        </p:txBody>
      </p:sp>
    </p:spTree>
    <p:extLst>
      <p:ext uri="{BB962C8B-B14F-4D97-AF65-F5344CB8AC3E}">
        <p14:creationId xmlns:p14="http://schemas.microsoft.com/office/powerpoint/2010/main" val="31525727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 xmlns:a16="http://schemas.microsoft.com/office/drawing/2014/main" id="{78555B33-728B-82F9-C1BD-253EBDE646C9}"/>
              </a:ext>
            </a:extLst>
          </p:cNvPr>
          <p:cNvSpPr>
            <a:spLocks noGrp="1"/>
          </p:cNvSpPr>
          <p:nvPr>
            <p:ph idx="1"/>
          </p:nvPr>
        </p:nvSpPr>
        <p:spPr>
          <a:xfrm>
            <a:off x="838199" y="1219200"/>
            <a:ext cx="10920663" cy="4734455"/>
          </a:xfrm>
        </p:spPr>
        <p:txBody>
          <a:bodyPr/>
          <a:lstStyle/>
          <a:p>
            <a:r>
              <a:rPr lang="en-US" dirty="0"/>
              <a:t>The financial achievements of the Water program (P3) within the framework of budget management by objective (GBO / </a:t>
            </a:r>
            <a:r>
              <a:rPr lang="en-US" dirty="0" smtClean="0"/>
              <a:t>2022) </a:t>
            </a:r>
            <a:r>
              <a:rPr lang="en-US" dirty="0"/>
              <a:t>are summarized in the following table (in Million </a:t>
            </a:r>
            <a:r>
              <a:rPr lang="en-US" dirty="0" smtClean="0"/>
              <a:t>TND) (1 TND=0,33 USD) :</a:t>
            </a:r>
            <a:endParaRPr lang="en-US" dirty="0"/>
          </a:p>
          <a:p>
            <a:endParaRPr lang="en-US" dirty="0"/>
          </a:p>
          <a:p>
            <a:endParaRPr lang="fr-FR" dirty="0"/>
          </a:p>
        </p:txBody>
      </p:sp>
      <p:sp>
        <p:nvSpPr>
          <p:cNvPr id="4" name="Titre 1">
            <a:extLst>
              <a:ext uri="{FF2B5EF4-FFF2-40B4-BE49-F238E27FC236}">
                <a16:creationId xmlns="" xmlns:a16="http://schemas.microsoft.com/office/drawing/2014/main" id="{85CB734D-60E2-565C-4109-314C2854A59A}"/>
              </a:ext>
            </a:extLst>
          </p:cNvPr>
          <p:cNvSpPr>
            <a:spLocks noGrp="1"/>
          </p:cNvSpPr>
          <p:nvPr>
            <p:ph type="title"/>
          </p:nvPr>
        </p:nvSpPr>
        <p:spPr>
          <a:xfrm>
            <a:off x="838200" y="365126"/>
            <a:ext cx="10515600" cy="693654"/>
          </a:xfrm>
        </p:spPr>
        <p:txBody>
          <a:bodyPr>
            <a:normAutofit/>
          </a:bodyPr>
          <a:lstStyle/>
          <a:p>
            <a:r>
              <a:rPr lang="en-US" sz="3200" b="1" dirty="0">
                <a:solidFill>
                  <a:srgbClr val="FF0000"/>
                </a:solidFill>
              </a:rPr>
              <a:t>THE MAWRF GBO WATER PROGRAM BUDGET</a:t>
            </a:r>
            <a:endParaRPr lang="fr-FR" sz="3200" b="1" dirty="0">
              <a:solidFill>
                <a:srgbClr val="FF0000"/>
              </a:solidFill>
            </a:endParaRPr>
          </a:p>
        </p:txBody>
      </p:sp>
      <p:graphicFrame>
        <p:nvGraphicFramePr>
          <p:cNvPr id="5" name="Tableau 4">
            <a:extLst>
              <a:ext uri="{FF2B5EF4-FFF2-40B4-BE49-F238E27FC236}">
                <a16:creationId xmlns="" xmlns:a16="http://schemas.microsoft.com/office/drawing/2014/main" id="{E17B2B4A-4E9D-CBA5-03DA-2C9AB69076F7}"/>
              </a:ext>
            </a:extLst>
          </p:cNvPr>
          <p:cNvGraphicFramePr>
            <a:graphicFrameLocks noGrp="1"/>
          </p:cNvGraphicFramePr>
          <p:nvPr>
            <p:extLst>
              <p:ext uri="{D42A27DB-BD31-4B8C-83A1-F6EECF244321}">
                <p14:modId xmlns:p14="http://schemas.microsoft.com/office/powerpoint/2010/main" val="2585987299"/>
              </p:ext>
            </p:extLst>
          </p:nvPr>
        </p:nvGraphicFramePr>
        <p:xfrm>
          <a:off x="1957138" y="2598821"/>
          <a:ext cx="7940839" cy="3354833"/>
        </p:xfrm>
        <a:graphic>
          <a:graphicData uri="http://schemas.openxmlformats.org/drawingml/2006/table">
            <a:tbl>
              <a:tblPr>
                <a:tableStyleId>{5C22544A-7EE6-4342-B048-85BDC9FD1C3A}</a:tableStyleId>
              </a:tblPr>
              <a:tblGrid>
                <a:gridCol w="2632204">
                  <a:extLst>
                    <a:ext uri="{9D8B030D-6E8A-4147-A177-3AD203B41FA5}">
                      <a16:colId xmlns="" xmlns:a16="http://schemas.microsoft.com/office/drawing/2014/main" val="1295841342"/>
                    </a:ext>
                  </a:extLst>
                </a:gridCol>
                <a:gridCol w="1769545">
                  <a:extLst>
                    <a:ext uri="{9D8B030D-6E8A-4147-A177-3AD203B41FA5}">
                      <a16:colId xmlns="" xmlns:a16="http://schemas.microsoft.com/office/drawing/2014/main" val="753863555"/>
                    </a:ext>
                  </a:extLst>
                </a:gridCol>
                <a:gridCol w="1769545">
                  <a:extLst>
                    <a:ext uri="{9D8B030D-6E8A-4147-A177-3AD203B41FA5}">
                      <a16:colId xmlns="" xmlns:a16="http://schemas.microsoft.com/office/drawing/2014/main" val="4242528252"/>
                    </a:ext>
                  </a:extLst>
                </a:gridCol>
                <a:gridCol w="1769545">
                  <a:extLst>
                    <a:ext uri="{9D8B030D-6E8A-4147-A177-3AD203B41FA5}">
                      <a16:colId xmlns="" xmlns:a16="http://schemas.microsoft.com/office/drawing/2014/main" val="1839129181"/>
                    </a:ext>
                  </a:extLst>
                </a:gridCol>
              </a:tblGrid>
              <a:tr h="373163">
                <a:tc>
                  <a:txBody>
                    <a:bodyPr/>
                    <a:lstStyle/>
                    <a:p>
                      <a:pPr algn="ctr" fontAlgn="ctr"/>
                      <a:r>
                        <a:rPr lang="fr-FR" sz="2000" b="1" u="none" strike="noStrike" dirty="0">
                          <a:effectLst/>
                        </a:rPr>
                        <a:t>Class</a:t>
                      </a:r>
                      <a:endParaRPr lang="fr-FR" sz="20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fr-FR" sz="1800" kern="1200" dirty="0" smtClean="0">
                          <a:solidFill>
                            <a:schemeClr val="dk1"/>
                          </a:solidFill>
                          <a:effectLst/>
                          <a:latin typeface="+mn-lt"/>
                          <a:ea typeface="+mn-ea"/>
                          <a:cs typeface="+mn-cs"/>
                        </a:rPr>
                        <a:t>Inscrit 2022</a:t>
                      </a:r>
                      <a:endParaRPr lang="fr-FR" sz="20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fr-FR" sz="1800" kern="1200" dirty="0" smtClean="0">
                          <a:solidFill>
                            <a:schemeClr val="dk1"/>
                          </a:solidFill>
                          <a:effectLst/>
                          <a:latin typeface="+mn-lt"/>
                          <a:ea typeface="+mn-ea"/>
                          <a:cs typeface="+mn-cs"/>
                        </a:rPr>
                        <a:t>Réalisé 2022</a:t>
                      </a:r>
                      <a:endParaRPr lang="fr-FR" sz="20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fr-FR" sz="2000" b="1" u="none" strike="noStrike" dirty="0" smtClean="0">
                          <a:effectLst/>
                        </a:rPr>
                        <a:t>Taux</a:t>
                      </a:r>
                      <a:endParaRPr lang="fr-FR" sz="2000" b="1"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 xmlns:a16="http://schemas.microsoft.com/office/drawing/2014/main" val="125373486"/>
                  </a:ext>
                </a:extLst>
              </a:tr>
              <a:tr h="620727">
                <a:tc>
                  <a:txBody>
                    <a:bodyPr/>
                    <a:lstStyle/>
                    <a:p>
                      <a:pPr algn="ctr" fontAlgn="ctr"/>
                      <a:r>
                        <a:rPr lang="fr-FR" sz="2000" b="1" u="none" strike="noStrike" dirty="0" err="1">
                          <a:effectLst/>
                        </a:rPr>
                        <a:t>Remuneration</a:t>
                      </a:r>
                      <a:endParaRPr lang="fr-FR" sz="20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fr-FR" sz="1800" b="0" i="0" u="none" strike="noStrike" dirty="0">
                          <a:solidFill>
                            <a:srgbClr val="000000"/>
                          </a:solidFill>
                          <a:effectLst/>
                          <a:latin typeface="Calibri" panose="020F0502020204030204" pitchFamily="34" charset="0"/>
                        </a:rPr>
                        <a:t>62,13</a:t>
                      </a:r>
                    </a:p>
                  </a:txBody>
                  <a:tcPr marL="9525" marR="9525" marT="9525" marB="0" anchor="ctr"/>
                </a:tc>
                <a:tc>
                  <a:txBody>
                    <a:bodyPr/>
                    <a:lstStyle/>
                    <a:p>
                      <a:pPr algn="ctr" fontAlgn="ctr"/>
                      <a:r>
                        <a:rPr lang="fr-FR" sz="1800" b="0" i="0" u="none" strike="noStrike" dirty="0">
                          <a:solidFill>
                            <a:srgbClr val="000000"/>
                          </a:solidFill>
                          <a:effectLst/>
                          <a:latin typeface="Calibri" panose="020F0502020204030204" pitchFamily="34" charset="0"/>
                        </a:rPr>
                        <a:t>60,975</a:t>
                      </a:r>
                    </a:p>
                  </a:txBody>
                  <a:tcPr marL="9525" marR="9525" marT="9525" marB="0" anchor="ctr"/>
                </a:tc>
                <a:tc>
                  <a:txBody>
                    <a:bodyPr/>
                    <a:lstStyle/>
                    <a:p>
                      <a:pPr marL="0" algn="ctr" defTabSz="914400" rtl="0" eaLnBrk="1" fontAlgn="ctr" latinLnBrk="0" hangingPunct="1"/>
                      <a:r>
                        <a:rPr lang="fr-FR" sz="1800" b="1" i="0" u="none" strike="noStrike" kern="1200" dirty="0">
                          <a:solidFill>
                            <a:srgbClr val="000000"/>
                          </a:solidFill>
                          <a:effectLst/>
                          <a:latin typeface="Calibri" panose="020F0502020204030204" pitchFamily="34" charset="0"/>
                          <a:ea typeface="+mn-ea"/>
                          <a:cs typeface="+mn-cs"/>
                        </a:rPr>
                        <a:t>98,1%</a:t>
                      </a:r>
                    </a:p>
                  </a:txBody>
                  <a:tcPr marL="9525" marR="9525" marT="9525" marB="0" anchor="ctr"/>
                </a:tc>
                <a:extLst>
                  <a:ext uri="{0D108BD9-81ED-4DB2-BD59-A6C34878D82A}">
                    <a16:rowId xmlns="" xmlns:a16="http://schemas.microsoft.com/office/drawing/2014/main" val="3765796223"/>
                  </a:ext>
                </a:extLst>
              </a:tr>
              <a:tr h="373163">
                <a:tc>
                  <a:txBody>
                    <a:bodyPr/>
                    <a:lstStyle/>
                    <a:p>
                      <a:pPr algn="ctr" fontAlgn="ctr"/>
                      <a:r>
                        <a:rPr lang="fr-FR" sz="2000" b="1" u="none" strike="noStrike">
                          <a:effectLst/>
                        </a:rPr>
                        <a:t>Management</a:t>
                      </a:r>
                      <a:endParaRPr lang="fr-FR" sz="20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fr-FR" sz="1800" b="0" i="0" u="none" strike="noStrike">
                          <a:solidFill>
                            <a:srgbClr val="000000"/>
                          </a:solidFill>
                          <a:effectLst/>
                          <a:latin typeface="Calibri" panose="020F0502020204030204" pitchFamily="34" charset="0"/>
                        </a:rPr>
                        <a:t>1,22</a:t>
                      </a:r>
                    </a:p>
                  </a:txBody>
                  <a:tcPr marL="9525" marR="9525" marT="9525" marB="0" anchor="ctr"/>
                </a:tc>
                <a:tc>
                  <a:txBody>
                    <a:bodyPr/>
                    <a:lstStyle/>
                    <a:p>
                      <a:pPr algn="ctr" fontAlgn="ctr"/>
                      <a:r>
                        <a:rPr lang="fr-FR" sz="1800" b="0" i="0" u="none" strike="noStrike" dirty="0">
                          <a:solidFill>
                            <a:srgbClr val="000000"/>
                          </a:solidFill>
                          <a:effectLst/>
                          <a:latin typeface="Calibri" panose="020F0502020204030204" pitchFamily="34" charset="0"/>
                        </a:rPr>
                        <a:t>15,598</a:t>
                      </a:r>
                    </a:p>
                  </a:txBody>
                  <a:tcPr marL="9525" marR="9525" marT="9525" marB="0" anchor="ctr"/>
                </a:tc>
                <a:tc>
                  <a:txBody>
                    <a:bodyPr/>
                    <a:lstStyle/>
                    <a:p>
                      <a:pPr marL="0" algn="ctr" defTabSz="914400" rtl="0" eaLnBrk="1" fontAlgn="ctr" latinLnBrk="0" hangingPunct="1"/>
                      <a:r>
                        <a:rPr lang="fr-FR" sz="1800" b="1" i="0" u="none" strike="noStrike" kern="1200" dirty="0">
                          <a:solidFill>
                            <a:srgbClr val="FF0000"/>
                          </a:solidFill>
                          <a:effectLst/>
                          <a:latin typeface="Calibri" panose="020F0502020204030204" pitchFamily="34" charset="0"/>
                          <a:ea typeface="+mn-ea"/>
                          <a:cs typeface="+mn-cs"/>
                        </a:rPr>
                        <a:t>1278,5%</a:t>
                      </a:r>
                    </a:p>
                  </a:txBody>
                  <a:tcPr marL="9525" marR="9525" marT="9525" marB="0" anchor="ctr"/>
                </a:tc>
                <a:extLst>
                  <a:ext uri="{0D108BD9-81ED-4DB2-BD59-A6C34878D82A}">
                    <a16:rowId xmlns="" xmlns:a16="http://schemas.microsoft.com/office/drawing/2014/main" val="631689448"/>
                  </a:ext>
                </a:extLst>
              </a:tr>
              <a:tr h="373163">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2000" b="1" dirty="0" smtClean="0"/>
                        <a:t>Intervention expenses</a:t>
                      </a:r>
                      <a:endParaRPr lang="fr-FR" sz="2000" b="1" i="0" u="none" strike="noStrike" dirty="0" smtClean="0">
                        <a:solidFill>
                          <a:srgbClr val="000000"/>
                        </a:solidFill>
                        <a:effectLst/>
                        <a:latin typeface="Calibri" panose="020F0502020204030204" pitchFamily="34" charset="0"/>
                      </a:endParaRPr>
                    </a:p>
                  </a:txBody>
                  <a:tcPr marL="9525" marR="9525" marT="9525" marB="0" anchor="ctr"/>
                </a:tc>
                <a:tc>
                  <a:txBody>
                    <a:bodyPr/>
                    <a:lstStyle/>
                    <a:p>
                      <a:pPr algn="ctr" fontAlgn="ctr"/>
                      <a:r>
                        <a:rPr lang="fr-FR" sz="1800" b="0" i="0" u="none" strike="noStrike">
                          <a:solidFill>
                            <a:srgbClr val="000000"/>
                          </a:solidFill>
                          <a:effectLst/>
                          <a:latin typeface="Calibri" panose="020F0502020204030204" pitchFamily="34" charset="0"/>
                        </a:rPr>
                        <a:t>114,723</a:t>
                      </a:r>
                    </a:p>
                  </a:txBody>
                  <a:tcPr marL="9525" marR="9525" marT="9525" marB="0" anchor="ctr"/>
                </a:tc>
                <a:tc>
                  <a:txBody>
                    <a:bodyPr/>
                    <a:lstStyle/>
                    <a:p>
                      <a:pPr algn="ctr" fontAlgn="ctr"/>
                      <a:r>
                        <a:rPr lang="fr-FR" sz="1800" b="0" i="0" u="none" strike="noStrike" dirty="0">
                          <a:solidFill>
                            <a:srgbClr val="000000"/>
                          </a:solidFill>
                          <a:effectLst/>
                          <a:latin typeface="Calibri" panose="020F0502020204030204" pitchFamily="34" charset="0"/>
                        </a:rPr>
                        <a:t>170,021</a:t>
                      </a:r>
                    </a:p>
                  </a:txBody>
                  <a:tcPr marL="9525" marR="9525" marT="9525" marB="0" anchor="ctr"/>
                </a:tc>
                <a:tc>
                  <a:txBody>
                    <a:bodyPr/>
                    <a:lstStyle/>
                    <a:p>
                      <a:pPr marL="0" algn="ctr" defTabSz="914400" rtl="0" eaLnBrk="1" fontAlgn="ctr" latinLnBrk="0" hangingPunct="1"/>
                      <a:r>
                        <a:rPr lang="fr-FR" sz="1800" b="1" i="0" u="none" strike="noStrike" kern="1200" dirty="0">
                          <a:solidFill>
                            <a:srgbClr val="000000"/>
                          </a:solidFill>
                          <a:effectLst/>
                          <a:latin typeface="Calibri" panose="020F0502020204030204" pitchFamily="34" charset="0"/>
                          <a:ea typeface="+mn-ea"/>
                          <a:cs typeface="+mn-cs"/>
                        </a:rPr>
                        <a:t>148,2%</a:t>
                      </a:r>
                    </a:p>
                  </a:txBody>
                  <a:tcPr marL="9525" marR="9525" marT="9525" marB="0" anchor="ctr"/>
                </a:tc>
                <a:extLst>
                  <a:ext uri="{0D108BD9-81ED-4DB2-BD59-A6C34878D82A}">
                    <a16:rowId xmlns="" xmlns:a16="http://schemas.microsoft.com/office/drawing/2014/main" val="1052647943"/>
                  </a:ext>
                </a:extLst>
              </a:tr>
              <a:tr h="620727">
                <a:tc>
                  <a:txBody>
                    <a:bodyPr/>
                    <a:lstStyle/>
                    <a:p>
                      <a:pPr algn="ctr" fontAlgn="ctr"/>
                      <a:r>
                        <a:rPr lang="fr-FR" sz="2000" b="1" u="none" strike="noStrike" dirty="0">
                          <a:effectLst/>
                        </a:rPr>
                        <a:t>Investments</a:t>
                      </a:r>
                      <a:endParaRPr lang="fr-FR" sz="2000" b="1" i="0" u="none" strike="noStrike" dirty="0">
                        <a:solidFill>
                          <a:srgbClr val="000000"/>
                        </a:solidFill>
                        <a:effectLst/>
                        <a:latin typeface="Calibri" panose="020F0502020204030204" pitchFamily="34" charset="0"/>
                      </a:endParaRPr>
                    </a:p>
                  </a:txBody>
                  <a:tcPr marL="9525" marR="9525" marT="9525" marB="0" anchor="ctr">
                    <a:solidFill>
                      <a:srgbClr val="FFFF00"/>
                    </a:solidFill>
                  </a:tcPr>
                </a:tc>
                <a:tc>
                  <a:txBody>
                    <a:bodyPr/>
                    <a:lstStyle/>
                    <a:p>
                      <a:pPr algn="ctr" fontAlgn="ctr"/>
                      <a:r>
                        <a:rPr lang="fr-FR" sz="1800" b="0" i="0" u="none" strike="noStrike">
                          <a:solidFill>
                            <a:srgbClr val="000000"/>
                          </a:solidFill>
                          <a:effectLst/>
                          <a:latin typeface="Calibri" panose="020F0502020204030204" pitchFamily="34" charset="0"/>
                        </a:rPr>
                        <a:t>1621,445</a:t>
                      </a:r>
                    </a:p>
                  </a:txBody>
                  <a:tcPr marL="9525" marR="9525" marT="9525" marB="0" anchor="ctr">
                    <a:solidFill>
                      <a:srgbClr val="FFFF00"/>
                    </a:solidFill>
                  </a:tcPr>
                </a:tc>
                <a:tc>
                  <a:txBody>
                    <a:bodyPr/>
                    <a:lstStyle/>
                    <a:p>
                      <a:pPr algn="ctr" fontAlgn="ctr"/>
                      <a:r>
                        <a:rPr lang="fr-FR" sz="1800" b="0" i="0" u="none" strike="noStrike" dirty="0">
                          <a:solidFill>
                            <a:srgbClr val="000000"/>
                          </a:solidFill>
                          <a:effectLst/>
                          <a:latin typeface="Calibri" panose="020F0502020204030204" pitchFamily="34" charset="0"/>
                        </a:rPr>
                        <a:t>378,206</a:t>
                      </a:r>
                    </a:p>
                  </a:txBody>
                  <a:tcPr marL="9525" marR="9525" marT="9525" marB="0" anchor="ctr">
                    <a:solidFill>
                      <a:srgbClr val="FFFF00"/>
                    </a:solidFill>
                  </a:tcPr>
                </a:tc>
                <a:tc>
                  <a:txBody>
                    <a:bodyPr/>
                    <a:lstStyle/>
                    <a:p>
                      <a:pPr marL="0" algn="ctr" defTabSz="914400" rtl="0" eaLnBrk="1" fontAlgn="ctr" latinLnBrk="0" hangingPunct="1"/>
                      <a:r>
                        <a:rPr lang="fr-FR" sz="1800" b="1" i="0" u="none" strike="noStrike" kern="1200" dirty="0">
                          <a:solidFill>
                            <a:srgbClr val="FF0000"/>
                          </a:solidFill>
                          <a:effectLst/>
                          <a:latin typeface="Calibri" panose="020F0502020204030204" pitchFamily="34" charset="0"/>
                          <a:ea typeface="+mn-ea"/>
                          <a:cs typeface="+mn-cs"/>
                        </a:rPr>
                        <a:t>23,3%</a:t>
                      </a:r>
                    </a:p>
                  </a:txBody>
                  <a:tcPr marL="9525" marR="9525" marT="9525" marB="0" anchor="ctr">
                    <a:solidFill>
                      <a:srgbClr val="FFFF00"/>
                    </a:solidFill>
                  </a:tcPr>
                </a:tc>
                <a:extLst>
                  <a:ext uri="{0D108BD9-81ED-4DB2-BD59-A6C34878D82A}">
                    <a16:rowId xmlns="" xmlns:a16="http://schemas.microsoft.com/office/drawing/2014/main" val="1133492344"/>
                  </a:ext>
                </a:extLst>
              </a:tr>
              <a:tr h="620727">
                <a:tc>
                  <a:txBody>
                    <a:bodyPr/>
                    <a:lstStyle/>
                    <a:p>
                      <a:pPr algn="ctr" fontAlgn="ctr"/>
                      <a:r>
                        <a:rPr lang="fr-FR" sz="2000" b="1" u="none" strike="noStrike">
                          <a:effectLst/>
                        </a:rPr>
                        <a:t>Financial operations</a:t>
                      </a:r>
                      <a:endParaRPr lang="fr-FR" sz="20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fr-FR" sz="1800" b="0" i="0" u="none" strike="noStrike">
                          <a:solidFill>
                            <a:srgbClr val="000000"/>
                          </a:solidFill>
                          <a:effectLst/>
                          <a:latin typeface="Calibri" panose="020F0502020204030204" pitchFamily="34" charset="0"/>
                        </a:rPr>
                        <a:t>85</a:t>
                      </a:r>
                    </a:p>
                  </a:txBody>
                  <a:tcPr marL="9525" marR="9525" marT="9525" marB="0" anchor="ctr"/>
                </a:tc>
                <a:tc>
                  <a:txBody>
                    <a:bodyPr/>
                    <a:lstStyle/>
                    <a:p>
                      <a:pPr algn="ctr" fontAlgn="ctr"/>
                      <a:r>
                        <a:rPr lang="fr-FR" sz="1800" b="0" i="0" u="none" strike="noStrike" dirty="0">
                          <a:solidFill>
                            <a:srgbClr val="000000"/>
                          </a:solidFill>
                          <a:effectLst/>
                          <a:latin typeface="Calibri" panose="020F0502020204030204" pitchFamily="34" charset="0"/>
                        </a:rPr>
                        <a:t>85</a:t>
                      </a:r>
                    </a:p>
                  </a:txBody>
                  <a:tcPr marL="9525" marR="9525" marT="9525" marB="0" anchor="ctr"/>
                </a:tc>
                <a:tc>
                  <a:txBody>
                    <a:bodyPr/>
                    <a:lstStyle/>
                    <a:p>
                      <a:pPr marL="0" algn="ctr" defTabSz="914400" rtl="0" eaLnBrk="1" fontAlgn="ctr" latinLnBrk="0" hangingPunct="1"/>
                      <a:r>
                        <a:rPr lang="fr-FR" sz="1800" b="1" i="0" u="none" strike="noStrike" kern="1200" dirty="0">
                          <a:solidFill>
                            <a:srgbClr val="000000"/>
                          </a:solidFill>
                          <a:effectLst/>
                          <a:latin typeface="Calibri" panose="020F0502020204030204" pitchFamily="34" charset="0"/>
                          <a:ea typeface="+mn-ea"/>
                          <a:cs typeface="+mn-cs"/>
                        </a:rPr>
                        <a:t>100,0%</a:t>
                      </a:r>
                    </a:p>
                  </a:txBody>
                  <a:tcPr marL="9525" marR="9525" marT="9525" marB="0" anchor="ctr"/>
                </a:tc>
                <a:extLst>
                  <a:ext uri="{0D108BD9-81ED-4DB2-BD59-A6C34878D82A}">
                    <a16:rowId xmlns="" xmlns:a16="http://schemas.microsoft.com/office/drawing/2014/main" val="1830124180"/>
                  </a:ext>
                </a:extLst>
              </a:tr>
              <a:tr h="373163">
                <a:tc>
                  <a:txBody>
                    <a:bodyPr/>
                    <a:lstStyle/>
                    <a:p>
                      <a:pPr algn="ctr" fontAlgn="ctr"/>
                      <a:r>
                        <a:rPr lang="fr-FR" sz="2000" b="1" u="none" strike="noStrike">
                          <a:effectLst/>
                        </a:rPr>
                        <a:t>Total</a:t>
                      </a:r>
                      <a:endParaRPr lang="fr-FR" sz="20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fr-FR" sz="1800" b="1" i="0" u="none" strike="noStrike" dirty="0">
                          <a:solidFill>
                            <a:srgbClr val="000000"/>
                          </a:solidFill>
                          <a:effectLst/>
                          <a:latin typeface="Calibri" panose="020F0502020204030204" pitchFamily="34" charset="0"/>
                        </a:rPr>
                        <a:t>537,733</a:t>
                      </a:r>
                    </a:p>
                  </a:txBody>
                  <a:tcPr marL="9525" marR="9525" marT="9525" marB="0" anchor="ctr"/>
                </a:tc>
                <a:tc>
                  <a:txBody>
                    <a:bodyPr/>
                    <a:lstStyle/>
                    <a:p>
                      <a:pPr algn="ctr" fontAlgn="ctr"/>
                      <a:r>
                        <a:rPr lang="fr-FR" sz="1800" b="1" i="0" u="none" strike="noStrike" dirty="0">
                          <a:solidFill>
                            <a:srgbClr val="000000"/>
                          </a:solidFill>
                          <a:effectLst/>
                          <a:latin typeface="Calibri" panose="020F0502020204030204" pitchFamily="34" charset="0"/>
                        </a:rPr>
                        <a:t>589,97</a:t>
                      </a:r>
                    </a:p>
                  </a:txBody>
                  <a:tcPr marL="9525" marR="9525" marT="9525" marB="0" anchor="ctr"/>
                </a:tc>
                <a:tc>
                  <a:txBody>
                    <a:bodyPr/>
                    <a:lstStyle/>
                    <a:p>
                      <a:pPr marL="0" algn="ctr" defTabSz="914400" rtl="0" eaLnBrk="1" fontAlgn="ctr" latinLnBrk="0" hangingPunct="1"/>
                      <a:r>
                        <a:rPr lang="fr-FR" sz="1800" b="1" i="0" u="none" strike="noStrike" kern="1200" dirty="0">
                          <a:solidFill>
                            <a:srgbClr val="000000"/>
                          </a:solidFill>
                          <a:effectLst/>
                          <a:latin typeface="Calibri" panose="020F0502020204030204" pitchFamily="34" charset="0"/>
                          <a:ea typeface="+mn-ea"/>
                          <a:cs typeface="+mn-cs"/>
                        </a:rPr>
                        <a:t>109,7%</a:t>
                      </a:r>
                    </a:p>
                  </a:txBody>
                  <a:tcPr marL="9525" marR="9525" marT="9525" marB="0" anchor="ctr"/>
                </a:tc>
                <a:extLst>
                  <a:ext uri="{0D108BD9-81ED-4DB2-BD59-A6C34878D82A}">
                    <a16:rowId xmlns="" xmlns:a16="http://schemas.microsoft.com/office/drawing/2014/main" val="514211217"/>
                  </a:ext>
                </a:extLst>
              </a:tr>
            </a:tbl>
          </a:graphicData>
        </a:graphic>
      </p:graphicFrame>
    </p:spTree>
    <p:extLst>
      <p:ext uri="{BB962C8B-B14F-4D97-AF65-F5344CB8AC3E}">
        <p14:creationId xmlns:p14="http://schemas.microsoft.com/office/powerpoint/2010/main" val="17832487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07FD559C-D6AE-F68B-6F57-038C6672EFA2}"/>
              </a:ext>
            </a:extLst>
          </p:cNvPr>
          <p:cNvSpPr>
            <a:spLocks noGrp="1"/>
          </p:cNvSpPr>
          <p:nvPr>
            <p:ph type="title"/>
          </p:nvPr>
        </p:nvSpPr>
        <p:spPr>
          <a:xfrm>
            <a:off x="802106" y="151817"/>
            <a:ext cx="10515600" cy="794667"/>
          </a:xfrm>
        </p:spPr>
        <p:txBody>
          <a:bodyPr>
            <a:normAutofit/>
          </a:bodyPr>
          <a:lstStyle/>
          <a:p>
            <a:r>
              <a:rPr lang="en-US" sz="3200" b="1" dirty="0">
                <a:solidFill>
                  <a:srgbClr val="FF0000"/>
                </a:solidFill>
                <a:effectLst/>
                <a:latin typeface="Calibri" panose="020F0502020204030204" pitchFamily="34" charset="0"/>
                <a:ea typeface="Times New Roman" panose="02020603050405020304" pitchFamily="18" charset="0"/>
                <a:cs typeface="Arial" panose="020B0604020202020204" pitchFamily="34" charset="0"/>
              </a:rPr>
              <a:t>MAWRF Annual Performance Program </a:t>
            </a:r>
            <a:r>
              <a:rPr lang="en-US" sz="3200" b="1" dirty="0" smtClean="0">
                <a:solidFill>
                  <a:srgbClr val="FF0000"/>
                </a:solidFill>
                <a:effectLst/>
                <a:latin typeface="Calibri" panose="020F0502020204030204" pitchFamily="34" charset="0"/>
                <a:ea typeface="Times New Roman" panose="02020603050405020304" pitchFamily="18" charset="0"/>
                <a:cs typeface="Arial" panose="020B0604020202020204" pitchFamily="34" charset="0"/>
              </a:rPr>
              <a:t>(APP</a:t>
            </a:r>
            <a:r>
              <a:rPr lang="en-US" sz="3200" b="1" dirty="0">
                <a:solidFill>
                  <a:srgbClr val="FF0000"/>
                </a:solidFill>
                <a:effectLst/>
                <a:latin typeface="Calibri" panose="020F0502020204030204" pitchFamily="34" charset="0"/>
                <a:ea typeface="Times New Roman" panose="02020603050405020304" pitchFamily="18" charset="0"/>
                <a:cs typeface="Arial" panose="020B0604020202020204" pitchFamily="34" charset="0"/>
              </a:rPr>
              <a:t>)</a:t>
            </a:r>
            <a:endParaRPr lang="fr-FR" sz="3200" b="1" dirty="0">
              <a:solidFill>
                <a:srgbClr val="FF0000"/>
              </a:solidFill>
            </a:endParaRPr>
          </a:p>
        </p:txBody>
      </p:sp>
      <p:graphicFrame>
        <p:nvGraphicFramePr>
          <p:cNvPr id="4" name="Espace réservé du contenu 3">
            <a:extLst>
              <a:ext uri="{FF2B5EF4-FFF2-40B4-BE49-F238E27FC236}">
                <a16:creationId xmlns="" xmlns:a16="http://schemas.microsoft.com/office/drawing/2014/main" id="{97CF51A6-8243-47D1-7457-D68AF0517E53}"/>
              </a:ext>
            </a:extLst>
          </p:cNvPr>
          <p:cNvGraphicFramePr>
            <a:graphicFrameLocks noGrp="1"/>
          </p:cNvGraphicFramePr>
          <p:nvPr>
            <p:ph idx="1"/>
            <p:extLst>
              <p:ext uri="{D42A27DB-BD31-4B8C-83A1-F6EECF244321}">
                <p14:modId xmlns:p14="http://schemas.microsoft.com/office/powerpoint/2010/main" val="2488040527"/>
              </p:ext>
            </p:extLst>
          </p:nvPr>
        </p:nvGraphicFramePr>
        <p:xfrm>
          <a:off x="201707" y="946484"/>
          <a:ext cx="11725834" cy="5955952"/>
        </p:xfrm>
        <a:graphic>
          <a:graphicData uri="http://schemas.openxmlformats.org/drawingml/2006/table">
            <a:tbl>
              <a:tblPr firstRow="1" firstCol="1" bandRow="1">
                <a:tableStyleId>{5C22544A-7EE6-4342-B048-85BDC9FD1C3A}</a:tableStyleId>
              </a:tblPr>
              <a:tblGrid>
                <a:gridCol w="1382941">
                  <a:extLst>
                    <a:ext uri="{9D8B030D-6E8A-4147-A177-3AD203B41FA5}">
                      <a16:colId xmlns="" xmlns:a16="http://schemas.microsoft.com/office/drawing/2014/main" val="427565045"/>
                    </a:ext>
                  </a:extLst>
                </a:gridCol>
                <a:gridCol w="139715"/>
                <a:gridCol w="5420975"/>
                <a:gridCol w="1662618"/>
                <a:gridCol w="1439073"/>
                <a:gridCol w="1680512"/>
              </a:tblGrid>
              <a:tr h="472634">
                <a:tc gridSpan="2">
                  <a:txBody>
                    <a:bodyPr/>
                    <a:lstStyle/>
                    <a:p>
                      <a:pPr algn="ctr">
                        <a:spcAft>
                          <a:spcPts val="600"/>
                        </a:spcAft>
                      </a:pPr>
                      <a:r>
                        <a:rPr lang="fr-FR" sz="1800" dirty="0">
                          <a:effectLst/>
                        </a:rPr>
                        <a:t>N° </a:t>
                      </a:r>
                      <a:r>
                        <a:rPr lang="fr-FR" sz="1800" dirty="0" err="1" smtClean="0">
                          <a:effectLst/>
                        </a:rPr>
                        <a:t>indicator</a:t>
                      </a:r>
                      <a:endParaRPr lang="fr-FR" sz="18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hMerge="1">
                  <a:txBody>
                    <a:bodyPr/>
                    <a:lstStyle/>
                    <a:p>
                      <a:pPr algn="ctr">
                        <a:spcAft>
                          <a:spcPts val="600"/>
                        </a:spcAft>
                      </a:pPr>
                      <a:endParaRPr lang="fr-FR" sz="18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a:spcAft>
                          <a:spcPts val="600"/>
                        </a:spcAft>
                      </a:pPr>
                      <a:r>
                        <a:rPr lang="fr-FR" sz="1800" dirty="0" err="1" smtClean="0">
                          <a:effectLst/>
                        </a:rPr>
                        <a:t>Indicator</a:t>
                      </a:r>
                      <a:endParaRPr lang="fr-FR" sz="18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a:spcAft>
                          <a:spcPts val="600"/>
                        </a:spcAft>
                      </a:pPr>
                      <a:r>
                        <a:rPr lang="fr-FR" sz="1800" dirty="0" smtClean="0">
                          <a:effectLst/>
                        </a:rPr>
                        <a:t>Accomplished2021</a:t>
                      </a:r>
                      <a:endParaRPr lang="fr-FR" sz="18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a:spcAft>
                          <a:spcPts val="600"/>
                        </a:spcAft>
                      </a:pPr>
                      <a:r>
                        <a:rPr lang="fr-FR" sz="1800" dirty="0" smtClean="0">
                          <a:effectLst/>
                        </a:rPr>
                        <a:t>Target2022</a:t>
                      </a:r>
                      <a:endParaRPr lang="fr-FR" sz="18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a:spcAft>
                          <a:spcPts val="600"/>
                        </a:spcAft>
                      </a:pPr>
                      <a:r>
                        <a:rPr lang="fr-FR" sz="1800" dirty="0" smtClean="0">
                          <a:effectLst/>
                        </a:rPr>
                        <a:t>Accomplished2022</a:t>
                      </a:r>
                      <a:endParaRPr lang="fr-FR" sz="18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 xmlns:a16="http://schemas.microsoft.com/office/drawing/2014/main" val="218096538"/>
                  </a:ext>
                </a:extLst>
              </a:tr>
              <a:tr h="311938">
                <a:tc gridSpan="6">
                  <a:txBody>
                    <a:bodyPr/>
                    <a:lstStyle/>
                    <a:p>
                      <a:pPr algn="ctr">
                        <a:spcAft>
                          <a:spcPts val="600"/>
                        </a:spcAft>
                      </a:pPr>
                      <a:r>
                        <a:rPr lang="en-US" sz="1800" dirty="0" smtClean="0">
                          <a:effectLst/>
                        </a:rPr>
                        <a:t>Objective 3-1: Water demand management</a:t>
                      </a:r>
                      <a:endParaRPr lang="fr-FR" sz="18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 xmlns:a16="http://schemas.microsoft.com/office/drawing/2014/main" val="2751525267"/>
                  </a:ext>
                </a:extLst>
              </a:tr>
              <a:tr h="708950">
                <a:tc>
                  <a:txBody>
                    <a:bodyPr/>
                    <a:lstStyle/>
                    <a:p>
                      <a:pPr algn="just">
                        <a:spcAft>
                          <a:spcPts val="600"/>
                        </a:spcAft>
                      </a:pPr>
                      <a:r>
                        <a:rPr lang="fr-FR" sz="1800" dirty="0">
                          <a:effectLst/>
                        </a:rPr>
                        <a:t>3-1-1</a:t>
                      </a:r>
                      <a:endParaRPr lang="fr-FR" sz="18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gridSpan="2">
                  <a:txBody>
                    <a:bodyPr/>
                    <a:lstStyle/>
                    <a:p>
                      <a:pPr algn="l">
                        <a:spcAft>
                          <a:spcPts val="600"/>
                        </a:spcAft>
                      </a:pPr>
                      <a:r>
                        <a:rPr lang="en-US" sz="1800" dirty="0" smtClean="0">
                          <a:effectLst/>
                        </a:rPr>
                        <a:t>Rate of irrigated area equipped with water-saving equipment (Regional indicator)</a:t>
                      </a:r>
                      <a:endParaRPr lang="fr-FR" sz="18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hMerge="1">
                  <a:txBody>
                    <a:bodyPr/>
                    <a:lstStyle/>
                    <a:p>
                      <a:endParaRPr lang="fr-FR"/>
                    </a:p>
                  </a:txBody>
                  <a:tcPr/>
                </a:tc>
                <a:tc>
                  <a:txBody>
                    <a:bodyPr/>
                    <a:lstStyle/>
                    <a:p>
                      <a:pPr algn="ctr">
                        <a:spcAft>
                          <a:spcPts val="600"/>
                        </a:spcAft>
                      </a:pPr>
                      <a:r>
                        <a:rPr lang="fr-FR" sz="1800" dirty="0" smtClean="0">
                          <a:effectLst/>
                        </a:rPr>
                        <a:t>95%</a:t>
                      </a:r>
                      <a:endParaRPr lang="fr-FR" sz="18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a:spcAft>
                          <a:spcPts val="600"/>
                        </a:spcAft>
                      </a:pPr>
                      <a:r>
                        <a:rPr lang="fr-FR" sz="1800" dirty="0" smtClean="0">
                          <a:effectLst/>
                        </a:rPr>
                        <a:t>96,5</a:t>
                      </a:r>
                      <a:r>
                        <a:rPr lang="fr-FR" sz="1800" dirty="0">
                          <a:effectLst/>
                        </a:rPr>
                        <a:t>%</a:t>
                      </a:r>
                      <a:endParaRPr lang="fr-FR" sz="18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a:spcAft>
                          <a:spcPts val="600"/>
                        </a:spcAft>
                      </a:pPr>
                      <a:r>
                        <a:rPr lang="fr-FR" sz="2000" b="1" dirty="0" smtClean="0">
                          <a:effectLst/>
                        </a:rPr>
                        <a:t>96,5</a:t>
                      </a:r>
                      <a:r>
                        <a:rPr lang="fr-FR" sz="2000" b="1" dirty="0">
                          <a:effectLst/>
                        </a:rPr>
                        <a:t>%</a:t>
                      </a:r>
                      <a:endParaRPr lang="fr-FR" sz="2000" b="1"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solidFill>
                      <a:srgbClr val="92D050"/>
                    </a:solidFill>
                  </a:tcPr>
                </a:tc>
                <a:extLst>
                  <a:ext uri="{0D108BD9-81ED-4DB2-BD59-A6C34878D82A}">
                    <a16:rowId xmlns="" xmlns:a16="http://schemas.microsoft.com/office/drawing/2014/main" val="4092656587"/>
                  </a:ext>
                </a:extLst>
              </a:tr>
              <a:tr h="623876">
                <a:tc>
                  <a:txBody>
                    <a:bodyPr/>
                    <a:lstStyle/>
                    <a:p>
                      <a:pPr algn="just">
                        <a:spcAft>
                          <a:spcPts val="600"/>
                        </a:spcAft>
                      </a:pPr>
                      <a:r>
                        <a:rPr lang="fr-FR" sz="1800" dirty="0">
                          <a:effectLst/>
                        </a:rPr>
                        <a:t>3-1-2</a:t>
                      </a:r>
                      <a:endParaRPr lang="fr-FR" sz="18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gridSpan="2">
                  <a:txBody>
                    <a:bodyPr/>
                    <a:lstStyle/>
                    <a:p>
                      <a:pPr algn="l">
                        <a:spcAft>
                          <a:spcPts val="600"/>
                        </a:spcAft>
                      </a:pPr>
                      <a:r>
                        <a:rPr lang="en-US" sz="1800" dirty="0" smtClean="0">
                          <a:effectLst/>
                        </a:rPr>
                        <a:t>Volume of EUT reused in agriculture (Regional indicator)</a:t>
                      </a:r>
                      <a:endParaRPr lang="fr-FR" sz="18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hMerge="1">
                  <a:txBody>
                    <a:bodyPr/>
                    <a:lstStyle/>
                    <a:p>
                      <a:endParaRPr lang="fr-FR"/>
                    </a:p>
                  </a:txBody>
                  <a:tcPr/>
                </a:tc>
                <a:tc>
                  <a:txBody>
                    <a:bodyPr/>
                    <a:lstStyle/>
                    <a:p>
                      <a:pPr algn="ctr">
                        <a:spcAft>
                          <a:spcPts val="600"/>
                        </a:spcAft>
                      </a:pPr>
                      <a:r>
                        <a:rPr lang="fr-FR" sz="1800" dirty="0" smtClean="0">
                          <a:effectLst/>
                        </a:rPr>
                        <a:t>12 </a:t>
                      </a:r>
                      <a:r>
                        <a:rPr lang="fr-FR" sz="1800" dirty="0">
                          <a:effectLst/>
                        </a:rPr>
                        <a:t>Mm</a:t>
                      </a:r>
                      <a:r>
                        <a:rPr lang="fr-FR" sz="1800" baseline="30000" dirty="0">
                          <a:effectLst/>
                        </a:rPr>
                        <a:t>3</a:t>
                      </a:r>
                      <a:endParaRPr lang="fr-FR" sz="18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a:spcAft>
                          <a:spcPts val="600"/>
                        </a:spcAft>
                      </a:pPr>
                      <a:r>
                        <a:rPr lang="fr-FR" sz="1800" dirty="0" smtClean="0">
                          <a:effectLst/>
                        </a:rPr>
                        <a:t>15 </a:t>
                      </a:r>
                      <a:r>
                        <a:rPr lang="fr-FR" sz="1800" dirty="0">
                          <a:effectLst/>
                        </a:rPr>
                        <a:t>Mm</a:t>
                      </a:r>
                      <a:r>
                        <a:rPr lang="fr-FR" sz="1800" baseline="30000" dirty="0">
                          <a:effectLst/>
                        </a:rPr>
                        <a:t>3</a:t>
                      </a:r>
                      <a:endParaRPr lang="fr-FR" sz="18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a:spcAft>
                          <a:spcPts val="600"/>
                        </a:spcAft>
                      </a:pPr>
                      <a:r>
                        <a:rPr lang="fr-FR" sz="2000" b="1" dirty="0" smtClean="0">
                          <a:effectLst/>
                        </a:rPr>
                        <a:t>13* </a:t>
                      </a:r>
                      <a:r>
                        <a:rPr lang="fr-FR" sz="2000" b="1" dirty="0">
                          <a:effectLst/>
                        </a:rPr>
                        <a:t>Mm</a:t>
                      </a:r>
                      <a:r>
                        <a:rPr lang="fr-FR" sz="2000" b="1" baseline="30000" dirty="0">
                          <a:effectLst/>
                        </a:rPr>
                        <a:t>3</a:t>
                      </a:r>
                      <a:endParaRPr lang="fr-FR" sz="2000" b="1"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solidFill>
                      <a:srgbClr val="FFC000"/>
                    </a:solidFill>
                  </a:tcPr>
                </a:tc>
                <a:extLst>
                  <a:ext uri="{0D108BD9-81ED-4DB2-BD59-A6C34878D82A}">
                    <a16:rowId xmlns="" xmlns:a16="http://schemas.microsoft.com/office/drawing/2014/main" val="3651433224"/>
                  </a:ext>
                </a:extLst>
              </a:tr>
              <a:tr h="708950">
                <a:tc>
                  <a:txBody>
                    <a:bodyPr/>
                    <a:lstStyle/>
                    <a:p>
                      <a:pPr algn="just">
                        <a:spcAft>
                          <a:spcPts val="600"/>
                        </a:spcAft>
                      </a:pPr>
                      <a:r>
                        <a:rPr lang="fr-FR" sz="1800" dirty="0">
                          <a:effectLst/>
                        </a:rPr>
                        <a:t>3-1-3</a:t>
                      </a:r>
                      <a:endParaRPr lang="fr-FR" sz="18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gridSpan="2">
                  <a:txBody>
                    <a:bodyPr/>
                    <a:lstStyle/>
                    <a:p>
                      <a:pPr algn="l">
                        <a:spcAft>
                          <a:spcPts val="600"/>
                        </a:spcAft>
                      </a:pPr>
                      <a:r>
                        <a:rPr lang="en-US" sz="1800" dirty="0" smtClean="0">
                          <a:effectLst/>
                        </a:rPr>
                        <a:t>Groundwater exploitation rate without taking into account illegal drilling (Regional indicator)</a:t>
                      </a:r>
                      <a:endParaRPr lang="fr-FR" sz="18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hMerge="1">
                  <a:txBody>
                    <a:bodyPr/>
                    <a:lstStyle/>
                    <a:p>
                      <a:endParaRPr lang="fr-FR"/>
                    </a:p>
                  </a:txBody>
                  <a:tcPr/>
                </a:tc>
                <a:tc>
                  <a:txBody>
                    <a:bodyPr/>
                    <a:lstStyle/>
                    <a:p>
                      <a:pPr algn="ctr">
                        <a:spcAft>
                          <a:spcPts val="600"/>
                        </a:spcAft>
                      </a:pPr>
                      <a:r>
                        <a:rPr lang="fr-FR" sz="1800" dirty="0" smtClean="0">
                          <a:effectLst/>
                        </a:rPr>
                        <a:t>105%</a:t>
                      </a:r>
                      <a:endParaRPr lang="fr-FR" sz="18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a:spcAft>
                          <a:spcPts val="600"/>
                        </a:spcAft>
                      </a:pPr>
                      <a:r>
                        <a:rPr lang="fr-FR" sz="1800">
                          <a:effectLst/>
                        </a:rPr>
                        <a:t>100%</a:t>
                      </a:r>
                      <a:endParaRPr lang="fr-FR" sz="18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a:spcAft>
                          <a:spcPts val="600"/>
                        </a:spcAft>
                      </a:pPr>
                      <a:r>
                        <a:rPr lang="fr-FR" sz="2000" dirty="0">
                          <a:effectLst/>
                        </a:rPr>
                        <a:t>non établi</a:t>
                      </a:r>
                      <a:endParaRPr lang="fr-FR"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solidFill>
                      <a:srgbClr val="FF0000"/>
                    </a:solidFill>
                  </a:tcPr>
                </a:tc>
                <a:extLst>
                  <a:ext uri="{0D108BD9-81ED-4DB2-BD59-A6C34878D82A}">
                    <a16:rowId xmlns="" xmlns:a16="http://schemas.microsoft.com/office/drawing/2014/main" val="835284545"/>
                  </a:ext>
                </a:extLst>
              </a:tr>
              <a:tr h="311938">
                <a:tc gridSpan="6">
                  <a:txBody>
                    <a:bodyPr/>
                    <a:lstStyle/>
                    <a:p>
                      <a:pPr algn="ctr">
                        <a:spcAft>
                          <a:spcPts val="600"/>
                        </a:spcAft>
                      </a:pPr>
                      <a:r>
                        <a:rPr lang="en-US" sz="1800" dirty="0" smtClean="0">
                          <a:effectLst/>
                        </a:rPr>
                        <a:t>Objective 3-2: Satisfaction of drinking water needs in rural areas</a:t>
                      </a:r>
                      <a:endParaRPr lang="fr-FR" sz="18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 xmlns:a16="http://schemas.microsoft.com/office/drawing/2014/main" val="3527628981"/>
                  </a:ext>
                </a:extLst>
              </a:tr>
              <a:tr h="472634">
                <a:tc>
                  <a:txBody>
                    <a:bodyPr/>
                    <a:lstStyle/>
                    <a:p>
                      <a:pPr algn="just">
                        <a:spcAft>
                          <a:spcPts val="600"/>
                        </a:spcAft>
                      </a:pPr>
                      <a:r>
                        <a:rPr lang="fr-FR" sz="1800" dirty="0">
                          <a:effectLst/>
                        </a:rPr>
                        <a:t>3-2-1</a:t>
                      </a:r>
                      <a:endParaRPr lang="fr-FR" sz="18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gridSpan="2">
                  <a:txBody>
                    <a:bodyPr/>
                    <a:lstStyle/>
                    <a:p>
                      <a:pPr algn="l">
                        <a:spcAft>
                          <a:spcPts val="600"/>
                        </a:spcAft>
                      </a:pPr>
                      <a:r>
                        <a:rPr lang="en-US" sz="1800" dirty="0" smtClean="0">
                          <a:effectLst/>
                        </a:rPr>
                        <a:t>Rural drinking water supply coverage rate (Regional indicator)</a:t>
                      </a:r>
                      <a:endParaRPr lang="fr-FR" sz="18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hMerge="1">
                  <a:txBody>
                    <a:bodyPr/>
                    <a:lstStyle/>
                    <a:p>
                      <a:endParaRPr lang="fr-FR"/>
                    </a:p>
                  </a:txBody>
                  <a:tcPr/>
                </a:tc>
                <a:tc>
                  <a:txBody>
                    <a:bodyPr/>
                    <a:lstStyle/>
                    <a:p>
                      <a:pPr algn="ctr">
                        <a:spcAft>
                          <a:spcPts val="600"/>
                        </a:spcAft>
                      </a:pPr>
                      <a:r>
                        <a:rPr lang="fr-FR" sz="1800" dirty="0" smtClean="0">
                          <a:effectLst/>
                        </a:rPr>
                        <a:t>95,5</a:t>
                      </a:r>
                      <a:r>
                        <a:rPr lang="fr-FR" sz="1800" dirty="0">
                          <a:effectLst/>
                        </a:rPr>
                        <a:t>%</a:t>
                      </a:r>
                      <a:endParaRPr lang="fr-FR" sz="18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a:spcAft>
                          <a:spcPts val="600"/>
                        </a:spcAft>
                      </a:pPr>
                      <a:r>
                        <a:rPr lang="fr-FR" sz="1800" dirty="0" smtClean="0">
                          <a:effectLst/>
                        </a:rPr>
                        <a:t>95,5%</a:t>
                      </a:r>
                      <a:endParaRPr lang="fr-FR" sz="18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a:spcAft>
                          <a:spcPts val="600"/>
                        </a:spcAft>
                      </a:pPr>
                      <a:r>
                        <a:rPr lang="fr-FR" sz="2000" b="1" dirty="0" smtClean="0">
                          <a:effectLst/>
                        </a:rPr>
                        <a:t>95,5%</a:t>
                      </a:r>
                      <a:endParaRPr lang="fr-FR" sz="2000" b="1"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solidFill>
                      <a:srgbClr val="92D050"/>
                    </a:solidFill>
                  </a:tcPr>
                </a:tc>
                <a:extLst>
                  <a:ext uri="{0D108BD9-81ED-4DB2-BD59-A6C34878D82A}">
                    <a16:rowId xmlns="" xmlns:a16="http://schemas.microsoft.com/office/drawing/2014/main" val="1057014887"/>
                  </a:ext>
                </a:extLst>
              </a:tr>
              <a:tr h="311938">
                <a:tc gridSpan="6">
                  <a:txBody>
                    <a:bodyPr/>
                    <a:lstStyle/>
                    <a:p>
                      <a:pPr algn="ctr">
                        <a:spcAft>
                          <a:spcPts val="600"/>
                        </a:spcAft>
                      </a:pPr>
                      <a:r>
                        <a:rPr lang="en-US" sz="1800" dirty="0" smtClean="0">
                          <a:effectLst/>
                        </a:rPr>
                        <a:t>Objective 3-3: Mobilization of surface water resources</a:t>
                      </a:r>
                      <a:endParaRPr lang="fr-FR" sz="18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 xmlns:a16="http://schemas.microsoft.com/office/drawing/2014/main" val="1518303276"/>
                  </a:ext>
                </a:extLst>
              </a:tr>
              <a:tr h="623876">
                <a:tc>
                  <a:txBody>
                    <a:bodyPr/>
                    <a:lstStyle/>
                    <a:p>
                      <a:pPr marL="226695" indent="-226695" algn="just">
                        <a:spcBef>
                          <a:spcPts val="600"/>
                        </a:spcBef>
                        <a:spcAft>
                          <a:spcPts val="600"/>
                        </a:spcAft>
                      </a:pPr>
                      <a:r>
                        <a:rPr lang="fr-FR" sz="1800" dirty="0">
                          <a:effectLst/>
                        </a:rPr>
                        <a:t>3-3-1</a:t>
                      </a:r>
                      <a:endParaRPr lang="fr-FR" sz="1800" i="1" dirty="0">
                        <a:solidFill>
                          <a:srgbClr val="000000"/>
                        </a:solidFill>
                        <a:effectLst/>
                        <a:latin typeface="Calibri" panose="020F0502020204030204" pitchFamily="34" charset="0"/>
                        <a:ea typeface="MS Mincho" panose="02020609040205080304" pitchFamily="49" charset="-128"/>
                        <a:cs typeface="Calibri" panose="020F0502020204030204" pitchFamily="34" charset="0"/>
                      </a:endParaRPr>
                    </a:p>
                  </a:txBody>
                  <a:tcPr marL="68580" marR="68580" marT="0" marB="0"/>
                </a:tc>
                <a:tc gridSpan="2">
                  <a:txBody>
                    <a:bodyPr/>
                    <a:lstStyle/>
                    <a:p>
                      <a:pPr algn="l">
                        <a:spcAft>
                          <a:spcPts val="600"/>
                        </a:spcAft>
                      </a:pPr>
                      <a:r>
                        <a:rPr lang="en-US" sz="1800" dirty="0" smtClean="0">
                          <a:effectLst/>
                        </a:rPr>
                        <a:t>Rate of mobilization of surface water resources (central)</a:t>
                      </a:r>
                      <a:endParaRPr lang="fr-FR" sz="18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hMerge="1">
                  <a:txBody>
                    <a:bodyPr/>
                    <a:lstStyle/>
                    <a:p>
                      <a:endParaRPr lang="fr-FR"/>
                    </a:p>
                  </a:txBody>
                  <a:tcPr/>
                </a:tc>
                <a:tc>
                  <a:txBody>
                    <a:bodyPr/>
                    <a:lstStyle/>
                    <a:p>
                      <a:pPr algn="ctr">
                        <a:spcAft>
                          <a:spcPts val="600"/>
                        </a:spcAft>
                      </a:pPr>
                      <a:r>
                        <a:rPr lang="fr-FR" sz="1800" dirty="0">
                          <a:effectLst/>
                        </a:rPr>
                        <a:t>92%</a:t>
                      </a:r>
                      <a:endParaRPr lang="fr-FR" sz="18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a:spcAft>
                          <a:spcPts val="600"/>
                        </a:spcAft>
                      </a:pPr>
                      <a:r>
                        <a:rPr lang="fr-FR" sz="1800" dirty="0" smtClean="0">
                          <a:effectLst/>
                        </a:rPr>
                        <a:t>93%</a:t>
                      </a:r>
                      <a:endParaRPr lang="fr-FR" sz="18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a:spcAft>
                          <a:spcPts val="600"/>
                        </a:spcAft>
                      </a:pPr>
                      <a:r>
                        <a:rPr lang="fr-FR" sz="2000" b="1" dirty="0">
                          <a:effectLst/>
                        </a:rPr>
                        <a:t>92%</a:t>
                      </a:r>
                      <a:endParaRPr lang="fr-FR" sz="2000" b="1"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solidFill>
                      <a:srgbClr val="FF0000"/>
                    </a:solidFill>
                  </a:tcPr>
                </a:tc>
                <a:extLst>
                  <a:ext uri="{0D108BD9-81ED-4DB2-BD59-A6C34878D82A}">
                    <a16:rowId xmlns="" xmlns:a16="http://schemas.microsoft.com/office/drawing/2014/main" val="3332526416"/>
                  </a:ext>
                </a:extLst>
              </a:tr>
              <a:tr h="311938">
                <a:tc gridSpan="6">
                  <a:txBody>
                    <a:bodyPr/>
                    <a:lstStyle/>
                    <a:p>
                      <a:pPr algn="ctr">
                        <a:spcAft>
                          <a:spcPts val="600"/>
                        </a:spcAft>
                      </a:pPr>
                      <a:r>
                        <a:rPr lang="fr-FR" sz="1800" smtClean="0">
                          <a:effectLst/>
                        </a:rPr>
                        <a:t>5%</a:t>
                      </a:r>
                      <a:endParaRPr lang="fr-FR" sz="18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 xmlns:a16="http://schemas.microsoft.com/office/drawing/2014/main" val="833895730"/>
                  </a:ext>
                </a:extLst>
              </a:tr>
              <a:tr h="945268">
                <a:tc>
                  <a:txBody>
                    <a:bodyPr/>
                    <a:lstStyle/>
                    <a:p>
                      <a:pPr marL="0" marR="0" indent="0" algn="just" defTabSz="914400" rtl="0" eaLnBrk="1" fontAlgn="auto" latinLnBrk="0" hangingPunct="1">
                        <a:lnSpc>
                          <a:spcPct val="100000"/>
                        </a:lnSpc>
                        <a:spcBef>
                          <a:spcPts val="0"/>
                        </a:spcBef>
                        <a:spcAft>
                          <a:spcPts val="600"/>
                        </a:spcAft>
                        <a:buClrTx/>
                        <a:buSzTx/>
                        <a:buFontTx/>
                        <a:buNone/>
                        <a:tabLst/>
                        <a:defRPr/>
                      </a:pPr>
                      <a:r>
                        <a:rPr lang="fr-FR" sz="1800" dirty="0">
                          <a:effectLst/>
                        </a:rPr>
                        <a:t> </a:t>
                      </a:r>
                      <a:r>
                        <a:rPr lang="fr-FR" sz="1800" dirty="0" smtClean="0">
                          <a:effectLst/>
                        </a:rPr>
                        <a:t>3-4-1</a:t>
                      </a:r>
                      <a:endParaRPr lang="fr-FR" sz="1800" i="1" dirty="0" smtClean="0">
                        <a:solidFill>
                          <a:srgbClr val="000000"/>
                        </a:solidFill>
                        <a:effectLst/>
                        <a:latin typeface="Calibri" panose="020F0502020204030204" pitchFamily="34" charset="0"/>
                        <a:ea typeface="MS Mincho" panose="02020609040205080304" pitchFamily="49" charset="-128"/>
                        <a:cs typeface="Calibri" panose="020F0502020204030204" pitchFamily="34" charset="0"/>
                      </a:endParaRPr>
                    </a:p>
                    <a:p>
                      <a:pPr algn="just">
                        <a:spcAft>
                          <a:spcPts val="600"/>
                        </a:spcAft>
                      </a:pPr>
                      <a:endParaRPr lang="fr-FR" sz="18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gridSpan="2">
                  <a:txBody>
                    <a:bodyPr/>
                    <a:lstStyle/>
                    <a:p>
                      <a:pPr algn="l">
                        <a:spcAft>
                          <a:spcPts val="600"/>
                        </a:spcAft>
                      </a:pPr>
                      <a:r>
                        <a:rPr lang="en-US" sz="1800" dirty="0" smtClean="0">
                          <a:effectLst/>
                        </a:rPr>
                        <a:t>Rate of participation of women on the Boards of Directors of AEPR GDAs and as technical directors</a:t>
                      </a:r>
                      <a:endParaRPr lang="fr-FR" sz="18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hMerge="1">
                  <a:txBody>
                    <a:bodyPr/>
                    <a:lstStyle/>
                    <a:p>
                      <a:endParaRPr lang="fr-FR"/>
                    </a:p>
                  </a:txBody>
                  <a:tcPr/>
                </a:tc>
                <a:tc>
                  <a:txBody>
                    <a:bodyPr/>
                    <a:lstStyle/>
                    <a:p>
                      <a:pPr algn="ctr">
                        <a:spcAft>
                          <a:spcPts val="600"/>
                        </a:spcAft>
                      </a:pPr>
                      <a:r>
                        <a:rPr lang="fr-FR" sz="1800" dirty="0" smtClean="0">
                          <a:effectLst/>
                        </a:rPr>
                        <a:t>5%</a:t>
                      </a:r>
                      <a:endParaRPr lang="fr-FR" sz="18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a:spcAft>
                          <a:spcPts val="600"/>
                        </a:spcAft>
                      </a:pPr>
                      <a:r>
                        <a:rPr lang="fr-FR" sz="1800" dirty="0" smtClean="0">
                          <a:effectLst/>
                        </a:rPr>
                        <a:t>6%</a:t>
                      </a:r>
                      <a:endParaRPr lang="fr-FR" sz="18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algn="ctr">
                        <a:spcAft>
                          <a:spcPts val="600"/>
                        </a:spcAft>
                      </a:pPr>
                      <a:r>
                        <a:rPr lang="fr-FR" sz="2000" dirty="0" smtClean="0">
                          <a:effectLst/>
                        </a:rPr>
                        <a:t>6%</a:t>
                      </a:r>
                      <a:endParaRPr lang="fr-FR"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solidFill>
                      <a:srgbClr val="92D050"/>
                    </a:solidFill>
                  </a:tcPr>
                </a:tc>
                <a:extLst>
                  <a:ext uri="{0D108BD9-81ED-4DB2-BD59-A6C34878D82A}">
                    <a16:rowId xmlns="" xmlns:a16="http://schemas.microsoft.com/office/drawing/2014/main" val="1710291775"/>
                  </a:ext>
                </a:extLst>
              </a:tr>
            </a:tbl>
          </a:graphicData>
        </a:graphic>
      </p:graphicFrame>
    </p:spTree>
    <p:extLst>
      <p:ext uri="{BB962C8B-B14F-4D97-AF65-F5344CB8AC3E}">
        <p14:creationId xmlns:p14="http://schemas.microsoft.com/office/powerpoint/2010/main" val="8412999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0B44DCA4-ED30-37D6-3ECD-70541DC88C3D}"/>
              </a:ext>
            </a:extLst>
          </p:cNvPr>
          <p:cNvSpPr>
            <a:spLocks noGrp="1"/>
          </p:cNvSpPr>
          <p:nvPr>
            <p:ph type="title"/>
          </p:nvPr>
        </p:nvSpPr>
        <p:spPr>
          <a:xfrm>
            <a:off x="838200" y="365126"/>
            <a:ext cx="10515600" cy="539220"/>
          </a:xfrm>
        </p:spPr>
        <p:txBody>
          <a:bodyPr>
            <a:normAutofit/>
          </a:bodyPr>
          <a:lstStyle/>
          <a:p>
            <a:r>
              <a:rPr lang="fr-FR" sz="3200" b="1" dirty="0">
                <a:solidFill>
                  <a:srgbClr val="FF0000"/>
                </a:solidFill>
              </a:rPr>
              <a:t>Conclusion</a:t>
            </a:r>
          </a:p>
        </p:txBody>
      </p:sp>
      <p:sp>
        <p:nvSpPr>
          <p:cNvPr id="3" name="Espace réservé du contenu 2">
            <a:extLst>
              <a:ext uri="{FF2B5EF4-FFF2-40B4-BE49-F238E27FC236}">
                <a16:creationId xmlns="" xmlns:a16="http://schemas.microsoft.com/office/drawing/2014/main" id="{B7DA8BCF-C3C5-1802-7E7A-33D32860834D}"/>
              </a:ext>
            </a:extLst>
          </p:cNvPr>
          <p:cNvSpPr>
            <a:spLocks noGrp="1"/>
          </p:cNvSpPr>
          <p:nvPr>
            <p:ph idx="1"/>
          </p:nvPr>
        </p:nvSpPr>
        <p:spPr>
          <a:xfrm>
            <a:off x="838200" y="904346"/>
            <a:ext cx="11113168" cy="5464370"/>
          </a:xfrm>
        </p:spPr>
        <p:txBody>
          <a:bodyPr>
            <a:normAutofit/>
          </a:bodyPr>
          <a:lstStyle/>
          <a:p>
            <a:pPr>
              <a:buFont typeface="Wingdings" panose="05000000000000000000" pitchFamily="2" charset="2"/>
              <a:buChar char="q"/>
            </a:pPr>
            <a:r>
              <a:rPr lang="en-US" sz="2100" dirty="0"/>
              <a:t>Investment in the water sector represents a significant share of total public investment (around </a:t>
            </a:r>
            <a:r>
              <a:rPr lang="en-US" sz="2100" b="1" dirty="0" smtClean="0">
                <a:solidFill>
                  <a:srgbClr val="0070C0"/>
                </a:solidFill>
              </a:rPr>
              <a:t>12.-</a:t>
            </a:r>
            <a:r>
              <a:rPr lang="en-US" sz="2100" dirty="0" smtClean="0"/>
              <a:t>% </a:t>
            </a:r>
            <a:r>
              <a:rPr lang="en-US" sz="2100" dirty="0"/>
              <a:t>in </a:t>
            </a:r>
            <a:r>
              <a:rPr lang="en-US" sz="2100" dirty="0" smtClean="0"/>
              <a:t>2022).</a:t>
            </a:r>
            <a:endParaRPr lang="en-US" sz="2100" dirty="0"/>
          </a:p>
          <a:p>
            <a:pPr>
              <a:buFont typeface="Wingdings" panose="05000000000000000000" pitchFamily="2" charset="2"/>
              <a:buChar char="q"/>
            </a:pPr>
            <a:r>
              <a:rPr lang="en-US" sz="2100" dirty="0"/>
              <a:t>Hydraulic investments have made it possible to carry out major (expensive) projects for the </a:t>
            </a:r>
            <a:r>
              <a:rPr lang="en-US" sz="2100" b="1" dirty="0">
                <a:solidFill>
                  <a:srgbClr val="0070C0"/>
                </a:solidFill>
              </a:rPr>
              <a:t>mobilization</a:t>
            </a:r>
            <a:r>
              <a:rPr lang="en-US" sz="2100" dirty="0"/>
              <a:t> of water resources, </a:t>
            </a:r>
            <a:r>
              <a:rPr lang="en-US" sz="2100" b="1" dirty="0">
                <a:solidFill>
                  <a:srgbClr val="0070C0"/>
                </a:solidFill>
              </a:rPr>
              <a:t>irrigated</a:t>
            </a:r>
            <a:r>
              <a:rPr lang="en-US" sz="2100" dirty="0"/>
              <a:t> areas, the </a:t>
            </a:r>
            <a:r>
              <a:rPr lang="en-US" sz="2100" b="1" dirty="0">
                <a:solidFill>
                  <a:srgbClr val="0070C0"/>
                </a:solidFill>
              </a:rPr>
              <a:t>supply</a:t>
            </a:r>
            <a:r>
              <a:rPr lang="en-US" sz="2100" dirty="0"/>
              <a:t> of drinking water, etc.</a:t>
            </a:r>
          </a:p>
          <a:p>
            <a:pPr>
              <a:buFont typeface="Wingdings" panose="05000000000000000000" pitchFamily="2" charset="2"/>
              <a:buChar char="q"/>
            </a:pPr>
            <a:r>
              <a:rPr lang="en-US" sz="2100" dirty="0"/>
              <a:t>There is a significant </a:t>
            </a:r>
            <a:r>
              <a:rPr lang="en-US" sz="2100" b="1" dirty="0">
                <a:solidFill>
                  <a:srgbClr val="0070C0"/>
                </a:solidFill>
              </a:rPr>
              <a:t>gap</a:t>
            </a:r>
            <a:r>
              <a:rPr lang="en-US" sz="2100" dirty="0"/>
              <a:t> between the </a:t>
            </a:r>
            <a:r>
              <a:rPr lang="en-US" sz="2100" b="1" dirty="0">
                <a:solidFill>
                  <a:srgbClr val="0070C0"/>
                </a:solidFill>
              </a:rPr>
              <a:t>allocated</a:t>
            </a:r>
            <a:r>
              <a:rPr lang="en-US" sz="2100" dirty="0"/>
              <a:t> budget and the performance in its </a:t>
            </a:r>
            <a:r>
              <a:rPr lang="en-US" sz="2100" b="1" dirty="0">
                <a:solidFill>
                  <a:srgbClr val="0070C0"/>
                </a:solidFill>
              </a:rPr>
              <a:t>execution</a:t>
            </a:r>
            <a:r>
              <a:rPr lang="en-US" sz="2100" dirty="0"/>
              <a:t>, (lack of absorption capacity)</a:t>
            </a:r>
          </a:p>
          <a:p>
            <a:pPr>
              <a:buFont typeface="Wingdings" panose="05000000000000000000" pitchFamily="2" charset="2"/>
              <a:buChar char="q"/>
            </a:pPr>
            <a:r>
              <a:rPr lang="en-US" sz="2100" dirty="0"/>
              <a:t>A strategic </a:t>
            </a:r>
            <a:r>
              <a:rPr lang="en-US" sz="2100" b="1" dirty="0">
                <a:solidFill>
                  <a:srgbClr val="0070C0"/>
                </a:solidFill>
              </a:rPr>
              <a:t>financial planning tool specific </a:t>
            </a:r>
            <a:r>
              <a:rPr lang="en-US" sz="2100" dirty="0"/>
              <a:t>to the water sector is </a:t>
            </a:r>
            <a:r>
              <a:rPr lang="en-US" sz="2100" b="1" dirty="0">
                <a:solidFill>
                  <a:srgbClr val="0070C0"/>
                </a:solidFill>
              </a:rPr>
              <a:t>necessary</a:t>
            </a:r>
            <a:r>
              <a:rPr lang="en-US" sz="2100" dirty="0"/>
              <a:t> to supplement the existing budgetary arsenal and the investment programs of the operators.</a:t>
            </a:r>
          </a:p>
          <a:p>
            <a:pPr>
              <a:buFont typeface="Wingdings" panose="05000000000000000000" pitchFamily="2" charset="2"/>
              <a:buChar char="q"/>
            </a:pPr>
            <a:r>
              <a:rPr lang="en-US" sz="2100" dirty="0"/>
              <a:t>The situation of the GBO indicators highlights:</a:t>
            </a:r>
          </a:p>
          <a:p>
            <a:pPr indent="-280988">
              <a:buFont typeface="Wingdings" panose="05000000000000000000" pitchFamily="2" charset="2"/>
              <a:buChar char="v"/>
            </a:pPr>
            <a:r>
              <a:rPr lang="en-US" sz="2100" dirty="0"/>
              <a:t> </a:t>
            </a:r>
            <a:r>
              <a:rPr lang="en-US" sz="2100" b="1" dirty="0">
                <a:solidFill>
                  <a:srgbClr val="0070C0"/>
                </a:solidFill>
              </a:rPr>
              <a:t>Difficulties</a:t>
            </a:r>
            <a:r>
              <a:rPr lang="en-US" sz="2100" dirty="0">
                <a:solidFill>
                  <a:srgbClr val="0070C0"/>
                </a:solidFill>
              </a:rPr>
              <a:t> </a:t>
            </a:r>
            <a:r>
              <a:rPr lang="en-US" sz="2100" dirty="0"/>
              <a:t>related to </a:t>
            </a:r>
            <a:r>
              <a:rPr lang="en-US" sz="2100" b="1" dirty="0">
                <a:solidFill>
                  <a:srgbClr val="0070C0"/>
                </a:solidFill>
              </a:rPr>
              <a:t>safeguarding natural groundwater </a:t>
            </a:r>
            <a:r>
              <a:rPr lang="en-US" sz="2100" dirty="0"/>
              <a:t>and soil resources as a whole;</a:t>
            </a:r>
          </a:p>
          <a:p>
            <a:pPr indent="-280988">
              <a:buFont typeface="Wingdings" panose="05000000000000000000" pitchFamily="2" charset="2"/>
              <a:buChar char="v"/>
            </a:pPr>
            <a:r>
              <a:rPr lang="en-US" sz="2100" dirty="0"/>
              <a:t> Performance indicators should be </a:t>
            </a:r>
            <a:r>
              <a:rPr lang="en-US" sz="2100" b="1" dirty="0">
                <a:solidFill>
                  <a:srgbClr val="0070C0"/>
                </a:solidFill>
              </a:rPr>
              <a:t>disaggregated by region</a:t>
            </a:r>
            <a:r>
              <a:rPr lang="en-US" sz="2100" dirty="0"/>
              <a:t> to allow local monitoring.</a:t>
            </a:r>
          </a:p>
          <a:p>
            <a:pPr indent="-280988">
              <a:buFont typeface="Wingdings" panose="05000000000000000000" pitchFamily="2" charset="2"/>
              <a:buChar char="v"/>
            </a:pPr>
            <a:r>
              <a:rPr lang="en-US" sz="2100" dirty="0"/>
              <a:t> The consolidation of efforts towards the development of performance indicators is necessary for greater </a:t>
            </a:r>
            <a:r>
              <a:rPr lang="en-US" sz="2100" b="1" dirty="0">
                <a:solidFill>
                  <a:srgbClr val="0070C0"/>
                </a:solidFill>
              </a:rPr>
              <a:t>transparency</a:t>
            </a:r>
            <a:r>
              <a:rPr lang="en-US" sz="2100" dirty="0"/>
              <a:t>.</a:t>
            </a:r>
            <a:endParaRPr lang="fr-FR" sz="2100" dirty="0"/>
          </a:p>
        </p:txBody>
      </p:sp>
    </p:spTree>
    <p:extLst>
      <p:ext uri="{BB962C8B-B14F-4D97-AF65-F5344CB8AC3E}">
        <p14:creationId xmlns:p14="http://schemas.microsoft.com/office/powerpoint/2010/main" val="20593301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E7FF2084-28D5-423A-567C-3F9B314EFD1A}"/>
              </a:ext>
            </a:extLst>
          </p:cNvPr>
          <p:cNvSpPr>
            <a:spLocks noGrp="1"/>
          </p:cNvSpPr>
          <p:nvPr>
            <p:ph type="title"/>
          </p:nvPr>
        </p:nvSpPr>
        <p:spPr>
          <a:xfrm>
            <a:off x="838200" y="365126"/>
            <a:ext cx="10515600" cy="539220"/>
          </a:xfrm>
        </p:spPr>
        <p:txBody>
          <a:bodyPr>
            <a:normAutofit/>
          </a:bodyPr>
          <a:lstStyle/>
          <a:p>
            <a:r>
              <a:rPr lang="fr-FR" sz="3200" b="1" dirty="0">
                <a:solidFill>
                  <a:srgbClr val="FF0000"/>
                </a:solidFill>
              </a:rPr>
              <a:t>FINANCE CLIMAT</a:t>
            </a:r>
          </a:p>
        </p:txBody>
      </p:sp>
      <p:sp>
        <p:nvSpPr>
          <p:cNvPr id="3" name="Espace réservé du contenu 2">
            <a:extLst>
              <a:ext uri="{FF2B5EF4-FFF2-40B4-BE49-F238E27FC236}">
                <a16:creationId xmlns="" xmlns:a16="http://schemas.microsoft.com/office/drawing/2014/main" id="{DBB0118A-C4C3-16B8-EAE5-F188645C4480}"/>
              </a:ext>
            </a:extLst>
          </p:cNvPr>
          <p:cNvSpPr>
            <a:spLocks noGrp="1"/>
          </p:cNvSpPr>
          <p:nvPr>
            <p:ph idx="1"/>
          </p:nvPr>
        </p:nvSpPr>
        <p:spPr>
          <a:xfrm>
            <a:off x="838200" y="1144978"/>
            <a:ext cx="11016916" cy="3940370"/>
          </a:xfrm>
        </p:spPr>
        <p:txBody>
          <a:bodyPr>
            <a:noAutofit/>
          </a:bodyPr>
          <a:lstStyle/>
          <a:p>
            <a:pPr>
              <a:lnSpc>
                <a:spcPct val="107000"/>
              </a:lnSpc>
              <a:spcAft>
                <a:spcPts val="800"/>
              </a:spcAft>
              <a:buFont typeface="Wingdings" panose="05000000000000000000" pitchFamily="2" charset="2"/>
              <a:buChar char="q"/>
            </a:pPr>
            <a:r>
              <a:rPr lang="en-US" sz="2100" b="1" dirty="0">
                <a:solidFill>
                  <a:srgbClr val="00B050"/>
                </a:solidFill>
                <a:latin typeface="Merriweather" panose="020B0604020202020204" pitchFamily="2" charset="0"/>
              </a:rPr>
              <a:t>Priorities</a:t>
            </a:r>
          </a:p>
          <a:p>
            <a:pPr marL="631825">
              <a:lnSpc>
                <a:spcPct val="107000"/>
              </a:lnSpc>
              <a:spcAft>
                <a:spcPts val="800"/>
              </a:spcAft>
              <a:buFont typeface="Wingdings" panose="05000000000000000000" pitchFamily="2" charset="2"/>
              <a:buChar char="v"/>
            </a:pPr>
            <a:r>
              <a:rPr lang="en-US" sz="2100" dirty="0">
                <a:effectLst/>
                <a:latin typeface="Calibri" panose="020F0502020204030204" pitchFamily="34" charset="0"/>
                <a:ea typeface="Calibri" panose="020F0502020204030204" pitchFamily="34" charset="0"/>
                <a:cs typeface="Arial" panose="020B0604020202020204" pitchFamily="34" charset="0"/>
              </a:rPr>
              <a:t>Accelerate the process of accreditation of national institutions</a:t>
            </a:r>
          </a:p>
          <a:p>
            <a:pPr marL="631825">
              <a:lnSpc>
                <a:spcPct val="107000"/>
              </a:lnSpc>
              <a:spcAft>
                <a:spcPts val="800"/>
              </a:spcAft>
              <a:buFont typeface="Wingdings" panose="05000000000000000000" pitchFamily="2" charset="2"/>
              <a:buChar char="v"/>
            </a:pPr>
            <a:r>
              <a:rPr lang="en-US" sz="2100" dirty="0">
                <a:effectLst/>
                <a:latin typeface="Calibri" panose="020F0502020204030204" pitchFamily="34" charset="0"/>
                <a:ea typeface="Calibri" panose="020F0502020204030204" pitchFamily="34" charset="0"/>
                <a:cs typeface="Arial" panose="020B0604020202020204" pitchFamily="34" charset="0"/>
              </a:rPr>
              <a:t>Capacity building in climate finance covering:</a:t>
            </a:r>
          </a:p>
          <a:p>
            <a:pPr marL="631825">
              <a:lnSpc>
                <a:spcPct val="107000"/>
              </a:lnSpc>
              <a:spcAft>
                <a:spcPts val="800"/>
              </a:spcAft>
              <a:buFont typeface="Wingdings" panose="05000000000000000000" pitchFamily="2" charset="2"/>
              <a:buChar char="v"/>
              <a:tabLst>
                <a:tab pos="722313" algn="l"/>
              </a:tabLst>
            </a:pPr>
            <a:r>
              <a:rPr lang="en-US" sz="2100" dirty="0">
                <a:effectLst/>
                <a:latin typeface="Calibri" panose="020F0502020204030204" pitchFamily="34" charset="0"/>
                <a:ea typeface="Calibri" panose="020F0502020204030204" pitchFamily="34" charset="0"/>
                <a:cs typeface="Arial" panose="020B0604020202020204" pitchFamily="34" charset="0"/>
              </a:rPr>
              <a:t>Technical aspects (adaptation indicator), policies, institutions, etc.).</a:t>
            </a:r>
          </a:p>
          <a:p>
            <a:pPr marL="631825">
              <a:lnSpc>
                <a:spcPct val="107000"/>
              </a:lnSpc>
              <a:spcAft>
                <a:spcPts val="800"/>
              </a:spcAft>
              <a:buFont typeface="Wingdings" panose="05000000000000000000" pitchFamily="2" charset="2"/>
              <a:buChar char="v"/>
              <a:tabLst>
                <a:tab pos="722313" algn="l"/>
              </a:tabLst>
            </a:pPr>
            <a:r>
              <a:rPr lang="en-US" sz="2100" dirty="0">
                <a:effectLst/>
                <a:latin typeface="Calibri" panose="020F0502020204030204" pitchFamily="34" charset="0"/>
                <a:ea typeface="Calibri" panose="020F0502020204030204" pitchFamily="34" charset="0"/>
                <a:cs typeface="Arial" panose="020B0604020202020204" pitchFamily="34" charset="0"/>
              </a:rPr>
              <a:t>Cross-cutting issues: gender, transparency framework, etc.,,,</a:t>
            </a:r>
          </a:p>
          <a:p>
            <a:pPr marL="631825">
              <a:lnSpc>
                <a:spcPct val="107000"/>
              </a:lnSpc>
              <a:spcAft>
                <a:spcPts val="800"/>
              </a:spcAft>
              <a:buFont typeface="Wingdings" panose="05000000000000000000" pitchFamily="2" charset="2"/>
              <a:buChar char="v"/>
            </a:pPr>
            <a:r>
              <a:rPr lang="en-US" sz="2100" dirty="0">
                <a:effectLst/>
                <a:latin typeface="Calibri" panose="020F0502020204030204" pitchFamily="34" charset="0"/>
                <a:ea typeface="Calibri" panose="020F0502020204030204" pitchFamily="34" charset="0"/>
                <a:cs typeface="Arial" panose="020B0604020202020204" pitchFamily="34" charset="0"/>
              </a:rPr>
              <a:t>Strengthen the institutional set-up responsible for managing the “Climate Change: Mitigation and Adaptation” portfolio</a:t>
            </a:r>
            <a:endParaRPr lang="fr-FR" sz="2100" dirty="0"/>
          </a:p>
        </p:txBody>
      </p:sp>
    </p:spTree>
    <p:extLst>
      <p:ext uri="{BB962C8B-B14F-4D97-AF65-F5344CB8AC3E}">
        <p14:creationId xmlns:p14="http://schemas.microsoft.com/office/powerpoint/2010/main" val="32735834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82650" y="115888"/>
            <a:ext cx="8404225" cy="1368425"/>
          </a:xfrm>
          <a:solidFill>
            <a:schemeClr val="accent5">
              <a:lumMod val="20000"/>
              <a:lumOff val="80000"/>
            </a:schemeClr>
          </a:solidFill>
        </p:spPr>
        <p:txBody>
          <a:bodyPr/>
          <a:lstStyle/>
          <a:p>
            <a:pPr eaLnBrk="1" fontAlgn="auto" hangingPunct="1">
              <a:spcAft>
                <a:spcPts val="600"/>
              </a:spcAft>
              <a:defRPr/>
            </a:pPr>
            <a:r>
              <a:rPr lang="fr-FR" sz="3200" i="1" dirty="0">
                <a:solidFill>
                  <a:srgbClr val="FF0000"/>
                </a:solidFill>
                <a:latin typeface="Ravie" pitchFamily="82" charset="0"/>
              </a:rPr>
              <a:t>MERCI POUR VOTRE ATTENTION</a:t>
            </a:r>
            <a:endParaRPr lang="fr-FR" sz="3200" i="1" dirty="0">
              <a:solidFill>
                <a:srgbClr val="0070C0"/>
              </a:solidFill>
              <a:latin typeface="Ravie" pitchFamily="82" charset="0"/>
            </a:endParaRPr>
          </a:p>
        </p:txBody>
      </p:sp>
      <p:pic>
        <p:nvPicPr>
          <p:cNvPr id="37894" name="Picture 6" descr="Temple des Eaux de Zaghou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5838" y="1616075"/>
            <a:ext cx="5703887" cy="3684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ZoneTexte 2"/>
          <p:cNvSpPr txBox="1"/>
          <p:nvPr/>
        </p:nvSpPr>
        <p:spPr>
          <a:xfrm>
            <a:off x="1012825" y="5516563"/>
            <a:ext cx="10577513" cy="369887"/>
          </a:xfrm>
          <a:prstGeom prst="rect">
            <a:avLst/>
          </a:prstGeom>
          <a:solidFill>
            <a:schemeClr val="accent2">
              <a:lumMod val="20000"/>
              <a:lumOff val="80000"/>
            </a:schemeClr>
          </a:solidFill>
        </p:spPr>
        <p:txBody>
          <a:bodyPr>
            <a:spAutoFit/>
          </a:bodyPr>
          <a:lstStyle/>
          <a:p>
            <a:pPr>
              <a:defRPr/>
            </a:pPr>
            <a:r>
              <a:rPr lang="fr-FR" i="1" dirty="0">
                <a:solidFill>
                  <a:srgbClr val="FF0000"/>
                </a:solidFill>
                <a:latin typeface="Trebuchet MS" pitchFamily="34" charset="0"/>
                <a:ea typeface="宋体" pitchFamily="2" charset="-122"/>
              </a:rPr>
              <a:t>OUASLI </a:t>
            </a:r>
            <a:r>
              <a:rPr lang="fr-FR" i="1" dirty="0" err="1">
                <a:solidFill>
                  <a:srgbClr val="FF0000"/>
                </a:solidFill>
                <a:latin typeface="Trebuchet MS" pitchFamily="34" charset="0"/>
                <a:ea typeface="宋体" pitchFamily="2" charset="-122"/>
              </a:rPr>
              <a:t>Abderrahman</a:t>
            </a:r>
            <a:r>
              <a:rPr lang="fr-FR" i="1" dirty="0">
                <a:solidFill>
                  <a:srgbClr val="FF0000"/>
                </a:solidFill>
                <a:latin typeface="Trebuchet MS" pitchFamily="34" charset="0"/>
                <a:ea typeface="宋体" pitchFamily="2" charset="-122"/>
              </a:rPr>
              <a:t> - </a:t>
            </a:r>
            <a:r>
              <a:rPr lang="fr-FR" i="1" dirty="0">
                <a:solidFill>
                  <a:srgbClr val="002060"/>
                </a:solidFill>
                <a:latin typeface="Trebuchet MS" pitchFamily="34" charset="0"/>
                <a:ea typeface="宋体" pitchFamily="2" charset="-122"/>
              </a:rPr>
              <a:t>ouasliab@gmail.com</a:t>
            </a:r>
          </a:p>
        </p:txBody>
      </p:sp>
      <p:pic>
        <p:nvPicPr>
          <p:cNvPr id="5" name="Image 4" descr="drapeau1.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648825" y="188913"/>
            <a:ext cx="1728788"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Résultat de recherche d'images pour &quot;‫فسقية الأغالبة‬‎&quo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83413" y="1616075"/>
            <a:ext cx="4160837" cy="181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1" descr="C:\Users\SOUISSI\Downloads\hh.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83413" y="3429000"/>
            <a:ext cx="4160837" cy="187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05051845"/>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par>
                          <p:cTn id="11" fill="hold" nodeType="afterGroup">
                            <p:stCondLst>
                              <p:cond delay="1000"/>
                            </p:stCondLst>
                            <p:childTnLst>
                              <p:par>
                                <p:cTn id="12" presetID="6" presetClass="entr" presetSubtype="16" fill="hold" nodeType="afterEffect">
                                  <p:stCondLst>
                                    <p:cond delay="0"/>
                                  </p:stCondLst>
                                  <p:childTnLst>
                                    <p:set>
                                      <p:cBhvr>
                                        <p:cTn id="13" dur="1" fill="hold">
                                          <p:stCondLst>
                                            <p:cond delay="0"/>
                                          </p:stCondLst>
                                        </p:cTn>
                                        <p:tgtEl>
                                          <p:spTgt spid="37894"/>
                                        </p:tgtEl>
                                        <p:attrNameLst>
                                          <p:attrName>style.visibility</p:attrName>
                                        </p:attrNameLst>
                                      </p:cBhvr>
                                      <p:to>
                                        <p:strVal val="visible"/>
                                      </p:to>
                                    </p:set>
                                    <p:animEffect transition="in" filter="circle(in)">
                                      <p:cBhvr>
                                        <p:cTn id="14" dur="2000"/>
                                        <p:tgtEl>
                                          <p:spTgt spid="37894"/>
                                        </p:tgtEl>
                                      </p:cBhvr>
                                    </p:animEffect>
                                  </p:childTnLst>
                                </p:cTn>
                              </p:par>
                            </p:childTnLst>
                          </p:cTn>
                        </p:par>
                        <p:par>
                          <p:cTn id="15" fill="hold" nodeType="afterGroup">
                            <p:stCondLst>
                              <p:cond delay="3000"/>
                            </p:stCondLst>
                            <p:childTnLst>
                              <p:par>
                                <p:cTn id="16" presetID="6" presetClass="entr" presetSubtype="16"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circle(in)">
                                      <p:cBhvr>
                                        <p:cTn id="18" dur="2000"/>
                                        <p:tgtEl>
                                          <p:spTgt spid="2"/>
                                        </p:tgtEl>
                                      </p:cBhvr>
                                    </p:animEffect>
                                  </p:childTnLst>
                                </p:cTn>
                              </p:par>
                            </p:childTnLst>
                          </p:cTn>
                        </p:par>
                        <p:par>
                          <p:cTn id="19" fill="hold" nodeType="afterGroup">
                            <p:stCondLst>
                              <p:cond delay="5000"/>
                            </p:stCondLst>
                            <p:childTnLst>
                              <p:par>
                                <p:cTn id="20" presetID="31" presetClass="entr" presetSubtype="0"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2000" fill="hold"/>
                                        <p:tgtEl>
                                          <p:spTgt spid="7"/>
                                        </p:tgtEl>
                                        <p:attrNameLst>
                                          <p:attrName>ppt_w</p:attrName>
                                        </p:attrNameLst>
                                      </p:cBhvr>
                                      <p:tavLst>
                                        <p:tav tm="0">
                                          <p:val>
                                            <p:fltVal val="0"/>
                                          </p:val>
                                        </p:tav>
                                        <p:tav tm="100000">
                                          <p:val>
                                            <p:strVal val="#ppt_w"/>
                                          </p:val>
                                        </p:tav>
                                      </p:tavLst>
                                    </p:anim>
                                    <p:anim calcmode="lin" valueType="num">
                                      <p:cBhvr>
                                        <p:cTn id="23" dur="2000" fill="hold"/>
                                        <p:tgtEl>
                                          <p:spTgt spid="7"/>
                                        </p:tgtEl>
                                        <p:attrNameLst>
                                          <p:attrName>ppt_h</p:attrName>
                                        </p:attrNameLst>
                                      </p:cBhvr>
                                      <p:tavLst>
                                        <p:tav tm="0">
                                          <p:val>
                                            <p:fltVal val="0"/>
                                          </p:val>
                                        </p:tav>
                                        <p:tav tm="100000">
                                          <p:val>
                                            <p:strVal val="#ppt_h"/>
                                          </p:val>
                                        </p:tav>
                                      </p:tavLst>
                                    </p:anim>
                                    <p:anim calcmode="lin" valueType="num">
                                      <p:cBhvr>
                                        <p:cTn id="24" dur="2000" fill="hold"/>
                                        <p:tgtEl>
                                          <p:spTgt spid="7"/>
                                        </p:tgtEl>
                                        <p:attrNameLst>
                                          <p:attrName>style.rotation</p:attrName>
                                        </p:attrNameLst>
                                      </p:cBhvr>
                                      <p:tavLst>
                                        <p:tav tm="0">
                                          <p:val>
                                            <p:fltVal val="90"/>
                                          </p:val>
                                        </p:tav>
                                        <p:tav tm="100000">
                                          <p:val>
                                            <p:fltVal val="0"/>
                                          </p:val>
                                        </p:tav>
                                      </p:tavLst>
                                    </p:anim>
                                    <p:animEffect transition="in" filter="fade">
                                      <p:cBhvr>
                                        <p:cTn id="25" dur="2000"/>
                                        <p:tgtEl>
                                          <p:spTgt spid="7"/>
                                        </p:tgtEl>
                                      </p:cBhvr>
                                    </p:animEffect>
                                  </p:childTnLst>
                                </p:cTn>
                              </p:par>
                            </p:childTnLst>
                          </p:cTn>
                        </p:par>
                        <p:par>
                          <p:cTn id="26" fill="hold" nodeType="afterGroup">
                            <p:stCondLst>
                              <p:cond delay="7000"/>
                            </p:stCondLst>
                            <p:childTnLst>
                              <p:par>
                                <p:cTn id="27" presetID="42" presetClass="entr" presetSubtype="0"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1000"/>
                                        <p:tgtEl>
                                          <p:spTgt spid="3"/>
                                        </p:tgtEl>
                                      </p:cBhvr>
                                    </p:animEffect>
                                    <p:anim calcmode="lin" valueType="num">
                                      <p:cBhvr>
                                        <p:cTn id="30" dur="1000" fill="hold"/>
                                        <p:tgtEl>
                                          <p:spTgt spid="3"/>
                                        </p:tgtEl>
                                        <p:attrNameLst>
                                          <p:attrName>ppt_x</p:attrName>
                                        </p:attrNameLst>
                                      </p:cBhvr>
                                      <p:tavLst>
                                        <p:tav tm="0">
                                          <p:val>
                                            <p:strVal val="#ppt_x"/>
                                          </p:val>
                                        </p:tav>
                                        <p:tav tm="100000">
                                          <p:val>
                                            <p:strVal val="#ppt_x"/>
                                          </p:val>
                                        </p:tav>
                                      </p:tavLst>
                                    </p:anim>
                                    <p:anim calcmode="lin" valueType="num">
                                      <p:cBhvr>
                                        <p:cTn id="31" dur="1000" fill="hold"/>
                                        <p:tgtEl>
                                          <p:spTgt spid="3"/>
                                        </p:tgtEl>
                                        <p:attrNameLst>
                                          <p:attrName>ppt_y</p:attrName>
                                        </p:attrNameLst>
                                      </p:cBhvr>
                                      <p:tavLst>
                                        <p:tav tm="0">
                                          <p:val>
                                            <p:strVal val="#ppt_y+.1"/>
                                          </p:val>
                                        </p:tav>
                                        <p:tav tm="100000">
                                          <p:val>
                                            <p:strVal val="#ppt_y"/>
                                          </p:val>
                                        </p:tav>
                                      </p:tavLst>
                                    </p:anim>
                                  </p:childTnLst>
                                </p:cTn>
                              </p:par>
                            </p:childTnLst>
                          </p:cTn>
                        </p:par>
                        <p:par>
                          <p:cTn id="32" fill="hold" nodeType="afterGroup">
                            <p:stCondLst>
                              <p:cond delay="8000"/>
                            </p:stCondLst>
                            <p:childTnLst>
                              <p:par>
                                <p:cTn id="33" presetID="6" presetClass="entr" presetSubtype="16" fill="hold"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circle(in)">
                                      <p:cBhvr>
                                        <p:cTn id="35"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61365" y="143405"/>
            <a:ext cx="9211236" cy="1057805"/>
          </a:xfrm>
        </p:spPr>
        <p:txBody>
          <a:bodyPr>
            <a:normAutofit/>
          </a:bodyPr>
          <a:lstStyle/>
          <a:p>
            <a:r>
              <a:rPr lang="fr-FR" sz="3800" b="1" dirty="0" err="1" smtClean="0"/>
              <a:t>Financing</a:t>
            </a:r>
            <a:r>
              <a:rPr lang="fr-FR" sz="3800" b="1" dirty="0" smtClean="0"/>
              <a:t> </a:t>
            </a:r>
            <a:r>
              <a:rPr lang="fr-FR" sz="3800" b="1" dirty="0"/>
              <a:t>Framework </a:t>
            </a:r>
            <a:r>
              <a:rPr lang="fr-FR" sz="3800" b="1" dirty="0" smtClean="0"/>
              <a:t>, … </a:t>
            </a:r>
            <a:r>
              <a:rPr lang="fr-FR" sz="3800" b="1" dirty="0" err="1" smtClean="0">
                <a:solidFill>
                  <a:srgbClr val="FF0000"/>
                </a:solidFill>
                <a:latin typeface="Arial Black" panose="020B0A04020102020204" pitchFamily="34" charset="0"/>
              </a:rPr>
              <a:t>Why</a:t>
            </a:r>
            <a:r>
              <a:rPr lang="fr-FR" sz="3800" b="1" dirty="0" smtClean="0">
                <a:solidFill>
                  <a:srgbClr val="FF0000"/>
                </a:solidFill>
                <a:latin typeface="Arial Black" panose="020B0A04020102020204" pitchFamily="34" charset="0"/>
              </a:rPr>
              <a:t> ?</a:t>
            </a:r>
            <a:endParaRPr lang="fr-FR" sz="3800" b="1" dirty="0">
              <a:solidFill>
                <a:srgbClr val="FF0000"/>
              </a:solidFill>
              <a:latin typeface="Arial Black" panose="020B0A04020102020204" pitchFamily="34" charset="0"/>
            </a:endParaRPr>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29537" y="143405"/>
            <a:ext cx="1719295" cy="1618160"/>
          </a:xfrm>
          <a:prstGeom prst="rect">
            <a:avLst/>
          </a:prstGeom>
        </p:spPr>
      </p:pic>
      <p:sp>
        <p:nvSpPr>
          <p:cNvPr id="6" name="ZoneTexte 5"/>
          <p:cNvSpPr txBox="1"/>
          <p:nvPr/>
        </p:nvSpPr>
        <p:spPr>
          <a:xfrm>
            <a:off x="638736" y="1643650"/>
            <a:ext cx="8323729" cy="430887"/>
          </a:xfrm>
          <a:prstGeom prst="rect">
            <a:avLst/>
          </a:prstGeom>
          <a:noFill/>
        </p:spPr>
        <p:txBody>
          <a:bodyPr wrap="square" rtlCol="0">
            <a:spAutoFit/>
          </a:bodyPr>
          <a:lstStyle/>
          <a:p>
            <a:r>
              <a:rPr lang="en-US" sz="2200" dirty="0"/>
              <a:t>One of the pillars of good </a:t>
            </a:r>
            <a:r>
              <a:rPr lang="en-US" sz="2200" dirty="0" smtClean="0"/>
              <a:t>Water Resources </a:t>
            </a:r>
            <a:r>
              <a:rPr lang="en-US" sz="2200" dirty="0"/>
              <a:t>governance,</a:t>
            </a:r>
            <a:endParaRPr lang="fr-FR" sz="2200" dirty="0"/>
          </a:p>
        </p:txBody>
      </p:sp>
      <p:sp>
        <p:nvSpPr>
          <p:cNvPr id="7" name="ZoneTexte 6"/>
          <p:cNvSpPr txBox="1"/>
          <p:nvPr/>
        </p:nvSpPr>
        <p:spPr>
          <a:xfrm>
            <a:off x="571501" y="2455423"/>
            <a:ext cx="8390964" cy="1477328"/>
          </a:xfrm>
          <a:prstGeom prst="rect">
            <a:avLst/>
          </a:prstGeom>
          <a:noFill/>
        </p:spPr>
        <p:txBody>
          <a:bodyPr wrap="square" rtlCol="0">
            <a:spAutoFit/>
          </a:bodyPr>
          <a:lstStyle/>
          <a:p>
            <a:r>
              <a:rPr lang="en-US" sz="2200" b="1" i="1" dirty="0">
                <a:solidFill>
                  <a:srgbClr val="7030A0"/>
                </a:solidFill>
              </a:rPr>
              <a:t>Water governance refers to the range of political, social, economic and administrative systems that are in place to develop and manage water resources, and the delivery of water services, at different levels of </a:t>
            </a:r>
            <a:r>
              <a:rPr lang="en-US" sz="2200" b="1" i="1" dirty="0" smtClean="0">
                <a:solidFill>
                  <a:srgbClr val="7030A0"/>
                </a:solidFill>
              </a:rPr>
              <a:t>society</a:t>
            </a:r>
            <a:r>
              <a:rPr lang="fr-FR" sz="2200" b="1" i="1" dirty="0" smtClean="0"/>
              <a:t>. </a:t>
            </a:r>
            <a:r>
              <a:rPr lang="fr-FR" sz="2200" b="1" dirty="0"/>
              <a:t>(</a:t>
            </a:r>
            <a:r>
              <a:rPr lang="fr-FR" sz="2200" b="1" dirty="0">
                <a:solidFill>
                  <a:srgbClr val="0070C0"/>
                </a:solidFill>
              </a:rPr>
              <a:t>Global Water </a:t>
            </a:r>
            <a:r>
              <a:rPr lang="fr-FR" sz="2200" b="1" dirty="0" err="1">
                <a:solidFill>
                  <a:srgbClr val="0070C0"/>
                </a:solidFill>
              </a:rPr>
              <a:t>Partnership</a:t>
            </a:r>
            <a:r>
              <a:rPr lang="fr-FR" sz="2200" b="1" dirty="0">
                <a:solidFill>
                  <a:srgbClr val="0070C0"/>
                </a:solidFill>
              </a:rPr>
              <a:t>, 2002</a:t>
            </a:r>
            <a:r>
              <a:rPr lang="fr-FR" sz="2200" b="1" dirty="0" smtClean="0"/>
              <a:t>)</a:t>
            </a:r>
            <a:endParaRPr lang="fr-FR" sz="2200" dirty="0"/>
          </a:p>
        </p:txBody>
      </p:sp>
      <p:sp>
        <p:nvSpPr>
          <p:cNvPr id="8" name="ZoneTexte 7"/>
          <p:cNvSpPr txBox="1"/>
          <p:nvPr/>
        </p:nvSpPr>
        <p:spPr>
          <a:xfrm>
            <a:off x="571501" y="4621413"/>
            <a:ext cx="8027894" cy="769441"/>
          </a:xfrm>
          <a:prstGeom prst="rect">
            <a:avLst/>
          </a:prstGeom>
          <a:noFill/>
        </p:spPr>
        <p:txBody>
          <a:bodyPr wrap="square" rtlCol="0">
            <a:spAutoFit/>
          </a:bodyPr>
          <a:lstStyle/>
          <a:p>
            <a:r>
              <a:rPr lang="en-US" sz="2200" dirty="0" smtClean="0"/>
              <a:t>Good </a:t>
            </a:r>
            <a:r>
              <a:rPr lang="en-US" sz="2200" dirty="0"/>
              <a:t>(</a:t>
            </a:r>
            <a:r>
              <a:rPr lang="en-US" sz="2200" dirty="0">
                <a:solidFill>
                  <a:srgbClr val="FF0000"/>
                </a:solidFill>
              </a:rPr>
              <a:t>effective</a:t>
            </a:r>
            <a:r>
              <a:rPr lang="en-US" sz="2200" dirty="0"/>
              <a:t>) governance of the water sector is a necessary condition for achieving the SDG6 targets,</a:t>
            </a:r>
            <a:endParaRPr lang="fr-FR" sz="2200" dirty="0"/>
          </a:p>
        </p:txBody>
      </p:sp>
    </p:spTree>
    <p:extLst>
      <p:ext uri="{BB962C8B-B14F-4D97-AF65-F5344CB8AC3E}">
        <p14:creationId xmlns:p14="http://schemas.microsoft.com/office/powerpoint/2010/main" val="1793541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500"/>
                                  </p:stCondLst>
                                  <p:childTnLst>
                                    <p:set>
                                      <p:cBhvr>
                                        <p:cTn id="6" dur="1" fill="hold">
                                          <p:stCondLst>
                                            <p:cond delay="499"/>
                                          </p:stCondLst>
                                        </p:cTn>
                                        <p:tgtEl>
                                          <p:spTgt spid="2"/>
                                        </p:tgtEl>
                                        <p:attrNameLst>
                                          <p:attrName>style.visibility</p:attrName>
                                        </p:attrNameLst>
                                      </p:cBhvr>
                                      <p:to>
                                        <p:strVal val="visible"/>
                                      </p:to>
                                    </p:set>
                                  </p:childTnLst>
                                </p:cTn>
                              </p:par>
                            </p:childTnLst>
                          </p:cTn>
                        </p:par>
                        <p:par>
                          <p:cTn id="7" fill="hold">
                            <p:stCondLst>
                              <p:cond delay="1000"/>
                            </p:stCondLst>
                            <p:childTnLst>
                              <p:par>
                                <p:cTn id="8" presetID="1" presetClass="entr" presetSubtype="0" fill="hold" nodeType="afterEffect">
                                  <p:stCondLst>
                                    <p:cond delay="500"/>
                                  </p:stCondLst>
                                  <p:childTnLst>
                                    <p:set>
                                      <p:cBhvr>
                                        <p:cTn id="9" dur="1" fill="hold">
                                          <p:stCondLst>
                                            <p:cond delay="499"/>
                                          </p:stCondLst>
                                        </p:cTn>
                                        <p:tgtEl>
                                          <p:spTgt spid="5"/>
                                        </p:tgtEl>
                                        <p:attrNameLst>
                                          <p:attrName>style.visibility</p:attrName>
                                        </p:attrNameLst>
                                      </p:cBhvr>
                                      <p:to>
                                        <p:strVal val="visible"/>
                                      </p:to>
                                    </p:set>
                                  </p:childTnLst>
                                </p:cTn>
                              </p:par>
                            </p:childTnLst>
                          </p:cTn>
                        </p:par>
                        <p:par>
                          <p:cTn id="10" fill="hold">
                            <p:stCondLst>
                              <p:cond delay="2000"/>
                            </p:stCondLst>
                            <p:childTnLst>
                              <p:par>
                                <p:cTn id="11" presetID="1" presetClass="entr" presetSubtype="0" fill="hold" grpId="0" nodeType="afterEffect">
                                  <p:stCondLst>
                                    <p:cond delay="250"/>
                                  </p:stCondLst>
                                  <p:childTnLst>
                                    <p:set>
                                      <p:cBhvr>
                                        <p:cTn id="12" dur="1" fill="hold">
                                          <p:stCondLst>
                                            <p:cond delay="249"/>
                                          </p:stCondLst>
                                        </p:cTn>
                                        <p:tgtEl>
                                          <p:spTgt spid="6"/>
                                        </p:tgtEl>
                                        <p:attrNameLst>
                                          <p:attrName>style.visibility</p:attrName>
                                        </p:attrNameLst>
                                      </p:cBhvr>
                                      <p:to>
                                        <p:strVal val="visible"/>
                                      </p:to>
                                    </p:set>
                                  </p:childTnLst>
                                </p:cTn>
                              </p:par>
                            </p:childTnLst>
                          </p:cTn>
                        </p:par>
                        <p:par>
                          <p:cTn id="13" fill="hold">
                            <p:stCondLst>
                              <p:cond delay="2500"/>
                            </p:stCondLst>
                            <p:childTnLst>
                              <p:par>
                                <p:cTn id="14" presetID="1" presetClass="entr" presetSubtype="0" fill="hold" grpId="0" nodeType="afterEffect">
                                  <p:stCondLst>
                                    <p:cond delay="250"/>
                                  </p:stCondLst>
                                  <p:childTnLst>
                                    <p:set>
                                      <p:cBhvr>
                                        <p:cTn id="15" dur="1" fill="hold">
                                          <p:stCondLst>
                                            <p:cond delay="249"/>
                                          </p:stCondLst>
                                        </p:cTn>
                                        <p:tgtEl>
                                          <p:spTgt spid="7"/>
                                        </p:tgtEl>
                                        <p:attrNameLst>
                                          <p:attrName>style.visibility</p:attrName>
                                        </p:attrNameLst>
                                      </p:cBhvr>
                                      <p:to>
                                        <p:strVal val="visible"/>
                                      </p:to>
                                    </p:set>
                                  </p:childTnLst>
                                </p:cTn>
                              </p:par>
                            </p:childTnLst>
                          </p:cTn>
                        </p:par>
                        <p:par>
                          <p:cTn id="16" fill="hold">
                            <p:stCondLst>
                              <p:cond delay="3000"/>
                            </p:stCondLst>
                            <p:childTnLst>
                              <p:par>
                                <p:cTn id="17" presetID="1"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7" grpId="0"/>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03"/>
        <p:cNvGrpSpPr/>
        <p:nvPr/>
      </p:nvGrpSpPr>
      <p:grpSpPr>
        <a:xfrm>
          <a:off x="0" y="0"/>
          <a:ext cx="0" cy="0"/>
          <a:chOff x="0" y="0"/>
          <a:chExt cx="0" cy="0"/>
        </a:xfrm>
      </p:grpSpPr>
      <p:grpSp>
        <p:nvGrpSpPr>
          <p:cNvPr id="404" name="Google Shape;404;p23"/>
          <p:cNvGrpSpPr/>
          <p:nvPr/>
        </p:nvGrpSpPr>
        <p:grpSpPr>
          <a:xfrm>
            <a:off x="6771739" y="2515546"/>
            <a:ext cx="1784981" cy="1840244"/>
            <a:chOff x="5078804" y="1886659"/>
            <a:chExt cx="1338736" cy="1380183"/>
          </a:xfrm>
        </p:grpSpPr>
        <p:sp>
          <p:nvSpPr>
            <p:cNvPr id="405" name="Google Shape;405;p23"/>
            <p:cNvSpPr/>
            <p:nvPr/>
          </p:nvSpPr>
          <p:spPr>
            <a:xfrm rot="10800000" flipH="1">
              <a:off x="5078804" y="1886659"/>
              <a:ext cx="1338736" cy="1380183"/>
            </a:xfrm>
            <a:custGeom>
              <a:avLst/>
              <a:gdLst/>
              <a:ahLst/>
              <a:cxnLst/>
              <a:rect l="l" t="t" r="r" b="b"/>
              <a:pathLst>
                <a:path w="30362" h="31302" extrusionOk="0">
                  <a:moveTo>
                    <a:pt x="29671" y="10752"/>
                  </a:moveTo>
                  <a:cubicBezTo>
                    <a:pt x="28980" y="9168"/>
                    <a:pt x="26825" y="9013"/>
                    <a:pt x="25670" y="9799"/>
                  </a:cubicBezTo>
                  <a:cubicBezTo>
                    <a:pt x="24503" y="10585"/>
                    <a:pt x="23563" y="10383"/>
                    <a:pt x="23563" y="9430"/>
                  </a:cubicBezTo>
                  <a:lnTo>
                    <a:pt x="23563" y="0"/>
                  </a:lnTo>
                  <a:lnTo>
                    <a:pt x="14645" y="0"/>
                  </a:lnTo>
                  <a:cubicBezTo>
                    <a:pt x="14645" y="0"/>
                    <a:pt x="13276" y="834"/>
                    <a:pt x="14014" y="1941"/>
                  </a:cubicBezTo>
                  <a:cubicBezTo>
                    <a:pt x="14752" y="3048"/>
                    <a:pt x="15443" y="4787"/>
                    <a:pt x="14228" y="6108"/>
                  </a:cubicBezTo>
                  <a:cubicBezTo>
                    <a:pt x="13014" y="7430"/>
                    <a:pt x="9644" y="6894"/>
                    <a:pt x="9644" y="4691"/>
                  </a:cubicBezTo>
                  <a:cubicBezTo>
                    <a:pt x="9644" y="2477"/>
                    <a:pt x="11014" y="1167"/>
                    <a:pt x="9430" y="0"/>
                  </a:cubicBezTo>
                  <a:lnTo>
                    <a:pt x="96" y="0"/>
                  </a:lnTo>
                  <a:cubicBezTo>
                    <a:pt x="96" y="0"/>
                    <a:pt x="0" y="8323"/>
                    <a:pt x="96" y="9323"/>
                  </a:cubicBezTo>
                  <a:cubicBezTo>
                    <a:pt x="203" y="10323"/>
                    <a:pt x="1632" y="10216"/>
                    <a:pt x="3156" y="9383"/>
                  </a:cubicBezTo>
                  <a:cubicBezTo>
                    <a:pt x="4691" y="8537"/>
                    <a:pt x="7263" y="10383"/>
                    <a:pt x="6739" y="12538"/>
                  </a:cubicBezTo>
                  <a:cubicBezTo>
                    <a:pt x="6215" y="14705"/>
                    <a:pt x="3215" y="14645"/>
                    <a:pt x="1739" y="13800"/>
                  </a:cubicBezTo>
                  <a:cubicBezTo>
                    <a:pt x="262" y="12966"/>
                    <a:pt x="155" y="14812"/>
                    <a:pt x="155" y="14812"/>
                  </a:cubicBezTo>
                  <a:lnTo>
                    <a:pt x="155" y="23872"/>
                  </a:lnTo>
                  <a:lnTo>
                    <a:pt x="9752" y="23872"/>
                  </a:lnTo>
                  <a:cubicBezTo>
                    <a:pt x="9752" y="23872"/>
                    <a:pt x="10168" y="23765"/>
                    <a:pt x="10323" y="24611"/>
                  </a:cubicBezTo>
                  <a:cubicBezTo>
                    <a:pt x="10490" y="25456"/>
                    <a:pt x="9954" y="25980"/>
                    <a:pt x="9644" y="27670"/>
                  </a:cubicBezTo>
                  <a:cubicBezTo>
                    <a:pt x="9323" y="29349"/>
                    <a:pt x="11907" y="31302"/>
                    <a:pt x="13907" y="29778"/>
                  </a:cubicBezTo>
                  <a:cubicBezTo>
                    <a:pt x="15919" y="28242"/>
                    <a:pt x="14121" y="26087"/>
                    <a:pt x="14121" y="24873"/>
                  </a:cubicBezTo>
                  <a:cubicBezTo>
                    <a:pt x="14121" y="23658"/>
                    <a:pt x="15812" y="23872"/>
                    <a:pt x="15812" y="23872"/>
                  </a:cubicBezTo>
                  <a:lnTo>
                    <a:pt x="23396" y="23872"/>
                  </a:lnTo>
                  <a:lnTo>
                    <a:pt x="23396" y="14752"/>
                  </a:lnTo>
                  <a:cubicBezTo>
                    <a:pt x="23396" y="14752"/>
                    <a:pt x="23503" y="13907"/>
                    <a:pt x="24194" y="13752"/>
                  </a:cubicBezTo>
                  <a:cubicBezTo>
                    <a:pt x="24873" y="13597"/>
                    <a:pt x="26242" y="14645"/>
                    <a:pt x="27778" y="14490"/>
                  </a:cubicBezTo>
                  <a:cubicBezTo>
                    <a:pt x="29302" y="14336"/>
                    <a:pt x="30361" y="12323"/>
                    <a:pt x="29671" y="10752"/>
                  </a:cubicBezTo>
                  <a:close/>
                </a:path>
              </a:pathLst>
            </a:custGeom>
            <a:solidFill>
              <a:schemeClr val="accent2"/>
            </a:solidFill>
            <a:ln>
              <a:noFill/>
            </a:ln>
          </p:spPr>
          <p:txBody>
            <a:bodyPr spcFirstLastPara="1" wrap="square" lIns="121900" tIns="121900" rIns="121900" bIns="121900" anchor="ctr" anchorCtr="0">
              <a:noAutofit/>
            </a:bodyPr>
            <a:lstStyle/>
            <a:p>
              <a:endParaRPr sz="2400"/>
            </a:p>
          </p:txBody>
        </p:sp>
        <p:grpSp>
          <p:nvGrpSpPr>
            <p:cNvPr id="406" name="Google Shape;406;p23"/>
            <p:cNvGrpSpPr/>
            <p:nvPr/>
          </p:nvGrpSpPr>
          <p:grpSpPr>
            <a:xfrm>
              <a:off x="5444266" y="2455399"/>
              <a:ext cx="350431" cy="339887"/>
              <a:chOff x="3270675" y="841800"/>
              <a:chExt cx="497700" cy="482725"/>
            </a:xfrm>
          </p:grpSpPr>
          <p:sp>
            <p:nvSpPr>
              <p:cNvPr id="407" name="Google Shape;407;p23"/>
              <p:cNvSpPr/>
              <p:nvPr/>
            </p:nvSpPr>
            <p:spPr>
              <a:xfrm>
                <a:off x="3270675" y="902000"/>
                <a:ext cx="447125" cy="422525"/>
              </a:xfrm>
              <a:custGeom>
                <a:avLst/>
                <a:gdLst/>
                <a:ahLst/>
                <a:cxnLst/>
                <a:rect l="l" t="t" r="r" b="b"/>
                <a:pathLst>
                  <a:path w="17885" h="16901" extrusionOk="0">
                    <a:moveTo>
                      <a:pt x="3454" y="0"/>
                    </a:moveTo>
                    <a:cubicBezTo>
                      <a:pt x="3343" y="0"/>
                      <a:pt x="3231" y="40"/>
                      <a:pt x="3141" y="122"/>
                    </a:cubicBezTo>
                    <a:cubicBezTo>
                      <a:pt x="1160" y="1940"/>
                      <a:pt x="0" y="4548"/>
                      <a:pt x="0" y="7246"/>
                    </a:cubicBezTo>
                    <a:cubicBezTo>
                      <a:pt x="0" y="12579"/>
                      <a:pt x="4325" y="16900"/>
                      <a:pt x="9657" y="16900"/>
                    </a:cubicBezTo>
                    <a:cubicBezTo>
                      <a:pt x="10907" y="16900"/>
                      <a:pt x="12175" y="16662"/>
                      <a:pt x="13331" y="16178"/>
                    </a:cubicBezTo>
                    <a:cubicBezTo>
                      <a:pt x="15126" y="15434"/>
                      <a:pt x="16659" y="14169"/>
                      <a:pt x="17728" y="12546"/>
                    </a:cubicBezTo>
                    <a:cubicBezTo>
                      <a:pt x="17884" y="12305"/>
                      <a:pt x="17788" y="11983"/>
                      <a:pt x="17526" y="11866"/>
                    </a:cubicBezTo>
                    <a:lnTo>
                      <a:pt x="9158" y="8171"/>
                    </a:lnTo>
                    <a:cubicBezTo>
                      <a:pt x="9016" y="8108"/>
                      <a:pt x="8896" y="8005"/>
                      <a:pt x="8811" y="7876"/>
                    </a:cubicBezTo>
                    <a:lnTo>
                      <a:pt x="8405" y="7246"/>
                    </a:lnTo>
                    <a:lnTo>
                      <a:pt x="3846" y="212"/>
                    </a:lnTo>
                    <a:cubicBezTo>
                      <a:pt x="3756" y="73"/>
                      <a:pt x="3606" y="0"/>
                      <a:pt x="3454" y="0"/>
                    </a:cubicBezTo>
                    <a:close/>
                  </a:path>
                </a:pathLst>
              </a:custGeom>
              <a:solidFill>
                <a:srgbClr val="FFFFFF"/>
              </a:solidFill>
              <a:ln>
                <a:noFill/>
              </a:ln>
            </p:spPr>
            <p:txBody>
              <a:bodyPr spcFirstLastPara="1" wrap="square" lIns="121900" tIns="121900" rIns="121900" bIns="121900" anchor="ctr" anchorCtr="0">
                <a:noAutofit/>
              </a:bodyPr>
              <a:lstStyle/>
              <a:p>
                <a:endParaRPr sz="2400">
                  <a:solidFill>
                    <a:srgbClr val="435D74"/>
                  </a:solidFill>
                </a:endParaRPr>
              </a:p>
            </p:txBody>
          </p:sp>
          <p:sp>
            <p:nvSpPr>
              <p:cNvPr id="408" name="Google Shape;408;p23"/>
              <p:cNvSpPr/>
              <p:nvPr/>
            </p:nvSpPr>
            <p:spPr>
              <a:xfrm>
                <a:off x="3385250" y="841800"/>
                <a:ext cx="279700" cy="220925"/>
              </a:xfrm>
              <a:custGeom>
                <a:avLst/>
                <a:gdLst/>
                <a:ahLst/>
                <a:cxnLst/>
                <a:rect l="l" t="t" r="r" b="b"/>
                <a:pathLst>
                  <a:path w="11188" h="8837" extrusionOk="0">
                    <a:moveTo>
                      <a:pt x="5070" y="0"/>
                    </a:moveTo>
                    <a:cubicBezTo>
                      <a:pt x="3434" y="0"/>
                      <a:pt x="1792" y="415"/>
                      <a:pt x="308" y="1256"/>
                    </a:cubicBezTo>
                    <a:cubicBezTo>
                      <a:pt x="76" y="1388"/>
                      <a:pt x="1" y="1690"/>
                      <a:pt x="148" y="1912"/>
                    </a:cubicBezTo>
                    <a:lnTo>
                      <a:pt x="4532" y="8676"/>
                    </a:lnTo>
                    <a:cubicBezTo>
                      <a:pt x="4601" y="8781"/>
                      <a:pt x="4714" y="8837"/>
                      <a:pt x="4828" y="8837"/>
                    </a:cubicBezTo>
                    <a:cubicBezTo>
                      <a:pt x="4919" y="8837"/>
                      <a:pt x="5010" y="8802"/>
                      <a:pt x="5081" y="8730"/>
                    </a:cubicBezTo>
                    <a:lnTo>
                      <a:pt x="10992" y="2683"/>
                    </a:lnTo>
                    <a:cubicBezTo>
                      <a:pt x="11187" y="2482"/>
                      <a:pt x="11163" y="2156"/>
                      <a:pt x="10940" y="1988"/>
                    </a:cubicBezTo>
                    <a:cubicBezTo>
                      <a:pt x="9218" y="670"/>
                      <a:pt x="7149" y="0"/>
                      <a:pt x="5070" y="0"/>
                    </a:cubicBezTo>
                    <a:close/>
                  </a:path>
                </a:pathLst>
              </a:custGeom>
              <a:solidFill>
                <a:srgbClr val="FFFFFF"/>
              </a:solidFill>
              <a:ln>
                <a:noFill/>
              </a:ln>
            </p:spPr>
            <p:txBody>
              <a:bodyPr spcFirstLastPara="1" wrap="square" lIns="121900" tIns="121900" rIns="121900" bIns="121900" anchor="ctr" anchorCtr="0">
                <a:noAutofit/>
              </a:bodyPr>
              <a:lstStyle/>
              <a:p>
                <a:endParaRPr sz="2400">
                  <a:solidFill>
                    <a:srgbClr val="435D74"/>
                  </a:solidFill>
                </a:endParaRPr>
              </a:p>
            </p:txBody>
          </p:sp>
          <p:sp>
            <p:nvSpPr>
              <p:cNvPr id="409" name="Google Shape;409;p23"/>
              <p:cNvSpPr/>
              <p:nvPr/>
            </p:nvSpPr>
            <p:spPr>
              <a:xfrm>
                <a:off x="3530100" y="924750"/>
                <a:ext cx="238275" cy="250200"/>
              </a:xfrm>
              <a:custGeom>
                <a:avLst/>
                <a:gdLst/>
                <a:ahLst/>
                <a:cxnLst/>
                <a:rect l="l" t="t" r="r" b="b"/>
                <a:pathLst>
                  <a:path w="9531" h="10008" extrusionOk="0">
                    <a:moveTo>
                      <a:pt x="6350" y="1"/>
                    </a:moveTo>
                    <a:cubicBezTo>
                      <a:pt x="6230" y="1"/>
                      <a:pt x="6108" y="47"/>
                      <a:pt x="6017" y="142"/>
                    </a:cubicBezTo>
                    <a:lnTo>
                      <a:pt x="172" y="6123"/>
                    </a:lnTo>
                    <a:cubicBezTo>
                      <a:pt x="0" y="6297"/>
                      <a:pt x="57" y="6589"/>
                      <a:pt x="283" y="6689"/>
                    </a:cubicBezTo>
                    <a:lnTo>
                      <a:pt x="7706" y="9968"/>
                    </a:lnTo>
                    <a:cubicBezTo>
                      <a:pt x="7767" y="9995"/>
                      <a:pt x="7830" y="10007"/>
                      <a:pt x="7893" y="10007"/>
                    </a:cubicBezTo>
                    <a:cubicBezTo>
                      <a:pt x="8082" y="10007"/>
                      <a:pt x="8261" y="9890"/>
                      <a:pt x="8329" y="9700"/>
                    </a:cubicBezTo>
                    <a:cubicBezTo>
                      <a:pt x="9531" y="6463"/>
                      <a:pt x="8913" y="2828"/>
                      <a:pt x="6706" y="169"/>
                    </a:cubicBezTo>
                    <a:cubicBezTo>
                      <a:pt x="6615" y="57"/>
                      <a:pt x="6483" y="1"/>
                      <a:pt x="6350" y="1"/>
                    </a:cubicBezTo>
                    <a:close/>
                  </a:path>
                </a:pathLst>
              </a:custGeom>
              <a:solidFill>
                <a:srgbClr val="FFFFFF"/>
              </a:solidFill>
              <a:ln>
                <a:noFill/>
              </a:ln>
            </p:spPr>
            <p:txBody>
              <a:bodyPr spcFirstLastPara="1" wrap="square" lIns="121900" tIns="121900" rIns="121900" bIns="121900" anchor="ctr" anchorCtr="0">
                <a:noAutofit/>
              </a:bodyPr>
              <a:lstStyle/>
              <a:p>
                <a:endParaRPr sz="2400">
                  <a:solidFill>
                    <a:srgbClr val="435D74"/>
                  </a:solidFill>
                </a:endParaRPr>
              </a:p>
            </p:txBody>
          </p:sp>
        </p:grpSp>
      </p:grpSp>
      <p:grpSp>
        <p:nvGrpSpPr>
          <p:cNvPr id="410" name="Google Shape;410;p23"/>
          <p:cNvGrpSpPr/>
          <p:nvPr/>
        </p:nvGrpSpPr>
        <p:grpSpPr>
          <a:xfrm>
            <a:off x="5402037" y="1556265"/>
            <a:ext cx="1788744" cy="1403611"/>
            <a:chOff x="4051528" y="1167199"/>
            <a:chExt cx="1341558" cy="1052708"/>
          </a:xfrm>
        </p:grpSpPr>
        <p:sp>
          <p:nvSpPr>
            <p:cNvPr id="411" name="Google Shape;411;p23"/>
            <p:cNvSpPr/>
            <p:nvPr/>
          </p:nvSpPr>
          <p:spPr>
            <a:xfrm>
              <a:off x="4051528" y="1167199"/>
              <a:ext cx="1341558" cy="1052708"/>
            </a:xfrm>
            <a:custGeom>
              <a:avLst/>
              <a:gdLst/>
              <a:ahLst/>
              <a:cxnLst/>
              <a:rect l="l" t="t" r="r" b="b"/>
              <a:pathLst>
                <a:path w="30426" h="23875" extrusionOk="0">
                  <a:moveTo>
                    <a:pt x="47" y="0"/>
                  </a:moveTo>
                  <a:lnTo>
                    <a:pt x="47" y="8680"/>
                  </a:lnTo>
                  <a:cubicBezTo>
                    <a:pt x="47" y="8680"/>
                    <a:pt x="1" y="10003"/>
                    <a:pt x="892" y="10003"/>
                  </a:cubicBezTo>
                  <a:cubicBezTo>
                    <a:pt x="908" y="10003"/>
                    <a:pt x="923" y="10002"/>
                    <a:pt x="939" y="10002"/>
                  </a:cubicBezTo>
                  <a:cubicBezTo>
                    <a:pt x="1618" y="9968"/>
                    <a:pt x="2320" y="9210"/>
                    <a:pt x="3527" y="9210"/>
                  </a:cubicBezTo>
                  <a:cubicBezTo>
                    <a:pt x="4016" y="9210"/>
                    <a:pt x="4587" y="9334"/>
                    <a:pt x="5273" y="9680"/>
                  </a:cubicBezTo>
                  <a:cubicBezTo>
                    <a:pt x="7643" y="10895"/>
                    <a:pt x="6321" y="14109"/>
                    <a:pt x="4428" y="14169"/>
                  </a:cubicBezTo>
                  <a:cubicBezTo>
                    <a:pt x="4364" y="14170"/>
                    <a:pt x="4301" y="14171"/>
                    <a:pt x="4239" y="14171"/>
                  </a:cubicBezTo>
                  <a:cubicBezTo>
                    <a:pt x="2477" y="14171"/>
                    <a:pt x="1823" y="13532"/>
                    <a:pt x="1213" y="13371"/>
                  </a:cubicBezTo>
                  <a:cubicBezTo>
                    <a:pt x="1125" y="13350"/>
                    <a:pt x="1041" y="13339"/>
                    <a:pt x="963" y="13339"/>
                  </a:cubicBezTo>
                  <a:cubicBezTo>
                    <a:pt x="475" y="13339"/>
                    <a:pt x="195" y="13739"/>
                    <a:pt x="154" y="14324"/>
                  </a:cubicBezTo>
                  <a:cubicBezTo>
                    <a:pt x="106" y="15014"/>
                    <a:pt x="154" y="23860"/>
                    <a:pt x="154" y="23860"/>
                  </a:cubicBezTo>
                  <a:lnTo>
                    <a:pt x="7750" y="23860"/>
                  </a:lnTo>
                  <a:cubicBezTo>
                    <a:pt x="7750" y="23860"/>
                    <a:pt x="7864" y="23875"/>
                    <a:pt x="8033" y="23875"/>
                  </a:cubicBezTo>
                  <a:cubicBezTo>
                    <a:pt x="8511" y="23875"/>
                    <a:pt x="9429" y="23758"/>
                    <a:pt x="9429" y="22860"/>
                  </a:cubicBezTo>
                  <a:cubicBezTo>
                    <a:pt x="9429" y="21646"/>
                    <a:pt x="7643" y="19491"/>
                    <a:pt x="9643" y="17967"/>
                  </a:cubicBezTo>
                  <a:cubicBezTo>
                    <a:pt x="10153" y="17575"/>
                    <a:pt x="10702" y="17410"/>
                    <a:pt x="11230" y="17410"/>
                  </a:cubicBezTo>
                  <a:cubicBezTo>
                    <a:pt x="12773" y="17410"/>
                    <a:pt x="14148" y="18815"/>
                    <a:pt x="13917" y="20074"/>
                  </a:cubicBezTo>
                  <a:cubicBezTo>
                    <a:pt x="13596" y="21753"/>
                    <a:pt x="13072" y="22289"/>
                    <a:pt x="13227" y="23122"/>
                  </a:cubicBezTo>
                  <a:cubicBezTo>
                    <a:pt x="13350" y="23797"/>
                    <a:pt x="13648" y="23865"/>
                    <a:pt x="13763" y="23865"/>
                  </a:cubicBezTo>
                  <a:cubicBezTo>
                    <a:pt x="13793" y="23865"/>
                    <a:pt x="13810" y="23860"/>
                    <a:pt x="13810" y="23860"/>
                  </a:cubicBezTo>
                  <a:lnTo>
                    <a:pt x="23395" y="23860"/>
                  </a:lnTo>
                  <a:lnTo>
                    <a:pt x="23395" y="14800"/>
                  </a:lnTo>
                  <a:cubicBezTo>
                    <a:pt x="23395" y="14800"/>
                    <a:pt x="23466" y="13578"/>
                    <a:pt x="24287" y="13578"/>
                  </a:cubicBezTo>
                  <a:cubicBezTo>
                    <a:pt x="24476" y="13578"/>
                    <a:pt x="24703" y="13642"/>
                    <a:pt x="24978" y="13800"/>
                  </a:cubicBezTo>
                  <a:cubicBezTo>
                    <a:pt x="25559" y="14132"/>
                    <a:pt x="26376" y="14341"/>
                    <a:pt x="27186" y="14341"/>
                  </a:cubicBezTo>
                  <a:cubicBezTo>
                    <a:pt x="28434" y="14341"/>
                    <a:pt x="29666" y="13845"/>
                    <a:pt x="29991" y="12538"/>
                  </a:cubicBezTo>
                  <a:cubicBezTo>
                    <a:pt x="30426" y="10739"/>
                    <a:pt x="28719" y="9161"/>
                    <a:pt x="27254" y="9161"/>
                  </a:cubicBezTo>
                  <a:cubicBezTo>
                    <a:pt x="26955" y="9161"/>
                    <a:pt x="26666" y="9227"/>
                    <a:pt x="26407" y="9371"/>
                  </a:cubicBezTo>
                  <a:cubicBezTo>
                    <a:pt x="25629" y="9799"/>
                    <a:pt x="24882" y="10037"/>
                    <a:pt x="24320" y="10037"/>
                  </a:cubicBezTo>
                  <a:cubicBezTo>
                    <a:pt x="23772" y="10037"/>
                    <a:pt x="23400" y="9811"/>
                    <a:pt x="23347" y="9311"/>
                  </a:cubicBezTo>
                  <a:cubicBezTo>
                    <a:pt x="23240" y="8311"/>
                    <a:pt x="23347" y="0"/>
                    <a:pt x="23347" y="0"/>
                  </a:cubicBezTo>
                  <a:lnTo>
                    <a:pt x="14489" y="0"/>
                  </a:lnTo>
                  <a:cubicBezTo>
                    <a:pt x="14489" y="0"/>
                    <a:pt x="13596" y="619"/>
                    <a:pt x="14013" y="1620"/>
                  </a:cubicBezTo>
                  <a:cubicBezTo>
                    <a:pt x="14438" y="2613"/>
                    <a:pt x="15639" y="6835"/>
                    <a:pt x="12192" y="6835"/>
                  </a:cubicBezTo>
                  <a:cubicBezTo>
                    <a:pt x="12168" y="6835"/>
                    <a:pt x="12144" y="6835"/>
                    <a:pt x="12119" y="6835"/>
                  </a:cubicBezTo>
                  <a:cubicBezTo>
                    <a:pt x="8583" y="6787"/>
                    <a:pt x="9488" y="3358"/>
                    <a:pt x="9857" y="2358"/>
                  </a:cubicBezTo>
                  <a:cubicBezTo>
                    <a:pt x="10226" y="1358"/>
                    <a:pt x="10429" y="0"/>
                    <a:pt x="9274" y="0"/>
                  </a:cubicBezTo>
                  <a:close/>
                </a:path>
              </a:pathLst>
            </a:custGeom>
            <a:solidFill>
              <a:schemeClr val="accent1"/>
            </a:solidFill>
            <a:ln>
              <a:noFill/>
            </a:ln>
          </p:spPr>
          <p:txBody>
            <a:bodyPr spcFirstLastPara="1" wrap="square" lIns="121900" tIns="121900" rIns="121900" bIns="121900" anchor="ctr" anchorCtr="0">
              <a:noAutofit/>
            </a:bodyPr>
            <a:lstStyle/>
            <a:p>
              <a:endParaRPr sz="2400"/>
            </a:p>
          </p:txBody>
        </p:sp>
        <p:grpSp>
          <p:nvGrpSpPr>
            <p:cNvPr id="412" name="Google Shape;412;p23"/>
            <p:cNvGrpSpPr/>
            <p:nvPr/>
          </p:nvGrpSpPr>
          <p:grpSpPr>
            <a:xfrm>
              <a:off x="4412124" y="1523920"/>
              <a:ext cx="339253" cy="339253"/>
              <a:chOff x="4456875" y="1435075"/>
              <a:chExt cx="481825" cy="481825"/>
            </a:xfrm>
          </p:grpSpPr>
          <p:sp>
            <p:nvSpPr>
              <p:cNvPr id="413" name="Google Shape;413;p23"/>
              <p:cNvSpPr/>
              <p:nvPr/>
            </p:nvSpPr>
            <p:spPr>
              <a:xfrm>
                <a:off x="4624975" y="1465275"/>
                <a:ext cx="56650" cy="86000"/>
              </a:xfrm>
              <a:custGeom>
                <a:avLst/>
                <a:gdLst/>
                <a:ahLst/>
                <a:cxnLst/>
                <a:rect l="l" t="t" r="r" b="b"/>
                <a:pathLst>
                  <a:path w="2266" h="3440" extrusionOk="0">
                    <a:moveTo>
                      <a:pt x="2265" y="0"/>
                    </a:moveTo>
                    <a:cubicBezTo>
                      <a:pt x="1413" y="283"/>
                      <a:pt x="618" y="1196"/>
                      <a:pt x="1" y="2575"/>
                    </a:cubicBezTo>
                    <a:cubicBezTo>
                      <a:pt x="263" y="2801"/>
                      <a:pt x="449" y="3105"/>
                      <a:pt x="534" y="3439"/>
                    </a:cubicBezTo>
                    <a:cubicBezTo>
                      <a:pt x="1106" y="3364"/>
                      <a:pt x="1672" y="3322"/>
                      <a:pt x="2265" y="3304"/>
                    </a:cubicBezTo>
                    <a:lnTo>
                      <a:pt x="2265" y="0"/>
                    </a:lnTo>
                    <a:close/>
                  </a:path>
                </a:pathLst>
              </a:custGeom>
              <a:solidFill>
                <a:srgbClr val="FFFFFF"/>
              </a:solidFill>
              <a:ln>
                <a:noFill/>
              </a:ln>
            </p:spPr>
            <p:txBody>
              <a:bodyPr spcFirstLastPara="1" wrap="square" lIns="121900" tIns="121900" rIns="121900" bIns="121900" anchor="ctr" anchorCtr="0">
                <a:noAutofit/>
              </a:bodyPr>
              <a:lstStyle/>
              <a:p>
                <a:endParaRPr sz="2400">
                  <a:solidFill>
                    <a:srgbClr val="435D74"/>
                  </a:solidFill>
                </a:endParaRPr>
              </a:p>
            </p:txBody>
          </p:sp>
          <p:sp>
            <p:nvSpPr>
              <p:cNvPr id="414" name="Google Shape;414;p23"/>
              <p:cNvSpPr/>
              <p:nvPr/>
            </p:nvSpPr>
            <p:spPr>
              <a:xfrm>
                <a:off x="4615275" y="1797425"/>
                <a:ext cx="66350" cy="89375"/>
              </a:xfrm>
              <a:custGeom>
                <a:avLst/>
                <a:gdLst/>
                <a:ahLst/>
                <a:cxnLst/>
                <a:rect l="l" t="t" r="r" b="b"/>
                <a:pathLst>
                  <a:path w="2654" h="3575" extrusionOk="0">
                    <a:moveTo>
                      <a:pt x="0" y="0"/>
                    </a:moveTo>
                    <a:lnTo>
                      <a:pt x="0" y="0"/>
                    </a:lnTo>
                    <a:cubicBezTo>
                      <a:pt x="618" y="1882"/>
                      <a:pt x="1563" y="3225"/>
                      <a:pt x="2653" y="3574"/>
                    </a:cubicBezTo>
                    <a:lnTo>
                      <a:pt x="2653" y="1316"/>
                    </a:lnTo>
                    <a:cubicBezTo>
                      <a:pt x="2153" y="1135"/>
                      <a:pt x="1768" y="726"/>
                      <a:pt x="1620" y="217"/>
                    </a:cubicBezTo>
                    <a:cubicBezTo>
                      <a:pt x="1057" y="169"/>
                      <a:pt x="518" y="96"/>
                      <a:pt x="0" y="0"/>
                    </a:cubicBezTo>
                    <a:close/>
                  </a:path>
                </a:pathLst>
              </a:custGeom>
              <a:solidFill>
                <a:srgbClr val="FFFFFF"/>
              </a:solidFill>
              <a:ln>
                <a:noFill/>
              </a:ln>
            </p:spPr>
            <p:txBody>
              <a:bodyPr spcFirstLastPara="1" wrap="square" lIns="121900" tIns="121900" rIns="121900" bIns="121900" anchor="ctr" anchorCtr="0">
                <a:noAutofit/>
              </a:bodyPr>
              <a:lstStyle/>
              <a:p>
                <a:endParaRPr sz="2400">
                  <a:solidFill>
                    <a:srgbClr val="435D74"/>
                  </a:solidFill>
                </a:endParaRPr>
              </a:p>
            </p:txBody>
          </p:sp>
          <p:sp>
            <p:nvSpPr>
              <p:cNvPr id="415" name="Google Shape;415;p23"/>
              <p:cNvSpPr/>
              <p:nvPr/>
            </p:nvSpPr>
            <p:spPr>
              <a:xfrm>
                <a:off x="4583125" y="1547250"/>
                <a:ext cx="28250" cy="28250"/>
              </a:xfrm>
              <a:custGeom>
                <a:avLst/>
                <a:gdLst/>
                <a:ahLst/>
                <a:cxnLst/>
                <a:rect l="l" t="t" r="r" b="b"/>
                <a:pathLst>
                  <a:path w="1130" h="1130" extrusionOk="0">
                    <a:moveTo>
                      <a:pt x="567" y="1"/>
                    </a:moveTo>
                    <a:cubicBezTo>
                      <a:pt x="253" y="1"/>
                      <a:pt x="1" y="254"/>
                      <a:pt x="1" y="567"/>
                    </a:cubicBezTo>
                    <a:cubicBezTo>
                      <a:pt x="1" y="880"/>
                      <a:pt x="253" y="1130"/>
                      <a:pt x="567" y="1130"/>
                    </a:cubicBezTo>
                    <a:cubicBezTo>
                      <a:pt x="880" y="1130"/>
                      <a:pt x="1130" y="880"/>
                      <a:pt x="1130" y="567"/>
                    </a:cubicBezTo>
                    <a:cubicBezTo>
                      <a:pt x="1130" y="254"/>
                      <a:pt x="880" y="1"/>
                      <a:pt x="567" y="1"/>
                    </a:cubicBezTo>
                    <a:close/>
                  </a:path>
                </a:pathLst>
              </a:custGeom>
              <a:solidFill>
                <a:srgbClr val="FFFFFF"/>
              </a:solidFill>
              <a:ln>
                <a:noFill/>
              </a:ln>
            </p:spPr>
            <p:txBody>
              <a:bodyPr spcFirstLastPara="1" wrap="square" lIns="121900" tIns="121900" rIns="121900" bIns="121900" anchor="ctr" anchorCtr="0">
                <a:noAutofit/>
              </a:bodyPr>
              <a:lstStyle/>
              <a:p>
                <a:endParaRPr sz="2400">
                  <a:solidFill>
                    <a:srgbClr val="435D74"/>
                  </a:solidFill>
                </a:endParaRPr>
              </a:p>
            </p:txBody>
          </p:sp>
          <p:sp>
            <p:nvSpPr>
              <p:cNvPr id="416" name="Google Shape;416;p23"/>
              <p:cNvSpPr/>
              <p:nvPr/>
            </p:nvSpPr>
            <p:spPr>
              <a:xfrm>
                <a:off x="4597950" y="1576075"/>
                <a:ext cx="83675" cy="87525"/>
              </a:xfrm>
              <a:custGeom>
                <a:avLst/>
                <a:gdLst/>
                <a:ahLst/>
                <a:cxnLst/>
                <a:rect l="l" t="t" r="r" b="b"/>
                <a:pathLst>
                  <a:path w="3347" h="3501" extrusionOk="0">
                    <a:moveTo>
                      <a:pt x="3346" y="1"/>
                    </a:moveTo>
                    <a:cubicBezTo>
                      <a:pt x="2723" y="19"/>
                      <a:pt x="2103" y="73"/>
                      <a:pt x="1485" y="161"/>
                    </a:cubicBezTo>
                    <a:cubicBezTo>
                      <a:pt x="1241" y="654"/>
                      <a:pt x="772" y="998"/>
                      <a:pt x="230" y="1082"/>
                    </a:cubicBezTo>
                    <a:cubicBezTo>
                      <a:pt x="100" y="1817"/>
                      <a:pt x="25" y="2714"/>
                      <a:pt x="1" y="3500"/>
                    </a:cubicBezTo>
                    <a:lnTo>
                      <a:pt x="3346" y="3500"/>
                    </a:lnTo>
                    <a:lnTo>
                      <a:pt x="3346" y="1"/>
                    </a:lnTo>
                    <a:close/>
                  </a:path>
                </a:pathLst>
              </a:custGeom>
              <a:solidFill>
                <a:srgbClr val="FFFFFF"/>
              </a:solidFill>
              <a:ln>
                <a:noFill/>
              </a:ln>
            </p:spPr>
            <p:txBody>
              <a:bodyPr spcFirstLastPara="1" wrap="square" lIns="121900" tIns="121900" rIns="121900" bIns="121900" anchor="ctr" anchorCtr="0">
                <a:noAutofit/>
              </a:bodyPr>
              <a:lstStyle/>
              <a:p>
                <a:endParaRPr sz="2400">
                  <a:solidFill>
                    <a:srgbClr val="435D74"/>
                  </a:solidFill>
                </a:endParaRPr>
              </a:p>
            </p:txBody>
          </p:sp>
          <p:sp>
            <p:nvSpPr>
              <p:cNvPr id="417" name="Google Shape;417;p23"/>
              <p:cNvSpPr/>
              <p:nvPr/>
            </p:nvSpPr>
            <p:spPr>
              <a:xfrm>
                <a:off x="4597650" y="1692175"/>
                <a:ext cx="83975" cy="82450"/>
              </a:xfrm>
              <a:custGeom>
                <a:avLst/>
                <a:gdLst/>
                <a:ahLst/>
                <a:cxnLst/>
                <a:rect l="l" t="t" r="r" b="b"/>
                <a:pathLst>
                  <a:path w="3359" h="3298" extrusionOk="0">
                    <a:moveTo>
                      <a:pt x="1" y="0"/>
                    </a:moveTo>
                    <a:cubicBezTo>
                      <a:pt x="31" y="1003"/>
                      <a:pt x="154" y="2006"/>
                      <a:pt x="371" y="2987"/>
                    </a:cubicBezTo>
                    <a:cubicBezTo>
                      <a:pt x="1031" y="3135"/>
                      <a:pt x="1699" y="3237"/>
                      <a:pt x="2371" y="3298"/>
                    </a:cubicBezTo>
                    <a:cubicBezTo>
                      <a:pt x="2548" y="2855"/>
                      <a:pt x="2910" y="2509"/>
                      <a:pt x="3358" y="2346"/>
                    </a:cubicBezTo>
                    <a:lnTo>
                      <a:pt x="3358" y="0"/>
                    </a:lnTo>
                    <a:close/>
                  </a:path>
                </a:pathLst>
              </a:custGeom>
              <a:solidFill>
                <a:srgbClr val="FFFFFF"/>
              </a:solidFill>
              <a:ln>
                <a:noFill/>
              </a:ln>
            </p:spPr>
            <p:txBody>
              <a:bodyPr spcFirstLastPara="1" wrap="square" lIns="121900" tIns="121900" rIns="121900" bIns="121900" anchor="ctr" anchorCtr="0">
                <a:noAutofit/>
              </a:bodyPr>
              <a:lstStyle/>
              <a:p>
                <a:endParaRPr sz="2400">
                  <a:solidFill>
                    <a:srgbClr val="435D74"/>
                  </a:solidFill>
                </a:endParaRPr>
              </a:p>
            </p:txBody>
          </p:sp>
          <p:sp>
            <p:nvSpPr>
              <p:cNvPr id="418" name="Google Shape;418;p23"/>
              <p:cNvSpPr/>
              <p:nvPr/>
            </p:nvSpPr>
            <p:spPr>
              <a:xfrm>
                <a:off x="4798050" y="1663575"/>
                <a:ext cx="28475" cy="28250"/>
              </a:xfrm>
              <a:custGeom>
                <a:avLst/>
                <a:gdLst/>
                <a:ahLst/>
                <a:cxnLst/>
                <a:rect l="l" t="t" r="r" b="b"/>
                <a:pathLst>
                  <a:path w="1139" h="1130" extrusionOk="0">
                    <a:moveTo>
                      <a:pt x="564" y="0"/>
                    </a:moveTo>
                    <a:cubicBezTo>
                      <a:pt x="254" y="0"/>
                      <a:pt x="1" y="253"/>
                      <a:pt x="1" y="566"/>
                    </a:cubicBezTo>
                    <a:cubicBezTo>
                      <a:pt x="4" y="876"/>
                      <a:pt x="257" y="1129"/>
                      <a:pt x="567" y="1129"/>
                    </a:cubicBezTo>
                    <a:lnTo>
                      <a:pt x="573" y="1129"/>
                    </a:lnTo>
                    <a:cubicBezTo>
                      <a:pt x="886" y="1129"/>
                      <a:pt x="1139" y="876"/>
                      <a:pt x="1139" y="563"/>
                    </a:cubicBezTo>
                    <a:cubicBezTo>
                      <a:pt x="1139" y="253"/>
                      <a:pt x="886" y="0"/>
                      <a:pt x="573" y="0"/>
                    </a:cubicBezTo>
                    <a:close/>
                  </a:path>
                </a:pathLst>
              </a:custGeom>
              <a:solidFill>
                <a:srgbClr val="FFFFFF"/>
              </a:solidFill>
              <a:ln>
                <a:noFill/>
              </a:ln>
            </p:spPr>
            <p:txBody>
              <a:bodyPr spcFirstLastPara="1" wrap="square" lIns="121900" tIns="121900" rIns="121900" bIns="121900" anchor="ctr" anchorCtr="0">
                <a:noAutofit/>
              </a:bodyPr>
              <a:lstStyle/>
              <a:p>
                <a:endParaRPr sz="2400">
                  <a:solidFill>
                    <a:srgbClr val="435D74"/>
                  </a:solidFill>
                </a:endParaRPr>
              </a:p>
            </p:txBody>
          </p:sp>
          <p:sp>
            <p:nvSpPr>
              <p:cNvPr id="419" name="Google Shape;419;p23"/>
              <p:cNvSpPr/>
              <p:nvPr/>
            </p:nvSpPr>
            <p:spPr>
              <a:xfrm>
                <a:off x="4710200" y="1435075"/>
                <a:ext cx="228500" cy="228525"/>
              </a:xfrm>
              <a:custGeom>
                <a:avLst/>
                <a:gdLst/>
                <a:ahLst/>
                <a:cxnLst/>
                <a:rect l="l" t="t" r="r" b="b"/>
                <a:pathLst>
                  <a:path w="9140" h="9141" extrusionOk="0">
                    <a:moveTo>
                      <a:pt x="1" y="1"/>
                    </a:moveTo>
                    <a:lnTo>
                      <a:pt x="1" y="34"/>
                    </a:lnTo>
                    <a:cubicBezTo>
                      <a:pt x="1729" y="377"/>
                      <a:pt x="3313" y="2283"/>
                      <a:pt x="4075" y="5069"/>
                    </a:cubicBezTo>
                    <a:cubicBezTo>
                      <a:pt x="6833" y="5828"/>
                      <a:pt x="8763" y="7406"/>
                      <a:pt x="9107" y="9140"/>
                    </a:cubicBezTo>
                    <a:lnTo>
                      <a:pt x="9140" y="9140"/>
                    </a:lnTo>
                    <a:cubicBezTo>
                      <a:pt x="8854" y="4298"/>
                      <a:pt x="4843" y="284"/>
                      <a:pt x="1" y="1"/>
                    </a:cubicBezTo>
                    <a:close/>
                  </a:path>
                </a:pathLst>
              </a:custGeom>
              <a:solidFill>
                <a:srgbClr val="FFFFFF"/>
              </a:solidFill>
              <a:ln>
                <a:noFill/>
              </a:ln>
            </p:spPr>
            <p:txBody>
              <a:bodyPr spcFirstLastPara="1" wrap="square" lIns="121900" tIns="121900" rIns="121900" bIns="121900" anchor="ctr" anchorCtr="0">
                <a:noAutofit/>
              </a:bodyPr>
              <a:lstStyle/>
              <a:p>
                <a:endParaRPr sz="2400">
                  <a:solidFill>
                    <a:srgbClr val="435D74"/>
                  </a:solidFill>
                </a:endParaRPr>
              </a:p>
            </p:txBody>
          </p:sp>
          <p:sp>
            <p:nvSpPr>
              <p:cNvPr id="420" name="Google Shape;420;p23"/>
              <p:cNvSpPr/>
              <p:nvPr/>
            </p:nvSpPr>
            <p:spPr>
              <a:xfrm>
                <a:off x="4819200" y="1593475"/>
                <a:ext cx="89400" cy="70125"/>
              </a:xfrm>
              <a:custGeom>
                <a:avLst/>
                <a:gdLst/>
                <a:ahLst/>
                <a:cxnLst/>
                <a:rect l="l" t="t" r="r" b="b"/>
                <a:pathLst>
                  <a:path w="3576" h="2805" extrusionOk="0">
                    <a:moveTo>
                      <a:pt x="1" y="1"/>
                    </a:moveTo>
                    <a:cubicBezTo>
                      <a:pt x="94" y="519"/>
                      <a:pt x="166" y="1061"/>
                      <a:pt x="215" y="1621"/>
                    </a:cubicBezTo>
                    <a:cubicBezTo>
                      <a:pt x="727" y="1777"/>
                      <a:pt x="1136" y="2301"/>
                      <a:pt x="1317" y="2804"/>
                    </a:cubicBezTo>
                    <a:lnTo>
                      <a:pt x="3575" y="2804"/>
                    </a:lnTo>
                    <a:cubicBezTo>
                      <a:pt x="3223" y="1711"/>
                      <a:pt x="1883" y="621"/>
                      <a:pt x="1" y="1"/>
                    </a:cubicBezTo>
                    <a:close/>
                  </a:path>
                </a:pathLst>
              </a:custGeom>
              <a:solidFill>
                <a:srgbClr val="FFFFFF"/>
              </a:solidFill>
              <a:ln>
                <a:noFill/>
              </a:ln>
            </p:spPr>
            <p:txBody>
              <a:bodyPr spcFirstLastPara="1" wrap="square" lIns="121900" tIns="121900" rIns="121900" bIns="121900" anchor="ctr" anchorCtr="0">
                <a:noAutofit/>
              </a:bodyPr>
              <a:lstStyle/>
              <a:p>
                <a:endParaRPr sz="2400">
                  <a:solidFill>
                    <a:srgbClr val="435D74"/>
                  </a:solidFill>
                </a:endParaRPr>
              </a:p>
            </p:txBody>
          </p:sp>
          <p:sp>
            <p:nvSpPr>
              <p:cNvPr id="421" name="Google Shape;421;p23"/>
              <p:cNvSpPr/>
              <p:nvPr/>
            </p:nvSpPr>
            <p:spPr>
              <a:xfrm>
                <a:off x="4819200" y="1692175"/>
                <a:ext cx="89475" cy="66275"/>
              </a:xfrm>
              <a:custGeom>
                <a:avLst/>
                <a:gdLst/>
                <a:ahLst/>
                <a:cxnLst/>
                <a:rect l="l" t="t" r="r" b="b"/>
                <a:pathLst>
                  <a:path w="3579" h="2651" extrusionOk="0">
                    <a:moveTo>
                      <a:pt x="1317" y="0"/>
                    </a:moveTo>
                    <a:cubicBezTo>
                      <a:pt x="1133" y="500"/>
                      <a:pt x="727" y="883"/>
                      <a:pt x="215" y="1033"/>
                    </a:cubicBezTo>
                    <a:cubicBezTo>
                      <a:pt x="166" y="1593"/>
                      <a:pt x="94" y="2132"/>
                      <a:pt x="1" y="2650"/>
                    </a:cubicBezTo>
                    <a:cubicBezTo>
                      <a:pt x="1889" y="2030"/>
                      <a:pt x="3223" y="1078"/>
                      <a:pt x="3578" y="0"/>
                    </a:cubicBezTo>
                    <a:close/>
                  </a:path>
                </a:pathLst>
              </a:custGeom>
              <a:solidFill>
                <a:srgbClr val="FFFFFF"/>
              </a:solidFill>
              <a:ln>
                <a:noFill/>
              </a:ln>
            </p:spPr>
            <p:txBody>
              <a:bodyPr spcFirstLastPara="1" wrap="square" lIns="121900" tIns="121900" rIns="121900" bIns="121900" anchor="ctr" anchorCtr="0">
                <a:noAutofit/>
              </a:bodyPr>
              <a:lstStyle/>
              <a:p>
                <a:endParaRPr sz="2400">
                  <a:solidFill>
                    <a:srgbClr val="435D74"/>
                  </a:solidFill>
                </a:endParaRPr>
              </a:p>
            </p:txBody>
          </p:sp>
          <p:sp>
            <p:nvSpPr>
              <p:cNvPr id="422" name="Google Shape;422;p23"/>
              <p:cNvSpPr/>
              <p:nvPr/>
            </p:nvSpPr>
            <p:spPr>
              <a:xfrm>
                <a:off x="4456875" y="1691800"/>
                <a:ext cx="225125" cy="225100"/>
              </a:xfrm>
              <a:custGeom>
                <a:avLst/>
                <a:gdLst/>
                <a:ahLst/>
                <a:cxnLst/>
                <a:rect l="l" t="t" r="r" b="b"/>
                <a:pathLst>
                  <a:path w="9005" h="9004" extrusionOk="0">
                    <a:moveTo>
                      <a:pt x="1" y="0"/>
                    </a:moveTo>
                    <a:cubicBezTo>
                      <a:pt x="284" y="4839"/>
                      <a:pt x="4162" y="8721"/>
                      <a:pt x="9004" y="9004"/>
                    </a:cubicBezTo>
                    <a:lnTo>
                      <a:pt x="9004" y="8974"/>
                    </a:lnTo>
                    <a:cubicBezTo>
                      <a:pt x="7273" y="8628"/>
                      <a:pt x="5827" y="6697"/>
                      <a:pt x="5066" y="3942"/>
                    </a:cubicBezTo>
                    <a:cubicBezTo>
                      <a:pt x="2283" y="3180"/>
                      <a:pt x="377" y="1726"/>
                      <a:pt x="31" y="0"/>
                    </a:cubicBezTo>
                    <a:close/>
                  </a:path>
                </a:pathLst>
              </a:custGeom>
              <a:solidFill>
                <a:srgbClr val="FFFFFF"/>
              </a:solidFill>
              <a:ln>
                <a:noFill/>
              </a:ln>
            </p:spPr>
            <p:txBody>
              <a:bodyPr spcFirstLastPara="1" wrap="square" lIns="121900" tIns="121900" rIns="121900" bIns="121900" anchor="ctr" anchorCtr="0">
                <a:noAutofit/>
              </a:bodyPr>
              <a:lstStyle/>
              <a:p>
                <a:endParaRPr sz="2400">
                  <a:solidFill>
                    <a:srgbClr val="435D74"/>
                  </a:solidFill>
                </a:endParaRPr>
              </a:p>
            </p:txBody>
          </p:sp>
          <p:sp>
            <p:nvSpPr>
              <p:cNvPr id="423" name="Google Shape;423;p23"/>
              <p:cNvSpPr/>
              <p:nvPr/>
            </p:nvSpPr>
            <p:spPr>
              <a:xfrm>
                <a:off x="4487000" y="1595125"/>
                <a:ext cx="88925" cy="68475"/>
              </a:xfrm>
              <a:custGeom>
                <a:avLst/>
                <a:gdLst/>
                <a:ahLst/>
                <a:cxnLst/>
                <a:rect l="l" t="t" r="r" b="b"/>
                <a:pathLst>
                  <a:path w="3557" h="2739" extrusionOk="0">
                    <a:moveTo>
                      <a:pt x="3397" y="1"/>
                    </a:moveTo>
                    <a:cubicBezTo>
                      <a:pt x="1569" y="636"/>
                      <a:pt x="337" y="1720"/>
                      <a:pt x="0" y="2738"/>
                    </a:cubicBezTo>
                    <a:lnTo>
                      <a:pt x="3313" y="2738"/>
                    </a:lnTo>
                    <a:cubicBezTo>
                      <a:pt x="3337" y="1880"/>
                      <a:pt x="3418" y="913"/>
                      <a:pt x="3556" y="106"/>
                    </a:cubicBezTo>
                    <a:cubicBezTo>
                      <a:pt x="3502" y="73"/>
                      <a:pt x="3448" y="37"/>
                      <a:pt x="3397" y="1"/>
                    </a:cubicBezTo>
                    <a:close/>
                  </a:path>
                </a:pathLst>
              </a:custGeom>
              <a:solidFill>
                <a:srgbClr val="FFFFFF"/>
              </a:solidFill>
              <a:ln>
                <a:noFill/>
              </a:ln>
            </p:spPr>
            <p:txBody>
              <a:bodyPr spcFirstLastPara="1" wrap="square" lIns="121900" tIns="121900" rIns="121900" bIns="121900" anchor="ctr" anchorCtr="0">
                <a:noAutofit/>
              </a:bodyPr>
              <a:lstStyle/>
              <a:p>
                <a:endParaRPr sz="2400">
                  <a:solidFill>
                    <a:srgbClr val="435D74"/>
                  </a:solidFill>
                </a:endParaRPr>
              </a:p>
            </p:txBody>
          </p:sp>
          <p:sp>
            <p:nvSpPr>
              <p:cNvPr id="424" name="Google Shape;424;p23"/>
              <p:cNvSpPr/>
              <p:nvPr/>
            </p:nvSpPr>
            <p:spPr>
              <a:xfrm>
                <a:off x="4486925" y="1692175"/>
                <a:ext cx="89450" cy="66350"/>
              </a:xfrm>
              <a:custGeom>
                <a:avLst/>
                <a:gdLst/>
                <a:ahLst/>
                <a:cxnLst/>
                <a:rect l="l" t="t" r="r" b="b"/>
                <a:pathLst>
                  <a:path w="3578" h="2654" extrusionOk="0">
                    <a:moveTo>
                      <a:pt x="0" y="0"/>
                    </a:moveTo>
                    <a:cubicBezTo>
                      <a:pt x="352" y="1078"/>
                      <a:pt x="1689" y="2030"/>
                      <a:pt x="3578" y="2653"/>
                    </a:cubicBezTo>
                    <a:cubicBezTo>
                      <a:pt x="3418" y="1777"/>
                      <a:pt x="3325" y="889"/>
                      <a:pt x="3300" y="0"/>
                    </a:cubicBezTo>
                    <a:close/>
                  </a:path>
                </a:pathLst>
              </a:custGeom>
              <a:solidFill>
                <a:srgbClr val="FFFFFF"/>
              </a:solidFill>
              <a:ln>
                <a:noFill/>
              </a:ln>
            </p:spPr>
            <p:txBody>
              <a:bodyPr spcFirstLastPara="1" wrap="square" lIns="121900" tIns="121900" rIns="121900" bIns="121900" anchor="ctr" anchorCtr="0">
                <a:noAutofit/>
              </a:bodyPr>
              <a:lstStyle/>
              <a:p>
                <a:endParaRPr sz="2400">
                  <a:solidFill>
                    <a:srgbClr val="435D74"/>
                  </a:solidFill>
                </a:endParaRPr>
              </a:p>
            </p:txBody>
          </p:sp>
          <p:sp>
            <p:nvSpPr>
              <p:cNvPr id="425" name="Google Shape;425;p23"/>
              <p:cNvSpPr/>
              <p:nvPr/>
            </p:nvSpPr>
            <p:spPr>
              <a:xfrm>
                <a:off x="4456875" y="1435075"/>
                <a:ext cx="225125" cy="228525"/>
              </a:xfrm>
              <a:custGeom>
                <a:avLst/>
                <a:gdLst/>
                <a:ahLst/>
                <a:cxnLst/>
                <a:rect l="l" t="t" r="r" b="b"/>
                <a:pathLst>
                  <a:path w="9005" h="9141" extrusionOk="0">
                    <a:moveTo>
                      <a:pt x="9004" y="1"/>
                    </a:moveTo>
                    <a:cubicBezTo>
                      <a:pt x="4162" y="284"/>
                      <a:pt x="284" y="4298"/>
                      <a:pt x="1" y="9140"/>
                    </a:cubicBezTo>
                    <a:lnTo>
                      <a:pt x="37" y="9140"/>
                    </a:lnTo>
                    <a:cubicBezTo>
                      <a:pt x="329" y="7686"/>
                      <a:pt x="1747" y="6267"/>
                      <a:pt x="3969" y="5433"/>
                    </a:cubicBezTo>
                    <a:cubicBezTo>
                      <a:pt x="3715" y="4375"/>
                      <a:pt x="4516" y="3361"/>
                      <a:pt x="5602" y="3361"/>
                    </a:cubicBezTo>
                    <a:cubicBezTo>
                      <a:pt x="5607" y="3361"/>
                      <a:pt x="5612" y="3361"/>
                      <a:pt x="5617" y="3361"/>
                    </a:cubicBezTo>
                    <a:cubicBezTo>
                      <a:pt x="5638" y="3361"/>
                      <a:pt x="5656" y="3364"/>
                      <a:pt x="5677" y="3367"/>
                    </a:cubicBezTo>
                    <a:cubicBezTo>
                      <a:pt x="6511" y="1476"/>
                      <a:pt x="7688" y="293"/>
                      <a:pt x="9004" y="31"/>
                    </a:cubicBezTo>
                    <a:lnTo>
                      <a:pt x="9004" y="1"/>
                    </a:lnTo>
                    <a:close/>
                  </a:path>
                </a:pathLst>
              </a:custGeom>
              <a:solidFill>
                <a:srgbClr val="FFFFFF"/>
              </a:solidFill>
              <a:ln>
                <a:noFill/>
              </a:ln>
            </p:spPr>
            <p:txBody>
              <a:bodyPr spcFirstLastPara="1" wrap="square" lIns="121900" tIns="121900" rIns="121900" bIns="121900" anchor="ctr" anchorCtr="0">
                <a:noAutofit/>
              </a:bodyPr>
              <a:lstStyle/>
              <a:p>
                <a:endParaRPr sz="2400">
                  <a:solidFill>
                    <a:srgbClr val="435D74"/>
                  </a:solidFill>
                </a:endParaRPr>
              </a:p>
            </p:txBody>
          </p:sp>
          <p:sp>
            <p:nvSpPr>
              <p:cNvPr id="426" name="Google Shape;426;p23"/>
              <p:cNvSpPr/>
              <p:nvPr/>
            </p:nvSpPr>
            <p:spPr>
              <a:xfrm>
                <a:off x="4710200" y="1691800"/>
                <a:ext cx="228500" cy="225100"/>
              </a:xfrm>
              <a:custGeom>
                <a:avLst/>
                <a:gdLst/>
                <a:ahLst/>
                <a:cxnLst/>
                <a:rect l="l" t="t" r="r" b="b"/>
                <a:pathLst>
                  <a:path w="9140" h="9004" extrusionOk="0">
                    <a:moveTo>
                      <a:pt x="9107" y="0"/>
                    </a:moveTo>
                    <a:cubicBezTo>
                      <a:pt x="8760" y="1726"/>
                      <a:pt x="6857" y="3177"/>
                      <a:pt x="4075" y="3942"/>
                    </a:cubicBezTo>
                    <a:cubicBezTo>
                      <a:pt x="3313" y="6721"/>
                      <a:pt x="1729" y="8628"/>
                      <a:pt x="1" y="8971"/>
                    </a:cubicBezTo>
                    <a:lnTo>
                      <a:pt x="1" y="9004"/>
                    </a:lnTo>
                    <a:cubicBezTo>
                      <a:pt x="4843" y="8721"/>
                      <a:pt x="8854" y="4839"/>
                      <a:pt x="9140" y="0"/>
                    </a:cubicBezTo>
                    <a:close/>
                  </a:path>
                </a:pathLst>
              </a:custGeom>
              <a:solidFill>
                <a:srgbClr val="FFFFFF"/>
              </a:solidFill>
              <a:ln>
                <a:noFill/>
              </a:ln>
            </p:spPr>
            <p:txBody>
              <a:bodyPr spcFirstLastPara="1" wrap="square" lIns="121900" tIns="121900" rIns="121900" bIns="121900" anchor="ctr" anchorCtr="0">
                <a:noAutofit/>
              </a:bodyPr>
              <a:lstStyle/>
              <a:p>
                <a:endParaRPr sz="2400">
                  <a:solidFill>
                    <a:srgbClr val="435D74"/>
                  </a:solidFill>
                </a:endParaRPr>
              </a:p>
            </p:txBody>
          </p:sp>
          <p:sp>
            <p:nvSpPr>
              <p:cNvPr id="427" name="Google Shape;427;p23"/>
              <p:cNvSpPr/>
              <p:nvPr/>
            </p:nvSpPr>
            <p:spPr>
              <a:xfrm>
                <a:off x="4710200" y="1465200"/>
                <a:ext cx="70025" cy="89375"/>
              </a:xfrm>
              <a:custGeom>
                <a:avLst/>
                <a:gdLst/>
                <a:ahLst/>
                <a:cxnLst/>
                <a:rect l="l" t="t" r="r" b="b"/>
                <a:pathLst>
                  <a:path w="2801" h="3575" extrusionOk="0">
                    <a:moveTo>
                      <a:pt x="1" y="0"/>
                    </a:moveTo>
                    <a:lnTo>
                      <a:pt x="1" y="3298"/>
                    </a:lnTo>
                    <a:cubicBezTo>
                      <a:pt x="937" y="3328"/>
                      <a:pt x="1961" y="3421"/>
                      <a:pt x="2801" y="3575"/>
                    </a:cubicBezTo>
                    <a:cubicBezTo>
                      <a:pt x="2181" y="1687"/>
                      <a:pt x="1082" y="350"/>
                      <a:pt x="1" y="0"/>
                    </a:cubicBezTo>
                    <a:close/>
                  </a:path>
                </a:pathLst>
              </a:custGeom>
              <a:solidFill>
                <a:srgbClr val="FFFFFF"/>
              </a:solidFill>
              <a:ln>
                <a:noFill/>
              </a:ln>
            </p:spPr>
            <p:txBody>
              <a:bodyPr spcFirstLastPara="1" wrap="square" lIns="121900" tIns="121900" rIns="121900" bIns="121900" anchor="ctr" anchorCtr="0">
                <a:noAutofit/>
              </a:bodyPr>
              <a:lstStyle/>
              <a:p>
                <a:endParaRPr sz="2400">
                  <a:solidFill>
                    <a:srgbClr val="435D74"/>
                  </a:solidFill>
                </a:endParaRPr>
              </a:p>
            </p:txBody>
          </p:sp>
          <p:sp>
            <p:nvSpPr>
              <p:cNvPr id="428" name="Google Shape;428;p23"/>
              <p:cNvSpPr/>
              <p:nvPr/>
            </p:nvSpPr>
            <p:spPr>
              <a:xfrm>
                <a:off x="4710200" y="1575850"/>
                <a:ext cx="86150" cy="87750"/>
              </a:xfrm>
              <a:custGeom>
                <a:avLst/>
                <a:gdLst/>
                <a:ahLst/>
                <a:cxnLst/>
                <a:rect l="l" t="t" r="r" b="b"/>
                <a:pathLst>
                  <a:path w="3446" h="3510" extrusionOk="0">
                    <a:moveTo>
                      <a:pt x="1" y="1"/>
                    </a:moveTo>
                    <a:lnTo>
                      <a:pt x="1" y="3509"/>
                    </a:lnTo>
                    <a:lnTo>
                      <a:pt x="2494" y="3509"/>
                    </a:lnTo>
                    <a:cubicBezTo>
                      <a:pt x="2656" y="3054"/>
                      <a:pt x="3003" y="2554"/>
                      <a:pt x="3445" y="2374"/>
                    </a:cubicBezTo>
                    <a:cubicBezTo>
                      <a:pt x="3385" y="1702"/>
                      <a:pt x="3283" y="1034"/>
                      <a:pt x="3135" y="374"/>
                    </a:cubicBezTo>
                    <a:cubicBezTo>
                      <a:pt x="2208" y="167"/>
                      <a:pt x="1063" y="37"/>
                      <a:pt x="1" y="1"/>
                    </a:cubicBezTo>
                    <a:close/>
                  </a:path>
                </a:pathLst>
              </a:custGeom>
              <a:solidFill>
                <a:srgbClr val="FFFFFF"/>
              </a:solidFill>
              <a:ln>
                <a:noFill/>
              </a:ln>
            </p:spPr>
            <p:txBody>
              <a:bodyPr spcFirstLastPara="1" wrap="square" lIns="121900" tIns="121900" rIns="121900" bIns="121900" anchor="ctr" anchorCtr="0">
                <a:noAutofit/>
              </a:bodyPr>
              <a:lstStyle/>
              <a:p>
                <a:endParaRPr sz="2400">
                  <a:solidFill>
                    <a:srgbClr val="435D74"/>
                  </a:solidFill>
                </a:endParaRPr>
              </a:p>
            </p:txBody>
          </p:sp>
          <p:sp>
            <p:nvSpPr>
              <p:cNvPr id="429" name="Google Shape;429;p23"/>
              <p:cNvSpPr/>
              <p:nvPr/>
            </p:nvSpPr>
            <p:spPr>
              <a:xfrm>
                <a:off x="4710200" y="1797500"/>
                <a:ext cx="70025" cy="89375"/>
              </a:xfrm>
              <a:custGeom>
                <a:avLst/>
                <a:gdLst/>
                <a:ahLst/>
                <a:cxnLst/>
                <a:rect l="l" t="t" r="r" b="b"/>
                <a:pathLst>
                  <a:path w="2801" h="3575" extrusionOk="0">
                    <a:moveTo>
                      <a:pt x="2801" y="0"/>
                    </a:moveTo>
                    <a:lnTo>
                      <a:pt x="2801" y="0"/>
                    </a:lnTo>
                    <a:cubicBezTo>
                      <a:pt x="2283" y="93"/>
                      <a:pt x="1609" y="166"/>
                      <a:pt x="1048" y="214"/>
                    </a:cubicBezTo>
                    <a:cubicBezTo>
                      <a:pt x="892" y="726"/>
                      <a:pt x="503" y="1135"/>
                      <a:pt x="1" y="1316"/>
                    </a:cubicBezTo>
                    <a:lnTo>
                      <a:pt x="1" y="3574"/>
                    </a:lnTo>
                    <a:cubicBezTo>
                      <a:pt x="1082" y="3222"/>
                      <a:pt x="2181" y="1885"/>
                      <a:pt x="2801" y="0"/>
                    </a:cubicBezTo>
                    <a:close/>
                  </a:path>
                </a:pathLst>
              </a:custGeom>
              <a:solidFill>
                <a:srgbClr val="FFFFFF"/>
              </a:solidFill>
              <a:ln>
                <a:noFill/>
              </a:ln>
            </p:spPr>
            <p:txBody>
              <a:bodyPr spcFirstLastPara="1" wrap="square" lIns="121900" tIns="121900" rIns="121900" bIns="121900" anchor="ctr" anchorCtr="0">
                <a:noAutofit/>
              </a:bodyPr>
              <a:lstStyle/>
              <a:p>
                <a:endParaRPr sz="2400">
                  <a:solidFill>
                    <a:srgbClr val="435D74"/>
                  </a:solidFill>
                </a:endParaRPr>
              </a:p>
            </p:txBody>
          </p:sp>
          <p:sp>
            <p:nvSpPr>
              <p:cNvPr id="430" name="Google Shape;430;p23"/>
              <p:cNvSpPr/>
              <p:nvPr/>
            </p:nvSpPr>
            <p:spPr>
              <a:xfrm>
                <a:off x="4681975" y="1776400"/>
                <a:ext cx="28250" cy="28350"/>
              </a:xfrm>
              <a:custGeom>
                <a:avLst/>
                <a:gdLst/>
                <a:ahLst/>
                <a:cxnLst/>
                <a:rect l="l" t="t" r="r" b="b"/>
                <a:pathLst>
                  <a:path w="1130" h="1134" extrusionOk="0">
                    <a:moveTo>
                      <a:pt x="566" y="1"/>
                    </a:moveTo>
                    <a:cubicBezTo>
                      <a:pt x="253" y="1"/>
                      <a:pt x="0" y="251"/>
                      <a:pt x="0" y="564"/>
                    </a:cubicBezTo>
                    <a:lnTo>
                      <a:pt x="0" y="567"/>
                    </a:lnTo>
                    <a:cubicBezTo>
                      <a:pt x="0" y="567"/>
                      <a:pt x="0" y="570"/>
                      <a:pt x="0" y="570"/>
                    </a:cubicBezTo>
                    <a:cubicBezTo>
                      <a:pt x="0" y="880"/>
                      <a:pt x="253" y="1133"/>
                      <a:pt x="566" y="1133"/>
                    </a:cubicBezTo>
                    <a:cubicBezTo>
                      <a:pt x="877" y="1133"/>
                      <a:pt x="1130" y="880"/>
                      <a:pt x="1130" y="570"/>
                    </a:cubicBezTo>
                    <a:cubicBezTo>
                      <a:pt x="1130" y="570"/>
                      <a:pt x="1130" y="567"/>
                      <a:pt x="1130" y="567"/>
                    </a:cubicBezTo>
                    <a:lnTo>
                      <a:pt x="1130" y="564"/>
                    </a:lnTo>
                    <a:cubicBezTo>
                      <a:pt x="1130" y="251"/>
                      <a:pt x="877" y="1"/>
                      <a:pt x="566" y="1"/>
                    </a:cubicBezTo>
                    <a:close/>
                  </a:path>
                </a:pathLst>
              </a:custGeom>
              <a:solidFill>
                <a:srgbClr val="FFFFFF"/>
              </a:solidFill>
              <a:ln>
                <a:noFill/>
              </a:ln>
            </p:spPr>
            <p:txBody>
              <a:bodyPr spcFirstLastPara="1" wrap="square" lIns="121900" tIns="121900" rIns="121900" bIns="121900" anchor="ctr" anchorCtr="0">
                <a:noAutofit/>
              </a:bodyPr>
              <a:lstStyle/>
              <a:p>
                <a:endParaRPr sz="2400">
                  <a:solidFill>
                    <a:srgbClr val="435D74"/>
                  </a:solidFill>
                </a:endParaRPr>
              </a:p>
            </p:txBody>
          </p:sp>
          <p:sp>
            <p:nvSpPr>
              <p:cNvPr id="431" name="Google Shape;431;p23"/>
              <p:cNvSpPr/>
              <p:nvPr/>
            </p:nvSpPr>
            <p:spPr>
              <a:xfrm>
                <a:off x="4710200" y="1692175"/>
                <a:ext cx="86150" cy="82450"/>
              </a:xfrm>
              <a:custGeom>
                <a:avLst/>
                <a:gdLst/>
                <a:ahLst/>
                <a:cxnLst/>
                <a:rect l="l" t="t" r="r" b="b"/>
                <a:pathLst>
                  <a:path w="3446" h="3298" extrusionOk="0">
                    <a:moveTo>
                      <a:pt x="1" y="0"/>
                    </a:moveTo>
                    <a:lnTo>
                      <a:pt x="1" y="2346"/>
                    </a:lnTo>
                    <a:cubicBezTo>
                      <a:pt x="455" y="2506"/>
                      <a:pt x="820" y="2852"/>
                      <a:pt x="1003" y="3298"/>
                    </a:cubicBezTo>
                    <a:cubicBezTo>
                      <a:pt x="1702" y="3234"/>
                      <a:pt x="2506" y="3129"/>
                      <a:pt x="3135" y="2987"/>
                    </a:cubicBezTo>
                    <a:cubicBezTo>
                      <a:pt x="3283" y="2328"/>
                      <a:pt x="3385" y="1660"/>
                      <a:pt x="3445" y="985"/>
                    </a:cubicBezTo>
                    <a:cubicBezTo>
                      <a:pt x="3003" y="807"/>
                      <a:pt x="2656" y="449"/>
                      <a:pt x="2494" y="0"/>
                    </a:cubicBezTo>
                    <a:close/>
                  </a:path>
                </a:pathLst>
              </a:custGeom>
              <a:solidFill>
                <a:srgbClr val="FFFFFF"/>
              </a:solidFill>
              <a:ln>
                <a:noFill/>
              </a:ln>
            </p:spPr>
            <p:txBody>
              <a:bodyPr spcFirstLastPara="1" wrap="square" lIns="121900" tIns="121900" rIns="121900" bIns="121900" anchor="ctr" anchorCtr="0">
                <a:noAutofit/>
              </a:bodyPr>
              <a:lstStyle/>
              <a:p>
                <a:endParaRPr sz="2400">
                  <a:solidFill>
                    <a:srgbClr val="435D74"/>
                  </a:solidFill>
                </a:endParaRPr>
              </a:p>
            </p:txBody>
          </p:sp>
        </p:grpSp>
      </p:grpSp>
      <p:grpSp>
        <p:nvGrpSpPr>
          <p:cNvPr id="432" name="Google Shape;432;p23"/>
          <p:cNvGrpSpPr/>
          <p:nvPr/>
        </p:nvGrpSpPr>
        <p:grpSpPr>
          <a:xfrm>
            <a:off x="4995990" y="4349752"/>
            <a:ext cx="1794036" cy="1416075"/>
            <a:chOff x="3746992" y="3262314"/>
            <a:chExt cx="1345527" cy="1062056"/>
          </a:xfrm>
        </p:grpSpPr>
        <p:sp>
          <p:nvSpPr>
            <p:cNvPr id="433" name="Google Shape;433;p23"/>
            <p:cNvSpPr/>
            <p:nvPr/>
          </p:nvSpPr>
          <p:spPr>
            <a:xfrm>
              <a:off x="3746992" y="3262314"/>
              <a:ext cx="1345527" cy="1062056"/>
            </a:xfrm>
            <a:custGeom>
              <a:avLst/>
              <a:gdLst/>
              <a:ahLst/>
              <a:cxnLst/>
              <a:rect l="l" t="t" r="r" b="b"/>
              <a:pathLst>
                <a:path w="30516" h="24087" extrusionOk="0">
                  <a:moveTo>
                    <a:pt x="7120" y="214"/>
                  </a:moveTo>
                  <a:lnTo>
                    <a:pt x="7120" y="9275"/>
                  </a:lnTo>
                  <a:cubicBezTo>
                    <a:pt x="7120" y="9275"/>
                    <a:pt x="7013" y="11120"/>
                    <a:pt x="5537" y="10287"/>
                  </a:cubicBezTo>
                  <a:cubicBezTo>
                    <a:pt x="4060" y="9442"/>
                    <a:pt x="1048" y="9382"/>
                    <a:pt x="524" y="11549"/>
                  </a:cubicBezTo>
                  <a:cubicBezTo>
                    <a:pt x="0" y="13704"/>
                    <a:pt x="2584" y="15550"/>
                    <a:pt x="4108" y="14704"/>
                  </a:cubicBezTo>
                  <a:cubicBezTo>
                    <a:pt x="5644" y="13871"/>
                    <a:pt x="7061" y="13764"/>
                    <a:pt x="7168" y="14764"/>
                  </a:cubicBezTo>
                  <a:cubicBezTo>
                    <a:pt x="7275" y="15764"/>
                    <a:pt x="7168" y="24086"/>
                    <a:pt x="7168" y="24086"/>
                  </a:cubicBezTo>
                  <a:lnTo>
                    <a:pt x="16026" y="24086"/>
                  </a:lnTo>
                  <a:cubicBezTo>
                    <a:pt x="16026" y="24086"/>
                    <a:pt x="16919" y="23455"/>
                    <a:pt x="16502" y="22455"/>
                  </a:cubicBezTo>
                  <a:cubicBezTo>
                    <a:pt x="16074" y="21455"/>
                    <a:pt x="14859" y="17181"/>
                    <a:pt x="18395" y="17240"/>
                  </a:cubicBezTo>
                  <a:cubicBezTo>
                    <a:pt x="21932" y="17288"/>
                    <a:pt x="21027" y="20717"/>
                    <a:pt x="20658" y="21717"/>
                  </a:cubicBezTo>
                  <a:cubicBezTo>
                    <a:pt x="20289" y="22717"/>
                    <a:pt x="20086" y="24086"/>
                    <a:pt x="21241" y="24086"/>
                  </a:cubicBezTo>
                  <a:lnTo>
                    <a:pt x="30468" y="24086"/>
                  </a:lnTo>
                  <a:lnTo>
                    <a:pt x="30468" y="15395"/>
                  </a:lnTo>
                  <a:cubicBezTo>
                    <a:pt x="30468" y="15395"/>
                    <a:pt x="30516" y="14026"/>
                    <a:pt x="29563" y="14073"/>
                  </a:cubicBezTo>
                  <a:cubicBezTo>
                    <a:pt x="28623" y="14133"/>
                    <a:pt x="27623" y="15609"/>
                    <a:pt x="25242" y="14395"/>
                  </a:cubicBezTo>
                  <a:cubicBezTo>
                    <a:pt x="22872" y="13180"/>
                    <a:pt x="24194" y="9966"/>
                    <a:pt x="26087" y="9918"/>
                  </a:cubicBezTo>
                  <a:cubicBezTo>
                    <a:pt x="27992" y="9858"/>
                    <a:pt x="28671" y="10549"/>
                    <a:pt x="29302" y="10704"/>
                  </a:cubicBezTo>
                  <a:cubicBezTo>
                    <a:pt x="29933" y="10859"/>
                    <a:pt x="30302" y="10442"/>
                    <a:pt x="30361" y="9751"/>
                  </a:cubicBezTo>
                  <a:cubicBezTo>
                    <a:pt x="30409" y="9073"/>
                    <a:pt x="30361" y="214"/>
                    <a:pt x="30361" y="214"/>
                  </a:cubicBezTo>
                  <a:lnTo>
                    <a:pt x="22765" y="214"/>
                  </a:lnTo>
                  <a:cubicBezTo>
                    <a:pt x="22765" y="214"/>
                    <a:pt x="21086" y="0"/>
                    <a:pt x="21086" y="1215"/>
                  </a:cubicBezTo>
                  <a:cubicBezTo>
                    <a:pt x="21086" y="2429"/>
                    <a:pt x="22872" y="4584"/>
                    <a:pt x="20872" y="6120"/>
                  </a:cubicBezTo>
                  <a:cubicBezTo>
                    <a:pt x="18872" y="7644"/>
                    <a:pt x="16288" y="5691"/>
                    <a:pt x="16598" y="4012"/>
                  </a:cubicBezTo>
                  <a:cubicBezTo>
                    <a:pt x="16919" y="2322"/>
                    <a:pt x="17443" y="1798"/>
                    <a:pt x="17288" y="953"/>
                  </a:cubicBezTo>
                  <a:cubicBezTo>
                    <a:pt x="17133" y="107"/>
                    <a:pt x="16705" y="214"/>
                    <a:pt x="16705" y="214"/>
                  </a:cubicBezTo>
                  <a:close/>
                </a:path>
              </a:pathLst>
            </a:custGeom>
            <a:solidFill>
              <a:schemeClr val="accent5"/>
            </a:solidFill>
            <a:ln>
              <a:noFill/>
            </a:ln>
          </p:spPr>
          <p:txBody>
            <a:bodyPr spcFirstLastPara="1" wrap="square" lIns="121900" tIns="121900" rIns="121900" bIns="121900" anchor="ctr" anchorCtr="0">
              <a:noAutofit/>
            </a:bodyPr>
            <a:lstStyle/>
            <a:p>
              <a:endParaRPr sz="2400"/>
            </a:p>
          </p:txBody>
        </p:sp>
        <p:grpSp>
          <p:nvGrpSpPr>
            <p:cNvPr id="434" name="Google Shape;434;p23"/>
            <p:cNvGrpSpPr/>
            <p:nvPr/>
          </p:nvGrpSpPr>
          <p:grpSpPr>
            <a:xfrm>
              <a:off x="4402315" y="3623720"/>
              <a:ext cx="339359" cy="339253"/>
              <a:chOff x="5642475" y="1435075"/>
              <a:chExt cx="481975" cy="481825"/>
            </a:xfrm>
          </p:grpSpPr>
          <p:sp>
            <p:nvSpPr>
              <p:cNvPr id="435" name="Google Shape;435;p23"/>
              <p:cNvSpPr/>
              <p:nvPr/>
            </p:nvSpPr>
            <p:spPr>
              <a:xfrm>
                <a:off x="5642475" y="1435075"/>
                <a:ext cx="481975" cy="340675"/>
              </a:xfrm>
              <a:custGeom>
                <a:avLst/>
                <a:gdLst/>
                <a:ahLst/>
                <a:cxnLst/>
                <a:rect l="l" t="t" r="r" b="b"/>
                <a:pathLst>
                  <a:path w="19279" h="13627" extrusionOk="0">
                    <a:moveTo>
                      <a:pt x="2262" y="2259"/>
                    </a:moveTo>
                    <a:cubicBezTo>
                      <a:pt x="2883" y="2259"/>
                      <a:pt x="3428" y="2765"/>
                      <a:pt x="3428" y="3389"/>
                    </a:cubicBezTo>
                    <a:lnTo>
                      <a:pt x="3428" y="7342"/>
                    </a:lnTo>
                    <a:cubicBezTo>
                      <a:pt x="3428" y="7366"/>
                      <a:pt x="3434" y="7394"/>
                      <a:pt x="3434" y="7418"/>
                    </a:cubicBezTo>
                    <a:lnTo>
                      <a:pt x="1636" y="6246"/>
                    </a:lnTo>
                    <a:cubicBezTo>
                      <a:pt x="1320" y="6035"/>
                      <a:pt x="1130" y="5683"/>
                      <a:pt x="1133" y="5304"/>
                    </a:cubicBezTo>
                    <a:lnTo>
                      <a:pt x="1133" y="3389"/>
                    </a:lnTo>
                    <a:cubicBezTo>
                      <a:pt x="1133" y="2765"/>
                      <a:pt x="1636" y="2259"/>
                      <a:pt x="2262" y="2259"/>
                    </a:cubicBezTo>
                    <a:close/>
                    <a:moveTo>
                      <a:pt x="17017" y="2259"/>
                    </a:moveTo>
                    <a:cubicBezTo>
                      <a:pt x="17641" y="2259"/>
                      <a:pt x="18147" y="2765"/>
                      <a:pt x="18147" y="3389"/>
                    </a:cubicBezTo>
                    <a:lnTo>
                      <a:pt x="18147" y="5307"/>
                    </a:lnTo>
                    <a:cubicBezTo>
                      <a:pt x="18147" y="5683"/>
                      <a:pt x="17957" y="6035"/>
                      <a:pt x="17644" y="6246"/>
                    </a:cubicBezTo>
                    <a:lnTo>
                      <a:pt x="15843" y="7421"/>
                    </a:lnTo>
                    <a:cubicBezTo>
                      <a:pt x="15843" y="7394"/>
                      <a:pt x="15849" y="7369"/>
                      <a:pt x="15849" y="7342"/>
                    </a:cubicBezTo>
                    <a:lnTo>
                      <a:pt x="15849" y="3389"/>
                    </a:lnTo>
                    <a:cubicBezTo>
                      <a:pt x="15849" y="2765"/>
                      <a:pt x="16394" y="2259"/>
                      <a:pt x="17017" y="2259"/>
                    </a:cubicBezTo>
                    <a:close/>
                    <a:moveTo>
                      <a:pt x="9638" y="2284"/>
                    </a:moveTo>
                    <a:cubicBezTo>
                      <a:pt x="9845" y="2284"/>
                      <a:pt x="10051" y="2381"/>
                      <a:pt x="10146" y="2576"/>
                    </a:cubicBezTo>
                    <a:lnTo>
                      <a:pt x="10883" y="4069"/>
                    </a:lnTo>
                    <a:lnTo>
                      <a:pt x="12534" y="4310"/>
                    </a:lnTo>
                    <a:cubicBezTo>
                      <a:pt x="12994" y="4376"/>
                      <a:pt x="13181" y="4945"/>
                      <a:pt x="12847" y="5274"/>
                    </a:cubicBezTo>
                    <a:lnTo>
                      <a:pt x="11651" y="6439"/>
                    </a:lnTo>
                    <a:lnTo>
                      <a:pt x="11934" y="8080"/>
                    </a:lnTo>
                    <a:cubicBezTo>
                      <a:pt x="11996" y="8445"/>
                      <a:pt x="11705" y="8742"/>
                      <a:pt x="11376" y="8742"/>
                    </a:cubicBezTo>
                    <a:cubicBezTo>
                      <a:pt x="11290" y="8742"/>
                      <a:pt x="11201" y="8721"/>
                      <a:pt x="11115" y="8676"/>
                    </a:cubicBezTo>
                    <a:lnTo>
                      <a:pt x="9637" y="7899"/>
                    </a:lnTo>
                    <a:lnTo>
                      <a:pt x="8161" y="8676"/>
                    </a:lnTo>
                    <a:cubicBezTo>
                      <a:pt x="8076" y="8721"/>
                      <a:pt x="7987" y="8742"/>
                      <a:pt x="7900" y="8742"/>
                    </a:cubicBezTo>
                    <a:cubicBezTo>
                      <a:pt x="7571" y="8742"/>
                      <a:pt x="7280" y="8445"/>
                      <a:pt x="7342" y="8080"/>
                    </a:cubicBezTo>
                    <a:lnTo>
                      <a:pt x="7625" y="6439"/>
                    </a:lnTo>
                    <a:lnTo>
                      <a:pt x="6430" y="5271"/>
                    </a:lnTo>
                    <a:cubicBezTo>
                      <a:pt x="6279" y="5120"/>
                      <a:pt x="6222" y="4897"/>
                      <a:pt x="6288" y="4692"/>
                    </a:cubicBezTo>
                    <a:cubicBezTo>
                      <a:pt x="6355" y="4488"/>
                      <a:pt x="6532" y="4340"/>
                      <a:pt x="6743" y="4310"/>
                    </a:cubicBezTo>
                    <a:lnTo>
                      <a:pt x="8393" y="4069"/>
                    </a:lnTo>
                    <a:lnTo>
                      <a:pt x="9131" y="2576"/>
                    </a:lnTo>
                    <a:cubicBezTo>
                      <a:pt x="9226" y="2381"/>
                      <a:pt x="9432" y="2284"/>
                      <a:pt x="9638" y="2284"/>
                    </a:cubicBezTo>
                    <a:close/>
                    <a:moveTo>
                      <a:pt x="3994" y="1"/>
                    </a:moveTo>
                    <a:cubicBezTo>
                      <a:pt x="3681" y="1"/>
                      <a:pt x="3428" y="254"/>
                      <a:pt x="3428" y="567"/>
                    </a:cubicBezTo>
                    <a:lnTo>
                      <a:pt x="3428" y="1443"/>
                    </a:lnTo>
                    <a:cubicBezTo>
                      <a:pt x="3072" y="1242"/>
                      <a:pt x="2669" y="1133"/>
                      <a:pt x="2262" y="1130"/>
                    </a:cubicBezTo>
                    <a:cubicBezTo>
                      <a:pt x="1013" y="1130"/>
                      <a:pt x="4" y="2142"/>
                      <a:pt x="4" y="3389"/>
                    </a:cubicBezTo>
                    <a:lnTo>
                      <a:pt x="4" y="5307"/>
                    </a:lnTo>
                    <a:cubicBezTo>
                      <a:pt x="1" y="6060"/>
                      <a:pt x="380" y="6767"/>
                      <a:pt x="1010" y="7186"/>
                    </a:cubicBezTo>
                    <a:lnTo>
                      <a:pt x="3681" y="8941"/>
                    </a:lnTo>
                    <a:cubicBezTo>
                      <a:pt x="3690" y="8947"/>
                      <a:pt x="3702" y="8944"/>
                      <a:pt x="3714" y="8950"/>
                    </a:cubicBezTo>
                    <a:cubicBezTo>
                      <a:pt x="4129" y="10107"/>
                      <a:pt x="5006" y="11037"/>
                      <a:pt x="6297" y="11642"/>
                    </a:cubicBezTo>
                    <a:cubicBezTo>
                      <a:pt x="7137" y="12034"/>
                      <a:pt x="7692" y="12817"/>
                      <a:pt x="7866" y="13627"/>
                    </a:cubicBezTo>
                    <a:lnTo>
                      <a:pt x="11386" y="13627"/>
                    </a:lnTo>
                    <a:cubicBezTo>
                      <a:pt x="11504" y="12844"/>
                      <a:pt x="11949" y="12067"/>
                      <a:pt x="12648" y="11676"/>
                    </a:cubicBezTo>
                    <a:cubicBezTo>
                      <a:pt x="14003" y="10908"/>
                      <a:pt x="15027" y="10101"/>
                      <a:pt x="15521" y="8965"/>
                    </a:cubicBezTo>
                    <a:cubicBezTo>
                      <a:pt x="15545" y="8953"/>
                      <a:pt x="15575" y="8956"/>
                      <a:pt x="15599" y="8941"/>
                    </a:cubicBezTo>
                    <a:lnTo>
                      <a:pt x="18273" y="7186"/>
                    </a:lnTo>
                    <a:cubicBezTo>
                      <a:pt x="18899" y="6767"/>
                      <a:pt x="19279" y="6063"/>
                      <a:pt x="19279" y="5307"/>
                    </a:cubicBezTo>
                    <a:lnTo>
                      <a:pt x="19279" y="3389"/>
                    </a:lnTo>
                    <a:cubicBezTo>
                      <a:pt x="19276" y="2142"/>
                      <a:pt x="18267" y="1130"/>
                      <a:pt x="17020" y="1130"/>
                    </a:cubicBezTo>
                    <a:cubicBezTo>
                      <a:pt x="16611" y="1133"/>
                      <a:pt x="16207" y="1242"/>
                      <a:pt x="15852" y="1443"/>
                    </a:cubicBezTo>
                    <a:lnTo>
                      <a:pt x="15852" y="567"/>
                    </a:lnTo>
                    <a:cubicBezTo>
                      <a:pt x="15852" y="254"/>
                      <a:pt x="15599" y="1"/>
                      <a:pt x="15289" y="1"/>
                    </a:cubicBezTo>
                    <a:close/>
                  </a:path>
                </a:pathLst>
              </a:custGeom>
              <a:solidFill>
                <a:srgbClr val="FFFFFF"/>
              </a:solidFill>
              <a:ln>
                <a:noFill/>
              </a:ln>
            </p:spPr>
            <p:txBody>
              <a:bodyPr spcFirstLastPara="1" wrap="square" lIns="121900" tIns="121900" rIns="121900" bIns="121900" anchor="ctr" anchorCtr="0">
                <a:noAutofit/>
              </a:bodyPr>
              <a:lstStyle/>
              <a:p>
                <a:endParaRPr sz="2400">
                  <a:solidFill>
                    <a:srgbClr val="435D74"/>
                  </a:solidFill>
                </a:endParaRPr>
              </a:p>
            </p:txBody>
          </p:sp>
          <p:sp>
            <p:nvSpPr>
              <p:cNvPr id="436" name="Google Shape;436;p23"/>
              <p:cNvSpPr/>
              <p:nvPr/>
            </p:nvSpPr>
            <p:spPr>
              <a:xfrm>
                <a:off x="5756375" y="1803975"/>
                <a:ext cx="254100" cy="112925"/>
              </a:xfrm>
              <a:custGeom>
                <a:avLst/>
                <a:gdLst/>
                <a:ahLst/>
                <a:cxnLst/>
                <a:rect l="l" t="t" r="r" b="b"/>
                <a:pathLst>
                  <a:path w="10164" h="4517" extrusionOk="0">
                    <a:moveTo>
                      <a:pt x="2259" y="0"/>
                    </a:moveTo>
                    <a:cubicBezTo>
                      <a:pt x="1636" y="0"/>
                      <a:pt x="1130" y="506"/>
                      <a:pt x="1130" y="1129"/>
                    </a:cubicBezTo>
                    <a:lnTo>
                      <a:pt x="1130" y="1695"/>
                    </a:lnTo>
                    <a:lnTo>
                      <a:pt x="2825" y="1695"/>
                    </a:lnTo>
                    <a:cubicBezTo>
                      <a:pt x="3136" y="1695"/>
                      <a:pt x="3389" y="1945"/>
                      <a:pt x="3389" y="2258"/>
                    </a:cubicBezTo>
                    <a:cubicBezTo>
                      <a:pt x="3389" y="2572"/>
                      <a:pt x="3136" y="2825"/>
                      <a:pt x="2825" y="2825"/>
                    </a:cubicBezTo>
                    <a:lnTo>
                      <a:pt x="567" y="2825"/>
                    </a:lnTo>
                    <a:cubicBezTo>
                      <a:pt x="254" y="2825"/>
                      <a:pt x="1" y="3075"/>
                      <a:pt x="1" y="3388"/>
                    </a:cubicBezTo>
                    <a:lnTo>
                      <a:pt x="1" y="3954"/>
                    </a:lnTo>
                    <a:cubicBezTo>
                      <a:pt x="1" y="4264"/>
                      <a:pt x="254" y="4517"/>
                      <a:pt x="567" y="4517"/>
                    </a:cubicBezTo>
                    <a:lnTo>
                      <a:pt x="9601" y="4517"/>
                    </a:lnTo>
                    <a:cubicBezTo>
                      <a:pt x="9911" y="4517"/>
                      <a:pt x="10164" y="4264"/>
                      <a:pt x="10164" y="3954"/>
                    </a:cubicBezTo>
                    <a:lnTo>
                      <a:pt x="10164" y="3388"/>
                    </a:lnTo>
                    <a:cubicBezTo>
                      <a:pt x="10164" y="3075"/>
                      <a:pt x="9911" y="2825"/>
                      <a:pt x="9601" y="2825"/>
                    </a:cubicBezTo>
                    <a:lnTo>
                      <a:pt x="7342" y="2825"/>
                    </a:lnTo>
                    <a:cubicBezTo>
                      <a:pt x="7029" y="2825"/>
                      <a:pt x="6776" y="2572"/>
                      <a:pt x="6776" y="2258"/>
                    </a:cubicBezTo>
                    <a:cubicBezTo>
                      <a:pt x="6776" y="1945"/>
                      <a:pt x="7029" y="1695"/>
                      <a:pt x="7342" y="1695"/>
                    </a:cubicBezTo>
                    <a:lnTo>
                      <a:pt x="9035" y="1695"/>
                    </a:lnTo>
                    <a:lnTo>
                      <a:pt x="9035" y="1129"/>
                    </a:lnTo>
                    <a:cubicBezTo>
                      <a:pt x="9035" y="506"/>
                      <a:pt x="8529" y="0"/>
                      <a:pt x="7905" y="0"/>
                    </a:cubicBezTo>
                    <a:close/>
                  </a:path>
                </a:pathLst>
              </a:custGeom>
              <a:solidFill>
                <a:srgbClr val="FFFFFF"/>
              </a:solidFill>
              <a:ln>
                <a:noFill/>
              </a:ln>
            </p:spPr>
            <p:txBody>
              <a:bodyPr spcFirstLastPara="1" wrap="square" lIns="121900" tIns="121900" rIns="121900" bIns="121900" anchor="ctr" anchorCtr="0">
                <a:noAutofit/>
              </a:bodyPr>
              <a:lstStyle/>
              <a:p>
                <a:endParaRPr sz="2400">
                  <a:solidFill>
                    <a:srgbClr val="435D74"/>
                  </a:solidFill>
                </a:endParaRPr>
              </a:p>
            </p:txBody>
          </p:sp>
          <p:sp>
            <p:nvSpPr>
              <p:cNvPr id="437" name="Google Shape;437;p23"/>
              <p:cNvSpPr/>
              <p:nvPr/>
            </p:nvSpPr>
            <p:spPr>
              <a:xfrm>
                <a:off x="5843400" y="1537550"/>
                <a:ext cx="79975" cy="76125"/>
              </a:xfrm>
              <a:custGeom>
                <a:avLst/>
                <a:gdLst/>
                <a:ahLst/>
                <a:cxnLst/>
                <a:rect l="l" t="t" r="r" b="b"/>
                <a:pathLst>
                  <a:path w="3199" h="3045" extrusionOk="0">
                    <a:moveTo>
                      <a:pt x="1603" y="0"/>
                    </a:moveTo>
                    <a:lnTo>
                      <a:pt x="1238" y="738"/>
                    </a:lnTo>
                    <a:cubicBezTo>
                      <a:pt x="1157" y="904"/>
                      <a:pt x="998" y="1018"/>
                      <a:pt x="814" y="1045"/>
                    </a:cubicBezTo>
                    <a:lnTo>
                      <a:pt x="1" y="1163"/>
                    </a:lnTo>
                    <a:lnTo>
                      <a:pt x="588" y="1735"/>
                    </a:lnTo>
                    <a:cubicBezTo>
                      <a:pt x="721" y="1864"/>
                      <a:pt x="784" y="2051"/>
                      <a:pt x="751" y="2235"/>
                    </a:cubicBezTo>
                    <a:lnTo>
                      <a:pt x="612" y="3045"/>
                    </a:lnTo>
                    <a:lnTo>
                      <a:pt x="1338" y="2662"/>
                    </a:lnTo>
                    <a:cubicBezTo>
                      <a:pt x="1421" y="2619"/>
                      <a:pt x="1511" y="2597"/>
                      <a:pt x="1601" y="2597"/>
                    </a:cubicBezTo>
                    <a:cubicBezTo>
                      <a:pt x="1691" y="2597"/>
                      <a:pt x="1781" y="2619"/>
                      <a:pt x="1862" y="2662"/>
                    </a:cubicBezTo>
                    <a:lnTo>
                      <a:pt x="2588" y="3045"/>
                    </a:lnTo>
                    <a:lnTo>
                      <a:pt x="2452" y="2235"/>
                    </a:lnTo>
                    <a:cubicBezTo>
                      <a:pt x="2419" y="2051"/>
                      <a:pt x="2479" y="1864"/>
                      <a:pt x="2612" y="1735"/>
                    </a:cubicBezTo>
                    <a:lnTo>
                      <a:pt x="3199" y="1163"/>
                    </a:lnTo>
                    <a:lnTo>
                      <a:pt x="2389" y="1045"/>
                    </a:lnTo>
                    <a:cubicBezTo>
                      <a:pt x="2205" y="1018"/>
                      <a:pt x="2045" y="904"/>
                      <a:pt x="1964" y="735"/>
                    </a:cubicBezTo>
                    <a:lnTo>
                      <a:pt x="1603" y="0"/>
                    </a:lnTo>
                    <a:close/>
                  </a:path>
                </a:pathLst>
              </a:custGeom>
              <a:solidFill>
                <a:srgbClr val="FFFFFF"/>
              </a:solidFill>
              <a:ln>
                <a:noFill/>
              </a:ln>
            </p:spPr>
            <p:txBody>
              <a:bodyPr spcFirstLastPara="1" wrap="square" lIns="121900" tIns="121900" rIns="121900" bIns="121900" anchor="ctr" anchorCtr="0">
                <a:noAutofit/>
              </a:bodyPr>
              <a:lstStyle/>
              <a:p>
                <a:endParaRPr sz="2400">
                  <a:solidFill>
                    <a:srgbClr val="435D74"/>
                  </a:solidFill>
                </a:endParaRPr>
              </a:p>
            </p:txBody>
          </p:sp>
        </p:grpSp>
      </p:grpSp>
      <p:grpSp>
        <p:nvGrpSpPr>
          <p:cNvPr id="438" name="Google Shape;438;p23"/>
          <p:cNvGrpSpPr/>
          <p:nvPr/>
        </p:nvGrpSpPr>
        <p:grpSpPr>
          <a:xfrm>
            <a:off x="3635283" y="2515516"/>
            <a:ext cx="1784981" cy="1840304"/>
            <a:chOff x="2726462" y="1886637"/>
            <a:chExt cx="1338736" cy="1380228"/>
          </a:xfrm>
        </p:grpSpPr>
        <p:sp>
          <p:nvSpPr>
            <p:cNvPr id="439" name="Google Shape;439;p23"/>
            <p:cNvSpPr/>
            <p:nvPr/>
          </p:nvSpPr>
          <p:spPr>
            <a:xfrm>
              <a:off x="2726462" y="1886637"/>
              <a:ext cx="1338736" cy="1380228"/>
            </a:xfrm>
            <a:custGeom>
              <a:avLst/>
              <a:gdLst/>
              <a:ahLst/>
              <a:cxnLst/>
              <a:rect l="l" t="t" r="r" b="b"/>
              <a:pathLst>
                <a:path w="30362" h="31303" extrusionOk="0">
                  <a:moveTo>
                    <a:pt x="27206" y="21932"/>
                  </a:moveTo>
                  <a:cubicBezTo>
                    <a:pt x="25670" y="22778"/>
                    <a:pt x="23087" y="20932"/>
                    <a:pt x="23623" y="18765"/>
                  </a:cubicBezTo>
                  <a:cubicBezTo>
                    <a:pt x="24146" y="16610"/>
                    <a:pt x="27147" y="16658"/>
                    <a:pt x="28623" y="17503"/>
                  </a:cubicBezTo>
                  <a:cubicBezTo>
                    <a:pt x="30100" y="18348"/>
                    <a:pt x="30207" y="16503"/>
                    <a:pt x="30207" y="16503"/>
                  </a:cubicBezTo>
                  <a:lnTo>
                    <a:pt x="30207" y="7430"/>
                  </a:lnTo>
                  <a:lnTo>
                    <a:pt x="20610" y="7430"/>
                  </a:lnTo>
                  <a:cubicBezTo>
                    <a:pt x="20610" y="7430"/>
                    <a:pt x="20194" y="7538"/>
                    <a:pt x="20039" y="6692"/>
                  </a:cubicBezTo>
                  <a:cubicBezTo>
                    <a:pt x="19872" y="5859"/>
                    <a:pt x="20408" y="5323"/>
                    <a:pt x="20717" y="3644"/>
                  </a:cubicBezTo>
                  <a:cubicBezTo>
                    <a:pt x="21039" y="1954"/>
                    <a:pt x="18455" y="1"/>
                    <a:pt x="16455" y="1537"/>
                  </a:cubicBezTo>
                  <a:cubicBezTo>
                    <a:pt x="14443" y="3061"/>
                    <a:pt x="16241" y="5216"/>
                    <a:pt x="16241" y="6430"/>
                  </a:cubicBezTo>
                  <a:cubicBezTo>
                    <a:pt x="16241" y="7645"/>
                    <a:pt x="14550" y="7430"/>
                    <a:pt x="14550" y="7430"/>
                  </a:cubicBezTo>
                  <a:lnTo>
                    <a:pt x="6966" y="7430"/>
                  </a:lnTo>
                  <a:lnTo>
                    <a:pt x="6966" y="16551"/>
                  </a:lnTo>
                  <a:cubicBezTo>
                    <a:pt x="6966" y="16551"/>
                    <a:pt x="6859" y="17396"/>
                    <a:pt x="6168" y="17551"/>
                  </a:cubicBezTo>
                  <a:cubicBezTo>
                    <a:pt x="5489" y="17717"/>
                    <a:pt x="4120" y="16658"/>
                    <a:pt x="2584" y="16813"/>
                  </a:cubicBezTo>
                  <a:cubicBezTo>
                    <a:pt x="1060" y="16979"/>
                    <a:pt x="1" y="18979"/>
                    <a:pt x="691" y="20563"/>
                  </a:cubicBezTo>
                  <a:cubicBezTo>
                    <a:pt x="1370" y="22147"/>
                    <a:pt x="3537" y="22301"/>
                    <a:pt x="4692" y="21504"/>
                  </a:cubicBezTo>
                  <a:cubicBezTo>
                    <a:pt x="5858" y="20718"/>
                    <a:pt x="6799" y="20932"/>
                    <a:pt x="6799" y="21873"/>
                  </a:cubicBezTo>
                  <a:lnTo>
                    <a:pt x="6799" y="31302"/>
                  </a:lnTo>
                  <a:lnTo>
                    <a:pt x="15717" y="31302"/>
                  </a:lnTo>
                  <a:cubicBezTo>
                    <a:pt x="15717" y="31302"/>
                    <a:pt x="17086" y="30469"/>
                    <a:pt x="16348" y="29362"/>
                  </a:cubicBezTo>
                  <a:cubicBezTo>
                    <a:pt x="15610" y="28254"/>
                    <a:pt x="14919" y="26516"/>
                    <a:pt x="16133" y="25195"/>
                  </a:cubicBezTo>
                  <a:cubicBezTo>
                    <a:pt x="17348" y="23873"/>
                    <a:pt x="20717" y="24409"/>
                    <a:pt x="20717" y="26623"/>
                  </a:cubicBezTo>
                  <a:cubicBezTo>
                    <a:pt x="20717" y="28838"/>
                    <a:pt x="19348" y="30147"/>
                    <a:pt x="20932" y="31302"/>
                  </a:cubicBezTo>
                  <a:lnTo>
                    <a:pt x="30254" y="31302"/>
                  </a:lnTo>
                  <a:cubicBezTo>
                    <a:pt x="30254" y="31302"/>
                    <a:pt x="30361" y="22980"/>
                    <a:pt x="30254" y="21980"/>
                  </a:cubicBezTo>
                  <a:cubicBezTo>
                    <a:pt x="30159" y="20980"/>
                    <a:pt x="28730" y="21087"/>
                    <a:pt x="27206" y="21932"/>
                  </a:cubicBezTo>
                  <a:close/>
                </a:path>
              </a:pathLst>
            </a:custGeom>
            <a:solidFill>
              <a:schemeClr val="accent6"/>
            </a:solidFill>
            <a:ln>
              <a:noFill/>
            </a:ln>
          </p:spPr>
          <p:txBody>
            <a:bodyPr spcFirstLastPara="1" wrap="square" lIns="121900" tIns="121900" rIns="121900" bIns="121900" anchor="ctr" anchorCtr="0">
              <a:noAutofit/>
            </a:bodyPr>
            <a:lstStyle/>
            <a:p>
              <a:endParaRPr sz="2400"/>
            </a:p>
          </p:txBody>
        </p:sp>
        <p:grpSp>
          <p:nvGrpSpPr>
            <p:cNvPr id="440" name="Google Shape;440;p23"/>
            <p:cNvGrpSpPr/>
            <p:nvPr/>
          </p:nvGrpSpPr>
          <p:grpSpPr>
            <a:xfrm>
              <a:off x="3320973" y="2440349"/>
              <a:ext cx="371814" cy="369974"/>
              <a:chOff x="-41893475" y="3584850"/>
              <a:chExt cx="318225" cy="316650"/>
            </a:xfrm>
          </p:grpSpPr>
          <p:sp>
            <p:nvSpPr>
              <p:cNvPr id="441" name="Google Shape;441;p23"/>
              <p:cNvSpPr/>
              <p:nvPr/>
            </p:nvSpPr>
            <p:spPr>
              <a:xfrm>
                <a:off x="-41827300" y="3715600"/>
                <a:ext cx="186675" cy="185900"/>
              </a:xfrm>
              <a:custGeom>
                <a:avLst/>
                <a:gdLst/>
                <a:ahLst/>
                <a:cxnLst/>
                <a:rect l="l" t="t" r="r" b="b"/>
                <a:pathLst>
                  <a:path w="7467" h="7436" extrusionOk="0">
                    <a:moveTo>
                      <a:pt x="3686" y="1465"/>
                    </a:moveTo>
                    <a:cubicBezTo>
                      <a:pt x="3836" y="1465"/>
                      <a:pt x="3985" y="1544"/>
                      <a:pt x="4064" y="1702"/>
                    </a:cubicBezTo>
                    <a:lnTo>
                      <a:pt x="4537" y="2678"/>
                    </a:lnTo>
                    <a:lnTo>
                      <a:pt x="5608" y="2836"/>
                    </a:lnTo>
                    <a:cubicBezTo>
                      <a:pt x="5955" y="2867"/>
                      <a:pt x="6081" y="3308"/>
                      <a:pt x="5829" y="3561"/>
                    </a:cubicBezTo>
                    <a:lnTo>
                      <a:pt x="5041" y="4285"/>
                    </a:lnTo>
                    <a:lnTo>
                      <a:pt x="5261" y="5356"/>
                    </a:lnTo>
                    <a:cubicBezTo>
                      <a:pt x="5286" y="5630"/>
                      <a:pt x="5075" y="5845"/>
                      <a:pt x="4845" y="5845"/>
                    </a:cubicBezTo>
                    <a:cubicBezTo>
                      <a:pt x="4784" y="5845"/>
                      <a:pt x="4722" y="5830"/>
                      <a:pt x="4663" y="5797"/>
                    </a:cubicBezTo>
                    <a:lnTo>
                      <a:pt x="3686" y="5262"/>
                    </a:lnTo>
                    <a:lnTo>
                      <a:pt x="2678" y="5797"/>
                    </a:lnTo>
                    <a:cubicBezTo>
                      <a:pt x="2616" y="5828"/>
                      <a:pt x="2553" y="5842"/>
                      <a:pt x="2492" y="5842"/>
                    </a:cubicBezTo>
                    <a:cubicBezTo>
                      <a:pt x="2244" y="5842"/>
                      <a:pt x="2035" y="5609"/>
                      <a:pt x="2111" y="5356"/>
                    </a:cubicBezTo>
                    <a:lnTo>
                      <a:pt x="2300" y="4285"/>
                    </a:lnTo>
                    <a:lnTo>
                      <a:pt x="1512" y="3561"/>
                    </a:lnTo>
                    <a:cubicBezTo>
                      <a:pt x="1323" y="3308"/>
                      <a:pt x="1418" y="2867"/>
                      <a:pt x="1796" y="2836"/>
                    </a:cubicBezTo>
                    <a:lnTo>
                      <a:pt x="2836" y="2678"/>
                    </a:lnTo>
                    <a:lnTo>
                      <a:pt x="3308" y="1702"/>
                    </a:lnTo>
                    <a:cubicBezTo>
                      <a:pt x="3387" y="1544"/>
                      <a:pt x="3537" y="1465"/>
                      <a:pt x="3686" y="1465"/>
                    </a:cubicBezTo>
                    <a:close/>
                    <a:moveTo>
                      <a:pt x="3718" y="0"/>
                    </a:moveTo>
                    <a:cubicBezTo>
                      <a:pt x="1670" y="0"/>
                      <a:pt x="32" y="1670"/>
                      <a:pt x="32" y="3750"/>
                    </a:cubicBezTo>
                    <a:cubicBezTo>
                      <a:pt x="0" y="5766"/>
                      <a:pt x="1670" y="7436"/>
                      <a:pt x="3718" y="7436"/>
                    </a:cubicBezTo>
                    <a:cubicBezTo>
                      <a:pt x="5765" y="7436"/>
                      <a:pt x="7404" y="5797"/>
                      <a:pt x="7467" y="3750"/>
                    </a:cubicBezTo>
                    <a:cubicBezTo>
                      <a:pt x="7467" y="1702"/>
                      <a:pt x="5797" y="32"/>
                      <a:pt x="3718"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442" name="Google Shape;442;p23"/>
              <p:cNvSpPr/>
              <p:nvPr/>
            </p:nvSpPr>
            <p:spPr>
              <a:xfrm>
                <a:off x="-41726500" y="3586725"/>
                <a:ext cx="151250" cy="147800"/>
              </a:xfrm>
              <a:custGeom>
                <a:avLst/>
                <a:gdLst/>
                <a:ahLst/>
                <a:cxnLst/>
                <a:rect l="l" t="t" r="r" b="b"/>
                <a:pathLst>
                  <a:path w="6050" h="5912" extrusionOk="0">
                    <a:moveTo>
                      <a:pt x="3829" y="0"/>
                    </a:moveTo>
                    <a:cubicBezTo>
                      <a:pt x="3706" y="0"/>
                      <a:pt x="3580" y="47"/>
                      <a:pt x="3498" y="146"/>
                    </a:cubicBezTo>
                    <a:lnTo>
                      <a:pt x="1" y="4336"/>
                    </a:lnTo>
                    <a:cubicBezTo>
                      <a:pt x="1229" y="4399"/>
                      <a:pt x="2332" y="4998"/>
                      <a:pt x="3088" y="5912"/>
                    </a:cubicBezTo>
                    <a:lnTo>
                      <a:pt x="5861" y="2446"/>
                    </a:lnTo>
                    <a:cubicBezTo>
                      <a:pt x="6050" y="2289"/>
                      <a:pt x="6050" y="2037"/>
                      <a:pt x="5924" y="1879"/>
                    </a:cubicBezTo>
                    <a:lnTo>
                      <a:pt x="4128" y="115"/>
                    </a:lnTo>
                    <a:cubicBezTo>
                      <a:pt x="4053" y="40"/>
                      <a:pt x="3942" y="0"/>
                      <a:pt x="3829"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443" name="Google Shape;443;p23"/>
              <p:cNvSpPr/>
              <p:nvPr/>
            </p:nvSpPr>
            <p:spPr>
              <a:xfrm>
                <a:off x="-41808400" y="3584850"/>
                <a:ext cx="148100" cy="89825"/>
              </a:xfrm>
              <a:custGeom>
                <a:avLst/>
                <a:gdLst/>
                <a:ahLst/>
                <a:cxnLst/>
                <a:rect l="l" t="t" r="r" b="b"/>
                <a:pathLst>
                  <a:path w="5924" h="3593" extrusionOk="0">
                    <a:moveTo>
                      <a:pt x="0" y="1"/>
                    </a:moveTo>
                    <a:lnTo>
                      <a:pt x="2962" y="3592"/>
                    </a:lnTo>
                    <a:lnTo>
                      <a:pt x="5923" y="1"/>
                    </a:ln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444" name="Google Shape;444;p23"/>
              <p:cNvSpPr/>
              <p:nvPr/>
            </p:nvSpPr>
            <p:spPr>
              <a:xfrm>
                <a:off x="-41893475" y="3586725"/>
                <a:ext cx="148875" cy="147025"/>
              </a:xfrm>
              <a:custGeom>
                <a:avLst/>
                <a:gdLst/>
                <a:ahLst/>
                <a:cxnLst/>
                <a:rect l="l" t="t" r="r" b="b"/>
                <a:pathLst>
                  <a:path w="5955" h="5881" extrusionOk="0">
                    <a:moveTo>
                      <a:pt x="2194" y="0"/>
                    </a:moveTo>
                    <a:cubicBezTo>
                      <a:pt x="2084" y="0"/>
                      <a:pt x="1965" y="40"/>
                      <a:pt x="1859" y="115"/>
                    </a:cubicBezTo>
                    <a:lnTo>
                      <a:pt x="95" y="1879"/>
                    </a:lnTo>
                    <a:cubicBezTo>
                      <a:pt x="1" y="2037"/>
                      <a:pt x="1" y="2289"/>
                      <a:pt x="95" y="2446"/>
                    </a:cubicBezTo>
                    <a:lnTo>
                      <a:pt x="2899" y="5880"/>
                    </a:lnTo>
                    <a:cubicBezTo>
                      <a:pt x="3655" y="4998"/>
                      <a:pt x="4758" y="4399"/>
                      <a:pt x="5955" y="4305"/>
                    </a:cubicBezTo>
                    <a:lnTo>
                      <a:pt x="2490" y="146"/>
                    </a:lnTo>
                    <a:cubicBezTo>
                      <a:pt x="2424" y="47"/>
                      <a:pt x="2315" y="0"/>
                      <a:pt x="2194"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grpSp>
      <p:sp>
        <p:nvSpPr>
          <p:cNvPr id="445" name="Google Shape;445;p23"/>
          <p:cNvSpPr txBox="1">
            <a:spLocks noGrp="1"/>
          </p:cNvSpPr>
          <p:nvPr>
            <p:ph type="title"/>
          </p:nvPr>
        </p:nvSpPr>
        <p:spPr>
          <a:xfrm>
            <a:off x="253037" y="136799"/>
            <a:ext cx="5327492" cy="641600"/>
          </a:xfrm>
          <a:prstGeom prst="rect">
            <a:avLst/>
          </a:prstGeom>
        </p:spPr>
        <p:txBody>
          <a:bodyPr spcFirstLastPara="1" vert="horz" wrap="square" lIns="121900" tIns="121900" rIns="121900" bIns="121900" rtlCol="0" anchor="ctr" anchorCtr="0">
            <a:noAutofit/>
          </a:bodyPr>
          <a:lstStyle/>
          <a:p>
            <a:pPr>
              <a:spcBef>
                <a:spcPts val="0"/>
              </a:spcBef>
            </a:pPr>
            <a:r>
              <a:rPr lang="en" sz="3200" b="1" dirty="0" smtClean="0">
                <a:solidFill>
                  <a:srgbClr val="FF0000"/>
                </a:solidFill>
              </a:rPr>
              <a:t>Gouvernance, … les préalables,</a:t>
            </a:r>
            <a:endParaRPr sz="3200" b="1" dirty="0">
              <a:solidFill>
                <a:srgbClr val="FF0000"/>
              </a:solidFill>
            </a:endParaRPr>
          </a:p>
        </p:txBody>
      </p:sp>
      <p:grpSp>
        <p:nvGrpSpPr>
          <p:cNvPr id="446" name="Google Shape;446;p23"/>
          <p:cNvGrpSpPr/>
          <p:nvPr/>
        </p:nvGrpSpPr>
        <p:grpSpPr>
          <a:xfrm>
            <a:off x="5402038" y="3075605"/>
            <a:ext cx="1270076" cy="1171302"/>
            <a:chOff x="4308667" y="2490196"/>
            <a:chExt cx="546557" cy="540743"/>
          </a:xfrm>
          <a:solidFill>
            <a:srgbClr val="FFFF00"/>
          </a:solidFill>
        </p:grpSpPr>
        <p:sp>
          <p:nvSpPr>
            <p:cNvPr id="447" name="Google Shape;447;p23"/>
            <p:cNvSpPr/>
            <p:nvPr/>
          </p:nvSpPr>
          <p:spPr>
            <a:xfrm>
              <a:off x="4482430" y="2490196"/>
              <a:ext cx="191670" cy="191670"/>
            </a:xfrm>
            <a:custGeom>
              <a:avLst/>
              <a:gdLst/>
              <a:ahLst/>
              <a:cxnLst/>
              <a:rect l="l" t="t" r="r" b="b"/>
              <a:pathLst>
                <a:path w="4347" h="4347" extrusionOk="0">
                  <a:moveTo>
                    <a:pt x="4347" y="2167"/>
                  </a:moveTo>
                  <a:cubicBezTo>
                    <a:pt x="4347" y="3370"/>
                    <a:pt x="3370" y="4346"/>
                    <a:pt x="2180" y="4346"/>
                  </a:cubicBezTo>
                  <a:cubicBezTo>
                    <a:pt x="977" y="4346"/>
                    <a:pt x="1" y="3370"/>
                    <a:pt x="1" y="2167"/>
                  </a:cubicBezTo>
                  <a:cubicBezTo>
                    <a:pt x="1" y="977"/>
                    <a:pt x="977" y="1"/>
                    <a:pt x="2180" y="1"/>
                  </a:cubicBezTo>
                  <a:cubicBezTo>
                    <a:pt x="3370" y="1"/>
                    <a:pt x="4347" y="977"/>
                    <a:pt x="4347" y="2167"/>
                  </a:cubicBezTo>
                  <a:close/>
                </a:path>
              </a:pathLst>
            </a:custGeom>
            <a:grpFill/>
            <a:ln>
              <a:noFill/>
            </a:ln>
          </p:spPr>
          <p:txBody>
            <a:bodyPr spcFirstLastPara="1" wrap="square" lIns="121900" tIns="121900" rIns="121900" bIns="121900" anchor="ctr" anchorCtr="0">
              <a:noAutofit/>
            </a:bodyPr>
            <a:lstStyle/>
            <a:p>
              <a:endParaRPr sz="2400"/>
            </a:p>
          </p:txBody>
        </p:sp>
        <p:sp>
          <p:nvSpPr>
            <p:cNvPr id="448" name="Google Shape;448;p23"/>
            <p:cNvSpPr/>
            <p:nvPr/>
          </p:nvSpPr>
          <p:spPr>
            <a:xfrm>
              <a:off x="4418409" y="2714883"/>
              <a:ext cx="321302" cy="316055"/>
            </a:xfrm>
            <a:custGeom>
              <a:avLst/>
              <a:gdLst/>
              <a:ahLst/>
              <a:cxnLst/>
              <a:rect l="l" t="t" r="r" b="b"/>
              <a:pathLst>
                <a:path w="7287" h="7168" extrusionOk="0">
                  <a:moveTo>
                    <a:pt x="2239" y="0"/>
                  </a:moveTo>
                  <a:cubicBezTo>
                    <a:pt x="989" y="0"/>
                    <a:pt x="0" y="1024"/>
                    <a:pt x="48" y="2274"/>
                  </a:cubicBezTo>
                  <a:lnTo>
                    <a:pt x="119" y="7168"/>
                  </a:lnTo>
                  <a:lnTo>
                    <a:pt x="7168" y="7168"/>
                  </a:lnTo>
                  <a:lnTo>
                    <a:pt x="7239" y="2274"/>
                  </a:lnTo>
                  <a:cubicBezTo>
                    <a:pt x="7287" y="1024"/>
                    <a:pt x="6299" y="0"/>
                    <a:pt x="5049" y="0"/>
                  </a:cubicBezTo>
                  <a:close/>
                </a:path>
              </a:pathLst>
            </a:custGeom>
            <a:grpFill/>
            <a:ln>
              <a:noFill/>
            </a:ln>
          </p:spPr>
          <p:txBody>
            <a:bodyPr spcFirstLastPara="1" wrap="square" lIns="121900" tIns="121900" rIns="121900" bIns="121900" anchor="ctr" anchorCtr="0">
              <a:noAutofit/>
            </a:bodyPr>
            <a:lstStyle/>
            <a:p>
              <a:endParaRPr sz="2400"/>
            </a:p>
          </p:txBody>
        </p:sp>
        <p:sp>
          <p:nvSpPr>
            <p:cNvPr id="449" name="Google Shape;449;p23"/>
            <p:cNvSpPr/>
            <p:nvPr/>
          </p:nvSpPr>
          <p:spPr>
            <a:xfrm>
              <a:off x="4715539" y="2711709"/>
              <a:ext cx="139685" cy="295111"/>
            </a:xfrm>
            <a:custGeom>
              <a:avLst/>
              <a:gdLst/>
              <a:ahLst/>
              <a:cxnLst/>
              <a:rect l="l" t="t" r="r" b="b"/>
              <a:pathLst>
                <a:path w="3168" h="6693" extrusionOk="0">
                  <a:moveTo>
                    <a:pt x="0" y="1"/>
                  </a:moveTo>
                  <a:cubicBezTo>
                    <a:pt x="798" y="370"/>
                    <a:pt x="1393" y="1346"/>
                    <a:pt x="1370" y="2346"/>
                  </a:cubicBezTo>
                  <a:lnTo>
                    <a:pt x="1262" y="6692"/>
                  </a:lnTo>
                  <a:lnTo>
                    <a:pt x="2953" y="6061"/>
                  </a:lnTo>
                  <a:lnTo>
                    <a:pt x="3060" y="2013"/>
                  </a:lnTo>
                  <a:cubicBezTo>
                    <a:pt x="3167" y="834"/>
                    <a:pt x="2489" y="1"/>
                    <a:pt x="1381" y="1"/>
                  </a:cubicBezTo>
                  <a:close/>
                </a:path>
              </a:pathLst>
            </a:custGeom>
            <a:grpFill/>
            <a:ln>
              <a:noFill/>
            </a:ln>
          </p:spPr>
          <p:txBody>
            <a:bodyPr spcFirstLastPara="1" wrap="square" lIns="121900" tIns="121900" rIns="121900" bIns="121900" anchor="ctr" anchorCtr="0">
              <a:noAutofit/>
            </a:bodyPr>
            <a:lstStyle/>
            <a:p>
              <a:endParaRPr sz="2400"/>
            </a:p>
          </p:txBody>
        </p:sp>
        <p:sp>
          <p:nvSpPr>
            <p:cNvPr id="450" name="Google Shape;450;p23"/>
            <p:cNvSpPr/>
            <p:nvPr/>
          </p:nvSpPr>
          <p:spPr>
            <a:xfrm>
              <a:off x="4676694" y="2544251"/>
              <a:ext cx="126016" cy="142860"/>
            </a:xfrm>
            <a:custGeom>
              <a:avLst/>
              <a:gdLst/>
              <a:ahLst/>
              <a:cxnLst/>
              <a:rect l="l" t="t" r="r" b="b"/>
              <a:pathLst>
                <a:path w="2858" h="3240" extrusionOk="0">
                  <a:moveTo>
                    <a:pt x="1238" y="1"/>
                  </a:moveTo>
                  <a:cubicBezTo>
                    <a:pt x="988" y="1"/>
                    <a:pt x="750" y="60"/>
                    <a:pt x="524" y="168"/>
                  </a:cubicBezTo>
                  <a:cubicBezTo>
                    <a:pt x="607" y="418"/>
                    <a:pt x="655" y="680"/>
                    <a:pt x="655" y="941"/>
                  </a:cubicBezTo>
                  <a:cubicBezTo>
                    <a:pt x="655" y="1608"/>
                    <a:pt x="405" y="2204"/>
                    <a:pt x="0" y="2656"/>
                  </a:cubicBezTo>
                  <a:cubicBezTo>
                    <a:pt x="298" y="3013"/>
                    <a:pt x="738" y="3239"/>
                    <a:pt x="1238" y="3239"/>
                  </a:cubicBezTo>
                  <a:cubicBezTo>
                    <a:pt x="2131" y="3239"/>
                    <a:pt x="2858" y="2513"/>
                    <a:pt x="2858" y="1620"/>
                  </a:cubicBezTo>
                  <a:cubicBezTo>
                    <a:pt x="2858" y="727"/>
                    <a:pt x="2131" y="1"/>
                    <a:pt x="1238" y="1"/>
                  </a:cubicBezTo>
                  <a:close/>
                </a:path>
              </a:pathLst>
            </a:custGeom>
            <a:grpFill/>
            <a:ln>
              <a:noFill/>
            </a:ln>
          </p:spPr>
          <p:txBody>
            <a:bodyPr spcFirstLastPara="1" wrap="square" lIns="121900" tIns="121900" rIns="121900" bIns="121900" anchor="ctr" anchorCtr="0">
              <a:noAutofit/>
            </a:bodyPr>
            <a:lstStyle/>
            <a:p>
              <a:endParaRPr sz="2400"/>
            </a:p>
          </p:txBody>
        </p:sp>
        <p:sp>
          <p:nvSpPr>
            <p:cNvPr id="451" name="Google Shape;451;p23"/>
            <p:cNvSpPr/>
            <p:nvPr/>
          </p:nvSpPr>
          <p:spPr>
            <a:xfrm>
              <a:off x="4308667" y="2711709"/>
              <a:ext cx="132895" cy="295111"/>
            </a:xfrm>
            <a:custGeom>
              <a:avLst/>
              <a:gdLst/>
              <a:ahLst/>
              <a:cxnLst/>
              <a:rect l="l" t="t" r="r" b="b"/>
              <a:pathLst>
                <a:path w="3014" h="6693" extrusionOk="0">
                  <a:moveTo>
                    <a:pt x="1799" y="1"/>
                  </a:moveTo>
                  <a:cubicBezTo>
                    <a:pt x="692" y="1"/>
                    <a:pt x="1" y="834"/>
                    <a:pt x="120" y="2013"/>
                  </a:cubicBezTo>
                  <a:lnTo>
                    <a:pt x="227" y="6061"/>
                  </a:lnTo>
                  <a:lnTo>
                    <a:pt x="1751" y="6692"/>
                  </a:lnTo>
                  <a:lnTo>
                    <a:pt x="1656" y="2346"/>
                  </a:lnTo>
                  <a:cubicBezTo>
                    <a:pt x="1632" y="1346"/>
                    <a:pt x="2216" y="370"/>
                    <a:pt x="3013" y="1"/>
                  </a:cubicBezTo>
                  <a:close/>
                </a:path>
              </a:pathLst>
            </a:custGeom>
            <a:grpFill/>
            <a:ln>
              <a:noFill/>
            </a:ln>
          </p:spPr>
          <p:txBody>
            <a:bodyPr spcFirstLastPara="1" wrap="square" lIns="121900" tIns="121900" rIns="121900" bIns="121900" anchor="ctr" anchorCtr="0">
              <a:noAutofit/>
            </a:bodyPr>
            <a:lstStyle/>
            <a:p>
              <a:endParaRPr sz="2400"/>
            </a:p>
          </p:txBody>
        </p:sp>
        <p:sp>
          <p:nvSpPr>
            <p:cNvPr id="452" name="Google Shape;452;p23"/>
            <p:cNvSpPr/>
            <p:nvPr/>
          </p:nvSpPr>
          <p:spPr>
            <a:xfrm>
              <a:off x="4360121" y="2544251"/>
              <a:ext cx="123415" cy="142860"/>
            </a:xfrm>
            <a:custGeom>
              <a:avLst/>
              <a:gdLst/>
              <a:ahLst/>
              <a:cxnLst/>
              <a:rect l="l" t="t" r="r" b="b"/>
              <a:pathLst>
                <a:path w="2799" h="3240" extrusionOk="0">
                  <a:moveTo>
                    <a:pt x="2072" y="941"/>
                  </a:moveTo>
                  <a:cubicBezTo>
                    <a:pt x="2072" y="656"/>
                    <a:pt x="2120" y="370"/>
                    <a:pt x="2203" y="108"/>
                  </a:cubicBezTo>
                  <a:cubicBezTo>
                    <a:pt x="2025" y="37"/>
                    <a:pt x="1822" y="1"/>
                    <a:pt x="1620" y="1"/>
                  </a:cubicBezTo>
                  <a:cubicBezTo>
                    <a:pt x="727" y="1"/>
                    <a:pt x="1" y="727"/>
                    <a:pt x="1" y="1620"/>
                  </a:cubicBezTo>
                  <a:cubicBezTo>
                    <a:pt x="1" y="2513"/>
                    <a:pt x="727" y="3239"/>
                    <a:pt x="1620" y="3239"/>
                  </a:cubicBezTo>
                  <a:cubicBezTo>
                    <a:pt x="2084" y="3239"/>
                    <a:pt x="2501" y="3037"/>
                    <a:pt x="2799" y="2727"/>
                  </a:cubicBezTo>
                  <a:cubicBezTo>
                    <a:pt x="2346" y="2275"/>
                    <a:pt x="2072" y="1644"/>
                    <a:pt x="2072" y="941"/>
                  </a:cubicBezTo>
                  <a:close/>
                </a:path>
              </a:pathLst>
            </a:custGeom>
            <a:grpFill/>
            <a:ln>
              <a:noFill/>
            </a:ln>
          </p:spPr>
          <p:txBody>
            <a:bodyPr spcFirstLastPara="1" wrap="square" lIns="121900" tIns="121900" rIns="121900" bIns="121900" anchor="ctr" anchorCtr="0">
              <a:noAutofit/>
            </a:bodyPr>
            <a:lstStyle/>
            <a:p>
              <a:endParaRPr sz="2400"/>
            </a:p>
          </p:txBody>
        </p:sp>
      </p:grpSp>
      <p:sp>
        <p:nvSpPr>
          <p:cNvPr id="453" name="Google Shape;453;p23"/>
          <p:cNvSpPr txBox="1"/>
          <p:nvPr/>
        </p:nvSpPr>
        <p:spPr>
          <a:xfrm>
            <a:off x="6186392" y="607049"/>
            <a:ext cx="2919507" cy="414419"/>
          </a:xfrm>
          <a:prstGeom prst="rect">
            <a:avLst/>
          </a:prstGeom>
          <a:solidFill>
            <a:srgbClr val="FFFF00"/>
          </a:solidFill>
          <a:ln>
            <a:noFill/>
          </a:ln>
        </p:spPr>
        <p:txBody>
          <a:bodyPr spcFirstLastPara="1" wrap="square" lIns="121900" tIns="121900" rIns="121900" bIns="121900" anchor="ctr" anchorCtr="0">
            <a:noAutofit/>
          </a:bodyPr>
          <a:lstStyle/>
          <a:p>
            <a:pPr algn="r"/>
            <a:r>
              <a:rPr lang="fr-FR" sz="2267" b="1" dirty="0" err="1">
                <a:solidFill>
                  <a:srgbClr val="434343"/>
                </a:solidFill>
                <a:latin typeface="Fira Sans Extra Condensed Medium"/>
                <a:ea typeface="Fira Sans Extra Condensed Medium"/>
                <a:cs typeface="Fira Sans Extra Condensed Medium"/>
                <a:sym typeface="Fira Sans Extra Condensed Medium"/>
              </a:rPr>
              <a:t>Political</a:t>
            </a:r>
            <a:r>
              <a:rPr lang="fr-FR" sz="2267" b="1" dirty="0">
                <a:solidFill>
                  <a:srgbClr val="434343"/>
                </a:solidFill>
                <a:latin typeface="Fira Sans Extra Condensed Medium"/>
                <a:ea typeface="Fira Sans Extra Condensed Medium"/>
                <a:cs typeface="Fira Sans Extra Condensed Medium"/>
                <a:sym typeface="Fira Sans Extra Condensed Medium"/>
              </a:rPr>
              <a:t> </a:t>
            </a:r>
            <a:r>
              <a:rPr lang="fr-FR" sz="2267" b="1" dirty="0" err="1">
                <a:solidFill>
                  <a:srgbClr val="434343"/>
                </a:solidFill>
                <a:latin typeface="Fira Sans Extra Condensed Medium"/>
                <a:ea typeface="Fira Sans Extra Condensed Medium"/>
                <a:cs typeface="Fira Sans Extra Condensed Medium"/>
                <a:sym typeface="Fira Sans Extra Condensed Medium"/>
              </a:rPr>
              <a:t>framework</a:t>
            </a:r>
            <a:endParaRPr sz="2267" b="1" dirty="0">
              <a:solidFill>
                <a:srgbClr val="434343"/>
              </a:solidFill>
              <a:latin typeface="Fira Sans Extra Condensed Medium"/>
              <a:ea typeface="Fira Sans Extra Condensed Medium"/>
              <a:cs typeface="Fira Sans Extra Condensed Medium"/>
              <a:sym typeface="Fira Sans Extra Condensed Medium"/>
            </a:endParaRPr>
          </a:p>
        </p:txBody>
      </p:sp>
      <p:sp>
        <p:nvSpPr>
          <p:cNvPr id="454" name="Google Shape;454;p23"/>
          <p:cNvSpPr txBox="1"/>
          <p:nvPr/>
        </p:nvSpPr>
        <p:spPr>
          <a:xfrm>
            <a:off x="6791885" y="1066834"/>
            <a:ext cx="2314013" cy="1020000"/>
          </a:xfrm>
          <a:prstGeom prst="rect">
            <a:avLst/>
          </a:prstGeom>
          <a:noFill/>
          <a:ln>
            <a:solidFill>
              <a:schemeClr val="accent5">
                <a:lumMod val="75000"/>
              </a:schemeClr>
            </a:solidFill>
          </a:ln>
        </p:spPr>
        <p:txBody>
          <a:bodyPr spcFirstLastPara="1" wrap="square" lIns="121900" tIns="121900" rIns="121900" bIns="121900" anchor="t" anchorCtr="0">
            <a:noAutofit/>
          </a:bodyPr>
          <a:lstStyle/>
          <a:p>
            <a:pPr algn="r"/>
            <a:r>
              <a:rPr lang="fr-FR" dirty="0" err="1">
                <a:solidFill>
                  <a:srgbClr val="434343"/>
                </a:solidFill>
                <a:latin typeface="Roboto"/>
                <a:ea typeface="Roboto"/>
                <a:cs typeface="Roboto"/>
                <a:sym typeface="Roboto"/>
              </a:rPr>
              <a:t>Regulatory</a:t>
            </a:r>
            <a:r>
              <a:rPr lang="fr-FR" dirty="0">
                <a:solidFill>
                  <a:srgbClr val="434343"/>
                </a:solidFill>
                <a:latin typeface="Roboto"/>
                <a:ea typeface="Roboto"/>
                <a:cs typeface="Roboto"/>
                <a:sym typeface="Roboto"/>
              </a:rPr>
              <a:t>,</a:t>
            </a:r>
          </a:p>
          <a:p>
            <a:pPr algn="r"/>
            <a:r>
              <a:rPr lang="fr-FR" dirty="0" err="1">
                <a:solidFill>
                  <a:srgbClr val="434343"/>
                </a:solidFill>
                <a:latin typeface="Roboto"/>
                <a:ea typeface="Roboto"/>
                <a:cs typeface="Roboto"/>
                <a:sym typeface="Roboto"/>
              </a:rPr>
              <a:t>Institutional</a:t>
            </a:r>
            <a:r>
              <a:rPr lang="fr-FR" dirty="0">
                <a:solidFill>
                  <a:srgbClr val="434343"/>
                </a:solidFill>
                <a:latin typeface="Roboto"/>
                <a:ea typeface="Roboto"/>
                <a:cs typeface="Roboto"/>
                <a:sym typeface="Roboto"/>
              </a:rPr>
              <a:t>,</a:t>
            </a:r>
          </a:p>
          <a:p>
            <a:pPr algn="r"/>
            <a:r>
              <a:rPr lang="fr-FR" dirty="0">
                <a:solidFill>
                  <a:srgbClr val="434343"/>
                </a:solidFill>
                <a:latin typeface="Roboto"/>
                <a:ea typeface="Roboto"/>
                <a:cs typeface="Roboto"/>
                <a:sym typeface="Roboto"/>
              </a:rPr>
              <a:t>Participation</a:t>
            </a:r>
            <a:r>
              <a:rPr lang="en" dirty="0" smtClean="0">
                <a:solidFill>
                  <a:srgbClr val="434343"/>
                </a:solidFill>
                <a:latin typeface="Roboto"/>
                <a:ea typeface="Roboto"/>
                <a:cs typeface="Roboto"/>
                <a:sym typeface="Roboto"/>
              </a:rPr>
              <a:t>,</a:t>
            </a:r>
            <a:endParaRPr dirty="0">
              <a:solidFill>
                <a:srgbClr val="434343"/>
              </a:solidFill>
              <a:latin typeface="Roboto"/>
              <a:ea typeface="Roboto"/>
              <a:cs typeface="Roboto"/>
              <a:sym typeface="Roboto"/>
            </a:endParaRPr>
          </a:p>
        </p:txBody>
      </p:sp>
      <p:sp>
        <p:nvSpPr>
          <p:cNvPr id="455" name="Google Shape;455;p23"/>
          <p:cNvSpPr txBox="1"/>
          <p:nvPr/>
        </p:nvSpPr>
        <p:spPr>
          <a:xfrm>
            <a:off x="8193075" y="3700125"/>
            <a:ext cx="1473840" cy="469736"/>
          </a:xfrm>
          <a:prstGeom prst="rect">
            <a:avLst/>
          </a:prstGeom>
          <a:solidFill>
            <a:schemeClr val="accent2">
              <a:lumMod val="60000"/>
              <a:lumOff val="40000"/>
            </a:schemeClr>
          </a:solidFill>
          <a:ln>
            <a:noFill/>
          </a:ln>
        </p:spPr>
        <p:txBody>
          <a:bodyPr spcFirstLastPara="1" wrap="square" lIns="121900" tIns="121900" rIns="121900" bIns="121900" anchor="ctr" anchorCtr="0">
            <a:noAutofit/>
          </a:bodyPr>
          <a:lstStyle/>
          <a:p>
            <a:r>
              <a:rPr lang="en" sz="2267" b="1" dirty="0" smtClean="0">
                <a:solidFill>
                  <a:srgbClr val="A21942"/>
                </a:solidFill>
                <a:latin typeface="Fira Sans Extra Condensed Medium"/>
                <a:ea typeface="Fira Sans Extra Condensed Medium"/>
                <a:cs typeface="Fira Sans Extra Condensed Medium"/>
                <a:sym typeface="Fira Sans Extra Condensed Medium"/>
              </a:rPr>
              <a:t>Finance</a:t>
            </a:r>
            <a:endParaRPr sz="2267" b="1" dirty="0">
              <a:solidFill>
                <a:srgbClr val="A21942"/>
              </a:solidFill>
              <a:latin typeface="Fira Sans Extra Condensed Medium"/>
              <a:ea typeface="Fira Sans Extra Condensed Medium"/>
              <a:cs typeface="Fira Sans Extra Condensed Medium"/>
              <a:sym typeface="Fira Sans Extra Condensed Medium"/>
            </a:endParaRPr>
          </a:p>
        </p:txBody>
      </p:sp>
      <p:sp>
        <p:nvSpPr>
          <p:cNvPr id="456" name="Google Shape;456;p23"/>
          <p:cNvSpPr txBox="1"/>
          <p:nvPr/>
        </p:nvSpPr>
        <p:spPr>
          <a:xfrm>
            <a:off x="8193075" y="4187666"/>
            <a:ext cx="2419772" cy="1811756"/>
          </a:xfrm>
          <a:prstGeom prst="rect">
            <a:avLst/>
          </a:prstGeom>
          <a:solidFill>
            <a:srgbClr val="D0CECE"/>
          </a:solidFill>
          <a:ln>
            <a:solidFill>
              <a:schemeClr val="accent2">
                <a:lumMod val="60000"/>
                <a:lumOff val="40000"/>
              </a:schemeClr>
            </a:solidFill>
          </a:ln>
        </p:spPr>
        <p:txBody>
          <a:bodyPr spcFirstLastPara="1" wrap="square" lIns="121900" tIns="121900" rIns="121900" bIns="121900" anchor="t" anchorCtr="0">
            <a:noAutofit/>
          </a:bodyPr>
          <a:lstStyle/>
          <a:p>
            <a:r>
              <a:rPr lang="en-US" b="1" dirty="0">
                <a:solidFill>
                  <a:srgbClr val="434343"/>
                </a:solidFill>
                <a:latin typeface="Roboto"/>
                <a:ea typeface="Roboto"/>
                <a:cs typeface="Roboto"/>
                <a:sym typeface="Roboto"/>
              </a:rPr>
              <a:t>Public / Budget Management,</a:t>
            </a:r>
          </a:p>
          <a:p>
            <a:r>
              <a:rPr lang="en-US" b="1" dirty="0">
                <a:solidFill>
                  <a:srgbClr val="434343"/>
                </a:solidFill>
                <a:latin typeface="Roboto"/>
                <a:ea typeface="Roboto"/>
                <a:cs typeface="Roboto"/>
                <a:sym typeface="Roboto"/>
              </a:rPr>
              <a:t>Public Aid</a:t>
            </a:r>
          </a:p>
          <a:p>
            <a:r>
              <a:rPr lang="en-US" b="1" dirty="0">
                <a:solidFill>
                  <a:srgbClr val="434343"/>
                </a:solidFill>
                <a:latin typeface="Roboto"/>
                <a:ea typeface="Roboto"/>
                <a:cs typeface="Roboto"/>
                <a:sym typeface="Roboto"/>
              </a:rPr>
              <a:t>Private,</a:t>
            </a:r>
          </a:p>
          <a:p>
            <a:r>
              <a:rPr lang="en-US" b="1" dirty="0">
                <a:solidFill>
                  <a:srgbClr val="434343"/>
                </a:solidFill>
                <a:latin typeface="Roboto"/>
                <a:ea typeface="Roboto"/>
                <a:cs typeface="Roboto"/>
                <a:sym typeface="Roboto"/>
              </a:rPr>
              <a:t>Public Private Partnership</a:t>
            </a:r>
            <a:endParaRPr b="1" dirty="0">
              <a:solidFill>
                <a:srgbClr val="434343"/>
              </a:solidFill>
              <a:latin typeface="Roboto"/>
              <a:ea typeface="Roboto"/>
              <a:cs typeface="Roboto"/>
              <a:sym typeface="Roboto"/>
            </a:endParaRPr>
          </a:p>
        </p:txBody>
      </p:sp>
      <p:sp>
        <p:nvSpPr>
          <p:cNvPr id="457" name="Google Shape;457;p23"/>
          <p:cNvSpPr txBox="1"/>
          <p:nvPr/>
        </p:nvSpPr>
        <p:spPr>
          <a:xfrm>
            <a:off x="3675585" y="5213483"/>
            <a:ext cx="1793597" cy="529344"/>
          </a:xfrm>
          <a:prstGeom prst="rect">
            <a:avLst/>
          </a:prstGeom>
          <a:solidFill>
            <a:srgbClr val="00B0F0"/>
          </a:solidFill>
          <a:ln>
            <a:noFill/>
          </a:ln>
        </p:spPr>
        <p:txBody>
          <a:bodyPr spcFirstLastPara="1" wrap="square" lIns="121900" tIns="121900" rIns="121900" bIns="121900" anchor="ctr" anchorCtr="0">
            <a:noAutofit/>
          </a:bodyPr>
          <a:lstStyle/>
          <a:p>
            <a:r>
              <a:rPr lang="fr-FR" sz="2267" b="1" dirty="0" err="1">
                <a:solidFill>
                  <a:srgbClr val="434343"/>
                </a:solidFill>
                <a:latin typeface="Fira Sans Extra Condensed Medium"/>
                <a:ea typeface="Fira Sans Extra Condensed Medium"/>
                <a:cs typeface="Fira Sans Extra Condensed Medium"/>
                <a:sym typeface="Fira Sans Extra Condensed Medium"/>
              </a:rPr>
              <a:t>Capacities</a:t>
            </a:r>
            <a:endParaRPr sz="2267" b="1" dirty="0">
              <a:solidFill>
                <a:srgbClr val="434343"/>
              </a:solidFill>
              <a:latin typeface="Fira Sans Extra Condensed Medium"/>
              <a:ea typeface="Fira Sans Extra Condensed Medium"/>
              <a:cs typeface="Fira Sans Extra Condensed Medium"/>
              <a:sym typeface="Fira Sans Extra Condensed Medium"/>
            </a:endParaRPr>
          </a:p>
        </p:txBody>
      </p:sp>
      <p:sp>
        <p:nvSpPr>
          <p:cNvPr id="458" name="Google Shape;458;p23"/>
          <p:cNvSpPr txBox="1"/>
          <p:nvPr/>
        </p:nvSpPr>
        <p:spPr>
          <a:xfrm>
            <a:off x="1314450" y="4831627"/>
            <a:ext cx="2361135" cy="950480"/>
          </a:xfrm>
          <a:prstGeom prst="rect">
            <a:avLst/>
          </a:prstGeom>
          <a:noFill/>
          <a:ln>
            <a:solidFill>
              <a:srgbClr val="00B0F0"/>
            </a:solidFill>
          </a:ln>
        </p:spPr>
        <p:txBody>
          <a:bodyPr spcFirstLastPara="1" wrap="square" lIns="121900" tIns="121900" rIns="121900" bIns="121900" anchor="t" anchorCtr="0">
            <a:noAutofit/>
          </a:bodyPr>
          <a:lstStyle/>
          <a:p>
            <a:r>
              <a:rPr lang="en-US" dirty="0">
                <a:solidFill>
                  <a:srgbClr val="434343"/>
                </a:solidFill>
                <a:latin typeface="Roboto"/>
                <a:ea typeface="Roboto"/>
                <a:cs typeface="Roboto"/>
                <a:sym typeface="Roboto"/>
              </a:rPr>
              <a:t>Human Resources,</a:t>
            </a:r>
          </a:p>
          <a:p>
            <a:r>
              <a:rPr lang="en-US" dirty="0">
                <a:solidFill>
                  <a:srgbClr val="434343"/>
                </a:solidFill>
                <a:latin typeface="Roboto"/>
                <a:ea typeface="Roboto"/>
                <a:cs typeface="Roboto"/>
                <a:sym typeface="Roboto"/>
              </a:rPr>
              <a:t>Capacity Building (Gender),</a:t>
            </a:r>
            <a:endParaRPr dirty="0">
              <a:solidFill>
                <a:srgbClr val="434343"/>
              </a:solidFill>
              <a:latin typeface="Roboto"/>
              <a:ea typeface="Roboto"/>
              <a:cs typeface="Roboto"/>
              <a:sym typeface="Roboto"/>
            </a:endParaRPr>
          </a:p>
        </p:txBody>
      </p:sp>
      <p:sp>
        <p:nvSpPr>
          <p:cNvPr id="459" name="Google Shape;459;p23"/>
          <p:cNvSpPr txBox="1"/>
          <p:nvPr/>
        </p:nvSpPr>
        <p:spPr>
          <a:xfrm>
            <a:off x="1639474" y="1652712"/>
            <a:ext cx="2371342" cy="456818"/>
          </a:xfrm>
          <a:prstGeom prst="rect">
            <a:avLst/>
          </a:prstGeom>
          <a:solidFill>
            <a:schemeClr val="accent6">
              <a:lumMod val="60000"/>
              <a:lumOff val="40000"/>
            </a:schemeClr>
          </a:solidFill>
          <a:ln>
            <a:noFill/>
          </a:ln>
        </p:spPr>
        <p:txBody>
          <a:bodyPr spcFirstLastPara="1" wrap="square" lIns="121900" tIns="121900" rIns="121900" bIns="121900" anchor="ctr" anchorCtr="0">
            <a:noAutofit/>
          </a:bodyPr>
          <a:lstStyle/>
          <a:p>
            <a:pPr algn="r"/>
            <a:r>
              <a:rPr lang="en" sz="2267" dirty="0" smtClean="0">
                <a:solidFill>
                  <a:srgbClr val="434343"/>
                </a:solidFill>
                <a:latin typeface="Fira Sans Extra Condensed Medium"/>
                <a:ea typeface="Fira Sans Extra Condensed Medium"/>
                <a:cs typeface="Fira Sans Extra Condensed Medium"/>
                <a:sym typeface="Fira Sans Extra Condensed Medium"/>
              </a:rPr>
              <a:t>Données / Data</a:t>
            </a:r>
            <a:endParaRPr sz="2267" dirty="0">
              <a:solidFill>
                <a:srgbClr val="434343"/>
              </a:solidFill>
              <a:latin typeface="Fira Sans Extra Condensed Medium"/>
              <a:ea typeface="Fira Sans Extra Condensed Medium"/>
              <a:cs typeface="Fira Sans Extra Condensed Medium"/>
              <a:sym typeface="Fira Sans Extra Condensed Medium"/>
            </a:endParaRPr>
          </a:p>
        </p:txBody>
      </p:sp>
      <p:sp>
        <p:nvSpPr>
          <p:cNvPr id="460" name="Google Shape;460;p23"/>
          <p:cNvSpPr txBox="1"/>
          <p:nvPr/>
        </p:nvSpPr>
        <p:spPr>
          <a:xfrm>
            <a:off x="1010714" y="2099667"/>
            <a:ext cx="3000019" cy="1627382"/>
          </a:xfrm>
          <a:prstGeom prst="rect">
            <a:avLst/>
          </a:prstGeom>
          <a:noFill/>
          <a:ln>
            <a:solidFill>
              <a:srgbClr val="00B050"/>
            </a:solidFill>
          </a:ln>
        </p:spPr>
        <p:txBody>
          <a:bodyPr spcFirstLastPara="1" wrap="square" lIns="121900" tIns="121900" rIns="121900" bIns="121900" anchor="t" anchorCtr="0">
            <a:noAutofit/>
          </a:bodyPr>
          <a:lstStyle/>
          <a:p>
            <a:pPr algn="r"/>
            <a:r>
              <a:rPr lang="en-US" dirty="0">
                <a:solidFill>
                  <a:srgbClr val="434343"/>
                </a:solidFill>
                <a:latin typeface="Roboto"/>
                <a:ea typeface="Roboto"/>
                <a:cs typeface="Roboto"/>
                <a:sym typeface="Roboto"/>
              </a:rPr>
              <a:t>System. of measurements,</a:t>
            </a:r>
          </a:p>
          <a:p>
            <a:pPr algn="r"/>
            <a:r>
              <a:rPr lang="en-US" dirty="0">
                <a:solidFill>
                  <a:srgbClr val="434343"/>
                </a:solidFill>
                <a:latin typeface="Roboto"/>
                <a:ea typeface="Roboto"/>
                <a:cs typeface="Roboto"/>
                <a:sym typeface="Roboto"/>
              </a:rPr>
              <a:t>Production of data (indicators),</a:t>
            </a:r>
          </a:p>
          <a:p>
            <a:pPr algn="r"/>
            <a:r>
              <a:rPr lang="en-US" dirty="0">
                <a:solidFill>
                  <a:srgbClr val="434343"/>
                </a:solidFill>
                <a:latin typeface="Roboto"/>
                <a:ea typeface="Roboto"/>
                <a:cs typeface="Roboto"/>
                <a:sym typeface="Roboto"/>
              </a:rPr>
              <a:t>Quality,</a:t>
            </a:r>
          </a:p>
          <a:p>
            <a:pPr algn="r"/>
            <a:r>
              <a:rPr lang="en-US" dirty="0">
                <a:solidFill>
                  <a:srgbClr val="434343"/>
                </a:solidFill>
                <a:latin typeface="Roboto"/>
                <a:ea typeface="Roboto"/>
                <a:cs typeface="Roboto"/>
                <a:sym typeface="Roboto"/>
              </a:rPr>
              <a:t>Publication/sharing</a:t>
            </a:r>
            <a:r>
              <a:rPr lang="en" dirty="0" smtClean="0">
                <a:solidFill>
                  <a:srgbClr val="434343"/>
                </a:solidFill>
                <a:latin typeface="Roboto"/>
                <a:ea typeface="Roboto"/>
                <a:cs typeface="Roboto"/>
                <a:sym typeface="Roboto"/>
              </a:rPr>
              <a:t>,</a:t>
            </a:r>
          </a:p>
          <a:p>
            <a:pPr algn="r"/>
            <a:endParaRPr dirty="0">
              <a:solidFill>
                <a:srgbClr val="434343"/>
              </a:solidFill>
              <a:latin typeface="Roboto"/>
              <a:ea typeface="Roboto"/>
              <a:cs typeface="Roboto"/>
              <a:sym typeface="Roboto"/>
            </a:endParaRPr>
          </a:p>
        </p:txBody>
      </p:sp>
      <p:sp>
        <p:nvSpPr>
          <p:cNvPr id="461" name="Google Shape;461;p23"/>
          <p:cNvSpPr/>
          <p:nvPr/>
        </p:nvSpPr>
        <p:spPr>
          <a:xfrm>
            <a:off x="6339617" y="1657853"/>
            <a:ext cx="1709600" cy="1709600"/>
          </a:xfrm>
          <a:prstGeom prst="arc">
            <a:avLst>
              <a:gd name="adj1" fmla="val 16200000"/>
              <a:gd name="adj2" fmla="val 0"/>
            </a:avLst>
          </a:prstGeom>
          <a:noFill/>
          <a:ln w="9525" cap="flat" cmpd="sng">
            <a:solidFill>
              <a:schemeClr val="dk2"/>
            </a:solidFill>
            <a:prstDash val="dash"/>
            <a:round/>
            <a:headEnd type="none" w="sm" len="sm"/>
            <a:tailEnd type="triangle" w="sm" len="sm"/>
          </a:ln>
        </p:spPr>
        <p:txBody>
          <a:bodyPr spcFirstLastPara="1" wrap="square" lIns="121900" tIns="121900" rIns="121900" bIns="121900" anchor="ctr" anchorCtr="0">
            <a:noAutofit/>
          </a:bodyPr>
          <a:lstStyle/>
          <a:p>
            <a:endParaRPr sz="2400"/>
          </a:p>
        </p:txBody>
      </p:sp>
      <p:sp>
        <p:nvSpPr>
          <p:cNvPr id="462" name="Google Shape;462;p23"/>
          <p:cNvSpPr/>
          <p:nvPr/>
        </p:nvSpPr>
        <p:spPr>
          <a:xfrm flipH="1">
            <a:off x="4146517" y="1657853"/>
            <a:ext cx="1709600" cy="1709600"/>
          </a:xfrm>
          <a:prstGeom prst="arc">
            <a:avLst>
              <a:gd name="adj1" fmla="val 16200000"/>
              <a:gd name="adj2" fmla="val 0"/>
            </a:avLst>
          </a:prstGeom>
          <a:noFill/>
          <a:ln w="9525" cap="flat" cmpd="sng">
            <a:solidFill>
              <a:schemeClr val="dk2"/>
            </a:solidFill>
            <a:prstDash val="dash"/>
            <a:round/>
            <a:headEnd type="none" w="sm" len="sm"/>
            <a:tailEnd type="triangle" w="sm" len="sm"/>
          </a:ln>
        </p:spPr>
        <p:txBody>
          <a:bodyPr spcFirstLastPara="1" wrap="square" lIns="121900" tIns="121900" rIns="121900" bIns="121900" anchor="ctr" anchorCtr="0">
            <a:noAutofit/>
          </a:bodyPr>
          <a:lstStyle/>
          <a:p>
            <a:endParaRPr sz="2400"/>
          </a:p>
        </p:txBody>
      </p:sp>
      <p:sp>
        <p:nvSpPr>
          <p:cNvPr id="463" name="Google Shape;463;p23"/>
          <p:cNvSpPr/>
          <p:nvPr/>
        </p:nvSpPr>
        <p:spPr>
          <a:xfrm rot="10800000" flipH="1">
            <a:off x="6339617" y="3954620"/>
            <a:ext cx="1709600" cy="1709600"/>
          </a:xfrm>
          <a:prstGeom prst="arc">
            <a:avLst>
              <a:gd name="adj1" fmla="val 16200000"/>
              <a:gd name="adj2" fmla="val 0"/>
            </a:avLst>
          </a:prstGeom>
          <a:noFill/>
          <a:ln w="9525" cap="flat" cmpd="sng">
            <a:solidFill>
              <a:schemeClr val="dk2"/>
            </a:solidFill>
            <a:prstDash val="dash"/>
            <a:round/>
            <a:headEnd type="none" w="sm" len="sm"/>
            <a:tailEnd type="triangle" w="sm" len="sm"/>
          </a:ln>
        </p:spPr>
        <p:txBody>
          <a:bodyPr spcFirstLastPara="1" wrap="square" lIns="121900" tIns="121900" rIns="121900" bIns="121900" anchor="ctr" anchorCtr="0">
            <a:noAutofit/>
          </a:bodyPr>
          <a:lstStyle/>
          <a:p>
            <a:endParaRPr sz="2400"/>
          </a:p>
        </p:txBody>
      </p:sp>
      <p:sp>
        <p:nvSpPr>
          <p:cNvPr id="464" name="Google Shape;464;p23"/>
          <p:cNvSpPr/>
          <p:nvPr/>
        </p:nvSpPr>
        <p:spPr>
          <a:xfrm rot="10800000">
            <a:off x="4146517" y="3954620"/>
            <a:ext cx="1709600" cy="1709600"/>
          </a:xfrm>
          <a:prstGeom prst="arc">
            <a:avLst>
              <a:gd name="adj1" fmla="val 16200000"/>
              <a:gd name="adj2" fmla="val 0"/>
            </a:avLst>
          </a:prstGeom>
          <a:noFill/>
          <a:ln w="9525" cap="flat" cmpd="sng">
            <a:solidFill>
              <a:schemeClr val="dk2"/>
            </a:solidFill>
            <a:prstDash val="dash"/>
            <a:round/>
            <a:headEnd type="none" w="sm" len="sm"/>
            <a:tailEnd type="triangle" w="sm" len="sm"/>
          </a:ln>
        </p:spPr>
        <p:txBody>
          <a:bodyPr spcFirstLastPara="1" wrap="square" lIns="121900" tIns="121900" rIns="121900" bIns="121900" anchor="ctr" anchorCtr="0">
            <a:noAutofit/>
          </a:bodyPr>
          <a:lstStyle/>
          <a:p>
            <a:endParaRPr sz="2400"/>
          </a:p>
        </p:txBody>
      </p:sp>
      <p:sp>
        <p:nvSpPr>
          <p:cNvPr id="6" name="Ellipse 5"/>
          <p:cNvSpPr/>
          <p:nvPr/>
        </p:nvSpPr>
        <p:spPr>
          <a:xfrm>
            <a:off x="7947211" y="3555424"/>
            <a:ext cx="2665635" cy="267392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7798100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29553" y="387587"/>
            <a:ext cx="10031506" cy="646331"/>
          </a:xfrm>
          <a:prstGeom prst="rect">
            <a:avLst/>
          </a:prstGeom>
        </p:spPr>
        <p:txBody>
          <a:bodyPr wrap="square">
            <a:spAutoFit/>
          </a:bodyPr>
          <a:lstStyle/>
          <a:p>
            <a:r>
              <a:rPr lang="fr-FR" sz="3600" dirty="0" smtClean="0">
                <a:solidFill>
                  <a:srgbClr val="FF0000"/>
                </a:solidFill>
                <a:latin typeface="HelveticaNeueLT Std"/>
              </a:rPr>
              <a:t> </a:t>
            </a:r>
            <a:r>
              <a:rPr lang="fr-FR" sz="3600" b="1" dirty="0">
                <a:solidFill>
                  <a:srgbClr val="FF0000"/>
                </a:solidFill>
                <a:latin typeface="HelveticaNeueLT Std"/>
              </a:rPr>
              <a:t>Dimensions &amp; </a:t>
            </a:r>
            <a:r>
              <a:rPr lang="fr-FR" sz="3600" b="1" dirty="0" err="1">
                <a:solidFill>
                  <a:srgbClr val="FF0000"/>
                </a:solidFill>
                <a:latin typeface="HelveticaNeueLT Std"/>
              </a:rPr>
              <a:t>Principles</a:t>
            </a:r>
            <a:r>
              <a:rPr lang="fr-FR" sz="3600" b="1" dirty="0">
                <a:solidFill>
                  <a:srgbClr val="FF0000"/>
                </a:solidFill>
                <a:latin typeface="HelveticaNeueLT Std"/>
              </a:rPr>
              <a:t> of </a:t>
            </a:r>
            <a:r>
              <a:rPr lang="fr-FR" sz="3600" b="1" dirty="0" err="1">
                <a:solidFill>
                  <a:srgbClr val="FF0000"/>
                </a:solidFill>
                <a:latin typeface="HelveticaNeueLT Std"/>
              </a:rPr>
              <a:t>governance</a:t>
            </a:r>
            <a:endParaRPr lang="fr-FR" sz="3600" dirty="0">
              <a:solidFill>
                <a:srgbClr val="FF0000"/>
              </a:solidFill>
            </a:endParaRPr>
          </a:p>
        </p:txBody>
      </p:sp>
      <p:sp>
        <p:nvSpPr>
          <p:cNvPr id="5" name="Rectangle 4"/>
          <p:cNvSpPr/>
          <p:nvPr/>
        </p:nvSpPr>
        <p:spPr>
          <a:xfrm>
            <a:off x="995082" y="1255530"/>
            <a:ext cx="10354236" cy="769441"/>
          </a:xfrm>
          <a:prstGeom prst="rect">
            <a:avLst/>
          </a:prstGeom>
        </p:spPr>
        <p:txBody>
          <a:bodyPr wrap="square">
            <a:spAutoFit/>
          </a:bodyPr>
          <a:lstStyle/>
          <a:p>
            <a:r>
              <a:rPr lang="en-US" sz="2200" dirty="0">
                <a:solidFill>
                  <a:srgbClr val="000000"/>
                </a:solidFill>
                <a:latin typeface="Times New Roman" panose="02020603050405020304" pitchFamily="18" charset="0"/>
              </a:rPr>
              <a:t>The Water Governance Principles were founded on the basis of three dimensions of water governance that are complementary and mutually reinforcing:</a:t>
            </a:r>
            <a:endParaRPr lang="fr-FR" sz="2200" dirty="0"/>
          </a:p>
        </p:txBody>
      </p:sp>
      <p:sp>
        <p:nvSpPr>
          <p:cNvPr id="6" name="Rectangle 5"/>
          <p:cNvSpPr/>
          <p:nvPr/>
        </p:nvSpPr>
        <p:spPr>
          <a:xfrm>
            <a:off x="1349188" y="2246583"/>
            <a:ext cx="9646023" cy="3539430"/>
          </a:xfrm>
          <a:prstGeom prst="rect">
            <a:avLst/>
          </a:prstGeom>
        </p:spPr>
        <p:txBody>
          <a:bodyPr wrap="square">
            <a:spAutoFit/>
          </a:bodyPr>
          <a:lstStyle/>
          <a:p>
            <a:endParaRPr lang="fr-FR" sz="2000" dirty="0">
              <a:solidFill>
                <a:srgbClr val="000000"/>
              </a:solidFill>
              <a:latin typeface="Times New Roman" panose="02020603050405020304" pitchFamily="18" charset="0"/>
            </a:endParaRPr>
          </a:p>
          <a:p>
            <a:pPr marL="285750" indent="-285750">
              <a:buFont typeface="Wingdings" panose="05000000000000000000" pitchFamily="2" charset="2"/>
              <a:buChar char="q"/>
            </a:pPr>
            <a:r>
              <a:rPr lang="fr-FR" sz="2200" b="1" i="1" dirty="0" err="1">
                <a:solidFill>
                  <a:srgbClr val="1F487C"/>
                </a:solidFill>
                <a:latin typeface="Times New Roman" panose="02020603050405020304" pitchFamily="18" charset="0"/>
              </a:rPr>
              <a:t>effectiveness</a:t>
            </a:r>
            <a:r>
              <a:rPr lang="fr-FR" sz="2200" b="1" i="1" dirty="0">
                <a:solidFill>
                  <a:srgbClr val="1F487C"/>
                </a:solidFill>
                <a:latin typeface="Times New Roman" panose="02020603050405020304" pitchFamily="18" charset="0"/>
              </a:rPr>
              <a:t> </a:t>
            </a:r>
            <a:r>
              <a:rPr lang="fr-FR" sz="2000" dirty="0" smtClean="0">
                <a:solidFill>
                  <a:srgbClr val="000000"/>
                </a:solidFill>
                <a:latin typeface="Times New Roman" panose="02020603050405020304" pitchFamily="18" charset="0"/>
              </a:rPr>
              <a:t>: </a:t>
            </a:r>
            <a:r>
              <a:rPr lang="en-US" sz="2000" dirty="0">
                <a:solidFill>
                  <a:srgbClr val="000000"/>
                </a:solidFill>
                <a:latin typeface="Times New Roman" panose="02020603050405020304" pitchFamily="18" charset="0"/>
              </a:rPr>
              <a:t>Setting clear and sustainable water policy objectives and targets at different levels, in order to implement these objectives, and achieve the intended targets or objectives.</a:t>
            </a:r>
            <a:r>
              <a:rPr lang="fr-FR" sz="2000" dirty="0" smtClean="0">
                <a:solidFill>
                  <a:srgbClr val="000000"/>
                </a:solidFill>
                <a:latin typeface="Times New Roman" panose="02020603050405020304" pitchFamily="18" charset="0"/>
              </a:rPr>
              <a:t> </a:t>
            </a:r>
            <a:endParaRPr lang="fr-FR" sz="2000" dirty="0">
              <a:solidFill>
                <a:srgbClr val="000000"/>
              </a:solidFill>
              <a:latin typeface="Times New Roman" panose="02020603050405020304" pitchFamily="18" charset="0"/>
            </a:endParaRPr>
          </a:p>
          <a:p>
            <a:pPr marL="285750" indent="-285750">
              <a:buFont typeface="Wingdings" panose="05000000000000000000" pitchFamily="2" charset="2"/>
              <a:buChar char="q"/>
            </a:pPr>
            <a:endParaRPr lang="fr-FR" sz="2000" dirty="0">
              <a:solidFill>
                <a:srgbClr val="000000"/>
              </a:solidFill>
              <a:latin typeface="Times New Roman" panose="02020603050405020304" pitchFamily="18" charset="0"/>
            </a:endParaRPr>
          </a:p>
          <a:p>
            <a:pPr marL="285750" indent="-285750">
              <a:buFont typeface="Wingdings" panose="05000000000000000000" pitchFamily="2" charset="2"/>
              <a:buChar char="q"/>
            </a:pPr>
            <a:r>
              <a:rPr lang="fr-FR" sz="2200" b="1" i="1" dirty="0" err="1">
                <a:solidFill>
                  <a:srgbClr val="1F487C"/>
                </a:solidFill>
                <a:latin typeface="Times New Roman" panose="02020603050405020304" pitchFamily="18" charset="0"/>
              </a:rPr>
              <a:t>Efficiency</a:t>
            </a:r>
            <a:r>
              <a:rPr lang="fr-FR" sz="2000" b="1" i="1" dirty="0" smtClean="0">
                <a:solidFill>
                  <a:srgbClr val="1F487C"/>
                </a:solidFill>
                <a:latin typeface="Times New Roman" panose="02020603050405020304" pitchFamily="18" charset="0"/>
              </a:rPr>
              <a:t> </a:t>
            </a:r>
            <a:r>
              <a:rPr lang="fr-FR" sz="2000" dirty="0" smtClean="0">
                <a:solidFill>
                  <a:srgbClr val="000000"/>
                </a:solidFill>
                <a:latin typeface="Times New Roman" panose="02020603050405020304" pitchFamily="18" charset="0"/>
              </a:rPr>
              <a:t>: </a:t>
            </a:r>
            <a:r>
              <a:rPr lang="en-US" sz="2000" dirty="0">
                <a:solidFill>
                  <a:srgbClr val="000000"/>
                </a:solidFill>
                <a:latin typeface="Times New Roman" panose="02020603050405020304" pitchFamily="18" charset="0"/>
              </a:rPr>
              <a:t>Contribution of governance to maximizing the benefits of sustainable water management and well-being at the lowest cost to society</a:t>
            </a:r>
            <a:r>
              <a:rPr lang="fr-FR" sz="2000" dirty="0" smtClean="0">
                <a:solidFill>
                  <a:srgbClr val="000000"/>
                </a:solidFill>
                <a:latin typeface="Times New Roman" panose="02020603050405020304" pitchFamily="18" charset="0"/>
              </a:rPr>
              <a:t>. </a:t>
            </a:r>
            <a:endParaRPr lang="fr-FR" sz="2000" dirty="0">
              <a:solidFill>
                <a:srgbClr val="000000"/>
              </a:solidFill>
              <a:latin typeface="Times New Roman" panose="02020603050405020304" pitchFamily="18" charset="0"/>
            </a:endParaRPr>
          </a:p>
          <a:p>
            <a:pPr marL="285750" indent="-285750">
              <a:buFont typeface="Wingdings" panose="05000000000000000000" pitchFamily="2" charset="2"/>
              <a:buChar char="q"/>
            </a:pPr>
            <a:endParaRPr lang="fr-FR" sz="2000" dirty="0">
              <a:solidFill>
                <a:srgbClr val="000000"/>
              </a:solidFill>
              <a:latin typeface="Times New Roman" panose="02020603050405020304" pitchFamily="18" charset="0"/>
            </a:endParaRPr>
          </a:p>
          <a:p>
            <a:pPr marL="285750" indent="-285750">
              <a:buFont typeface="Wingdings" panose="05000000000000000000" pitchFamily="2" charset="2"/>
              <a:buChar char="q"/>
            </a:pPr>
            <a:r>
              <a:rPr lang="fr-FR" sz="2200" b="1" i="1" dirty="0">
                <a:solidFill>
                  <a:srgbClr val="1F487C"/>
                </a:solidFill>
                <a:latin typeface="Times New Roman" panose="02020603050405020304" pitchFamily="18" charset="0"/>
              </a:rPr>
              <a:t>Trust and </a:t>
            </a:r>
            <a:r>
              <a:rPr lang="fr-FR" sz="2200" b="1" i="1" dirty="0" err="1">
                <a:solidFill>
                  <a:srgbClr val="1F487C"/>
                </a:solidFill>
                <a:latin typeface="Times New Roman" panose="02020603050405020304" pitchFamily="18" charset="0"/>
              </a:rPr>
              <a:t>commitment</a:t>
            </a:r>
            <a:r>
              <a:rPr lang="fr-FR" sz="2200" b="1" i="1" dirty="0">
                <a:solidFill>
                  <a:srgbClr val="1F487C"/>
                </a:solidFill>
                <a:latin typeface="Times New Roman" panose="02020603050405020304" pitchFamily="18" charset="0"/>
              </a:rPr>
              <a:t> </a:t>
            </a:r>
            <a:r>
              <a:rPr lang="fr-FR" sz="2000" dirty="0" smtClean="0">
                <a:solidFill>
                  <a:srgbClr val="000000"/>
                </a:solidFill>
                <a:latin typeface="Times New Roman" panose="02020603050405020304" pitchFamily="18" charset="0"/>
              </a:rPr>
              <a:t>: </a:t>
            </a:r>
            <a:r>
              <a:rPr lang="en-US" sz="2000" dirty="0">
                <a:solidFill>
                  <a:srgbClr val="000000"/>
                </a:solidFill>
                <a:latin typeface="Times New Roman" panose="02020603050405020304" pitchFamily="18" charset="0"/>
              </a:rPr>
              <a:t>Contribution of governance to building public trust and stakeholder inclusion through democratic legitimacy and impartiality for society as a whole</a:t>
            </a:r>
            <a:r>
              <a:rPr lang="fr-FR" sz="2000" dirty="0" smtClean="0">
                <a:solidFill>
                  <a:srgbClr val="000000"/>
                </a:solidFill>
                <a:latin typeface="Times New Roman" panose="02020603050405020304" pitchFamily="18" charset="0"/>
              </a:rPr>
              <a:t>. </a:t>
            </a:r>
            <a:endParaRPr lang="fr-FR" sz="2000" dirty="0">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18497276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3689257" y="839600"/>
            <a:ext cx="6839791" cy="5294312"/>
          </a:xfrm>
          <a:prstGeom prst="rect">
            <a:avLst/>
          </a:prstGeom>
        </p:spPr>
      </p:pic>
      <p:sp>
        <p:nvSpPr>
          <p:cNvPr id="3" name="Rectangle 2"/>
          <p:cNvSpPr/>
          <p:nvPr/>
        </p:nvSpPr>
        <p:spPr>
          <a:xfrm>
            <a:off x="490433" y="272534"/>
            <a:ext cx="3198824" cy="830997"/>
          </a:xfrm>
          <a:prstGeom prst="rect">
            <a:avLst/>
          </a:prstGeom>
        </p:spPr>
        <p:txBody>
          <a:bodyPr wrap="square">
            <a:spAutoFit/>
          </a:bodyPr>
          <a:lstStyle/>
          <a:p>
            <a:pPr algn="ctr"/>
            <a:r>
              <a:rPr lang="en-US" sz="2400" b="1" dirty="0">
                <a:solidFill>
                  <a:srgbClr val="00B050"/>
                </a:solidFill>
                <a:latin typeface="Times New Roman" panose="02020603050405020304" pitchFamily="18" charset="0"/>
              </a:rPr>
              <a:t>OECD Principles on Water Governance</a:t>
            </a:r>
            <a:endParaRPr lang="fr-FR" sz="2400" dirty="0">
              <a:solidFill>
                <a:srgbClr val="00B050"/>
              </a:solidFill>
            </a:endParaRPr>
          </a:p>
        </p:txBody>
      </p:sp>
      <p:sp>
        <p:nvSpPr>
          <p:cNvPr id="4" name="ZoneTexte 3"/>
          <p:cNvSpPr txBox="1"/>
          <p:nvPr/>
        </p:nvSpPr>
        <p:spPr>
          <a:xfrm>
            <a:off x="591671" y="2366682"/>
            <a:ext cx="2918011" cy="769441"/>
          </a:xfrm>
          <a:prstGeom prst="rect">
            <a:avLst/>
          </a:prstGeom>
          <a:noFill/>
        </p:spPr>
        <p:txBody>
          <a:bodyPr wrap="square" rtlCol="0">
            <a:spAutoFit/>
          </a:bodyPr>
          <a:lstStyle/>
          <a:p>
            <a:r>
              <a:rPr lang="fr-FR" sz="2200" dirty="0"/>
              <a:t>3 Dimensions</a:t>
            </a:r>
          </a:p>
          <a:p>
            <a:r>
              <a:rPr lang="fr-FR" sz="2200" dirty="0"/>
              <a:t>12 </a:t>
            </a:r>
            <a:r>
              <a:rPr lang="fr-FR" sz="2200" dirty="0" err="1"/>
              <a:t>Principles</a:t>
            </a:r>
            <a:endParaRPr lang="fr-FR" sz="2200" dirty="0"/>
          </a:p>
        </p:txBody>
      </p:sp>
      <p:sp>
        <p:nvSpPr>
          <p:cNvPr id="5" name="Ellipse 4"/>
          <p:cNvSpPr/>
          <p:nvPr/>
        </p:nvSpPr>
        <p:spPr>
          <a:xfrm>
            <a:off x="7651376" y="1761565"/>
            <a:ext cx="1358153" cy="726141"/>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8270979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739588" y="0"/>
            <a:ext cx="9789459" cy="584775"/>
          </a:xfrm>
          <a:prstGeom prst="rect">
            <a:avLst/>
          </a:prstGeom>
          <a:noFill/>
        </p:spPr>
        <p:txBody>
          <a:bodyPr wrap="square" rtlCol="0">
            <a:spAutoFit/>
          </a:bodyPr>
          <a:lstStyle/>
          <a:p>
            <a:r>
              <a:rPr lang="en-US" sz="3200" dirty="0">
                <a:solidFill>
                  <a:srgbClr val="FF0000"/>
                </a:solidFill>
              </a:rPr>
              <a:t>Development of the 3 dimensions of governance</a:t>
            </a:r>
            <a:endParaRPr lang="fr-FR" sz="3200" dirty="0">
              <a:solidFill>
                <a:srgbClr val="FF0000"/>
              </a:solidFill>
            </a:endParaRPr>
          </a:p>
        </p:txBody>
      </p:sp>
      <p:sp>
        <p:nvSpPr>
          <p:cNvPr id="3" name="ZoneTexte 2"/>
          <p:cNvSpPr txBox="1"/>
          <p:nvPr/>
        </p:nvSpPr>
        <p:spPr>
          <a:xfrm>
            <a:off x="174811" y="699247"/>
            <a:ext cx="11873754" cy="5755422"/>
          </a:xfrm>
          <a:prstGeom prst="rect">
            <a:avLst/>
          </a:prstGeom>
          <a:noFill/>
        </p:spPr>
        <p:txBody>
          <a:bodyPr wrap="square" rtlCol="0">
            <a:spAutoFit/>
          </a:bodyPr>
          <a:lstStyle/>
          <a:p>
            <a:pPr marL="457200" indent="-457200">
              <a:buFont typeface="+mj-lt"/>
              <a:buAutoNum type="arabicPeriod" startAt="2"/>
            </a:pPr>
            <a:r>
              <a:rPr lang="fr-FR" sz="2200" b="1" dirty="0" err="1">
                <a:solidFill>
                  <a:srgbClr val="0070C0"/>
                </a:solidFill>
              </a:rPr>
              <a:t>Improving</a:t>
            </a:r>
            <a:r>
              <a:rPr lang="fr-FR" sz="2200" b="1" dirty="0">
                <a:solidFill>
                  <a:srgbClr val="0070C0"/>
                </a:solidFill>
              </a:rPr>
              <a:t> </a:t>
            </a:r>
            <a:r>
              <a:rPr lang="fr-FR" sz="2200" b="1" dirty="0" err="1">
                <a:solidFill>
                  <a:srgbClr val="0070C0"/>
                </a:solidFill>
              </a:rPr>
              <a:t>efficiency</a:t>
            </a:r>
            <a:r>
              <a:rPr lang="fr-FR" sz="2200" b="1" dirty="0">
                <a:solidFill>
                  <a:srgbClr val="0070C0"/>
                </a:solidFill>
              </a:rPr>
              <a:t> :</a:t>
            </a:r>
            <a:endParaRPr lang="fr-FR" sz="2200" b="1" dirty="0" smtClean="0">
              <a:solidFill>
                <a:srgbClr val="0070C0"/>
              </a:solidFill>
            </a:endParaRPr>
          </a:p>
          <a:p>
            <a:endParaRPr lang="fr-FR" sz="1000" dirty="0"/>
          </a:p>
          <a:p>
            <a:r>
              <a:rPr lang="fr-FR" b="1" u="sng" dirty="0">
                <a:solidFill>
                  <a:srgbClr val="00B050"/>
                </a:solidFill>
              </a:rPr>
              <a:t>Axe 5.</a:t>
            </a:r>
            <a:r>
              <a:rPr lang="fr-FR" b="1" dirty="0"/>
              <a:t> Produire, mettre à jour, et partager des </a:t>
            </a:r>
            <a:r>
              <a:rPr lang="fr-FR" b="1" i="1" dirty="0"/>
              <a:t>données et de l’information </a:t>
            </a:r>
            <a:r>
              <a:rPr lang="fr-FR" b="1" dirty="0"/>
              <a:t>sur l’eau et relatives à l’eau ; qui soient opportunes, cohérentes, comparables et utiles ; les utiliser pour guider, évaluer et améliorer les politiques de l'eau. </a:t>
            </a:r>
            <a:r>
              <a:rPr lang="fr-FR" dirty="0" smtClean="0"/>
              <a:t>…… Définition des normes, </a:t>
            </a:r>
            <a:r>
              <a:rPr lang="fr-FR" dirty="0"/>
              <a:t>coordination efficace et </a:t>
            </a:r>
            <a:r>
              <a:rPr lang="fr-FR" dirty="0" smtClean="0"/>
              <a:t>partage entre les </a:t>
            </a:r>
            <a:r>
              <a:rPr lang="fr-FR" dirty="0"/>
              <a:t>organisations et les agences produisant les données sur l'eau, </a:t>
            </a:r>
            <a:r>
              <a:rPr lang="fr-FR" dirty="0" err="1" smtClean="0"/>
              <a:t>etc</a:t>
            </a:r>
            <a:r>
              <a:rPr lang="fr-FR" dirty="0" smtClean="0"/>
              <a:t>, ……..</a:t>
            </a:r>
            <a:endParaRPr lang="fr-FR" dirty="0"/>
          </a:p>
          <a:p>
            <a:endParaRPr lang="fr-FR" sz="1000" dirty="0"/>
          </a:p>
          <a:p>
            <a:r>
              <a:rPr lang="fr-FR" b="1" u="sng" dirty="0">
                <a:solidFill>
                  <a:srgbClr val="00B050"/>
                </a:solidFill>
              </a:rPr>
              <a:t>Axe 6.</a:t>
            </a:r>
            <a:r>
              <a:rPr lang="fr-FR" b="1" dirty="0"/>
              <a:t> </a:t>
            </a:r>
            <a:r>
              <a:rPr lang="en-US" b="1" dirty="0"/>
              <a:t>Ensure that governance frameworks enable the </a:t>
            </a:r>
            <a:r>
              <a:rPr lang="en-US" b="1" dirty="0" err="1"/>
              <a:t>mobilisation</a:t>
            </a:r>
            <a:r>
              <a:rPr lang="en-US" b="1" dirty="0"/>
              <a:t> of finance for water, and allocate financial resources efficiently, transparently and in a timely manner </a:t>
            </a:r>
            <a:r>
              <a:rPr lang="fr-FR" dirty="0" smtClean="0"/>
              <a:t>: </a:t>
            </a:r>
            <a:r>
              <a:rPr lang="en-US" dirty="0"/>
              <a:t>promotion of governance mechanisms (required means), sector reviews and strategic financial planning to assess operational and investment needs, adopt robust and transparent budget management and accounting practices, reduce unnecessary administrative burdens while preserving fiduciary and financial guarantees</a:t>
            </a:r>
            <a:r>
              <a:rPr lang="fr-FR" dirty="0" smtClean="0"/>
              <a:t>. </a:t>
            </a:r>
            <a:endParaRPr lang="fr-FR" dirty="0"/>
          </a:p>
          <a:p>
            <a:endParaRPr lang="fr-FR" sz="1000" dirty="0"/>
          </a:p>
          <a:p>
            <a:r>
              <a:rPr lang="fr-FR" b="1" u="sng" dirty="0">
                <a:solidFill>
                  <a:srgbClr val="00B050"/>
                </a:solidFill>
              </a:rPr>
              <a:t>Axe 7.</a:t>
            </a:r>
            <a:r>
              <a:rPr lang="fr-FR" b="1" dirty="0"/>
              <a:t> Veiller à ce que les </a:t>
            </a:r>
            <a:r>
              <a:rPr lang="fr-FR" b="1" i="1" dirty="0"/>
              <a:t>cadres réglementaires </a:t>
            </a:r>
            <a:r>
              <a:rPr lang="fr-FR" b="1" dirty="0"/>
              <a:t>pour la gestion de l’eau soient mis en </a:t>
            </a:r>
            <a:r>
              <a:rPr lang="fr-FR" b="1" dirty="0" smtClean="0"/>
              <a:t>œuvre </a:t>
            </a:r>
            <a:r>
              <a:rPr lang="fr-FR" b="1" dirty="0"/>
              <a:t>et appliqués de façon efficace dans la poursuite de l'intérêt </a:t>
            </a:r>
            <a:r>
              <a:rPr lang="fr-FR" b="1" dirty="0" smtClean="0"/>
              <a:t>public</a:t>
            </a:r>
            <a:r>
              <a:rPr lang="fr-FR" dirty="0" smtClean="0"/>
              <a:t> : Cadre </a:t>
            </a:r>
            <a:r>
              <a:rPr lang="fr-FR" dirty="0"/>
              <a:t>juridique et institutionnel global, cohérent </a:t>
            </a:r>
            <a:r>
              <a:rPr lang="fr-FR" dirty="0" smtClean="0"/>
              <a:t>qui </a:t>
            </a:r>
            <a:r>
              <a:rPr lang="fr-FR" dirty="0"/>
              <a:t>fixe les règles, les normes et les lignes directrices au service de la politique de l'eau, </a:t>
            </a:r>
            <a:r>
              <a:rPr lang="fr-FR" dirty="0" err="1" smtClean="0"/>
              <a:t>etc</a:t>
            </a:r>
            <a:r>
              <a:rPr lang="fr-FR" dirty="0" smtClean="0"/>
              <a:t>, ;;;;;;;;</a:t>
            </a:r>
            <a:endParaRPr lang="fr-FR" dirty="0"/>
          </a:p>
          <a:p>
            <a:endParaRPr lang="fr-FR" sz="1000" dirty="0"/>
          </a:p>
          <a:p>
            <a:r>
              <a:rPr lang="fr-FR" b="1" u="sng" dirty="0">
                <a:solidFill>
                  <a:srgbClr val="00B050"/>
                </a:solidFill>
              </a:rPr>
              <a:t>Axe 8.</a:t>
            </a:r>
            <a:r>
              <a:rPr lang="fr-FR" b="1" dirty="0"/>
              <a:t> Promouvoir l'adoption et la mise en </a:t>
            </a:r>
            <a:r>
              <a:rPr lang="fr-FR" b="1" dirty="0" smtClean="0"/>
              <a:t>œuvre </a:t>
            </a:r>
            <a:r>
              <a:rPr lang="fr-FR" b="1" dirty="0"/>
              <a:t>de </a:t>
            </a:r>
            <a:r>
              <a:rPr lang="fr-FR" b="1" i="1" dirty="0"/>
              <a:t>pratiques de gouvernance de l'eau innovantes </a:t>
            </a:r>
            <a:r>
              <a:rPr lang="fr-FR" b="1" dirty="0"/>
              <a:t>entre les autorités responsables, les niveaux de gouvernement et les parties prenantes </a:t>
            </a:r>
            <a:r>
              <a:rPr lang="fr-FR" b="1" dirty="0" smtClean="0"/>
              <a:t>pertinentes</a:t>
            </a:r>
            <a:r>
              <a:rPr lang="fr-FR" dirty="0" smtClean="0"/>
              <a:t> </a:t>
            </a:r>
            <a:r>
              <a:rPr lang="fr-FR" dirty="0"/>
              <a:t>: </a:t>
            </a:r>
            <a:r>
              <a:rPr lang="fr-FR" dirty="0" smtClean="0"/>
              <a:t>Encourager l'expérimentation </a:t>
            </a:r>
            <a:r>
              <a:rPr lang="fr-FR" dirty="0"/>
              <a:t>et les tests </a:t>
            </a:r>
            <a:r>
              <a:rPr lang="fr-FR" dirty="0" smtClean="0"/>
              <a:t>pilotes, promouvoir </a:t>
            </a:r>
            <a:r>
              <a:rPr lang="fr-FR" dirty="0"/>
              <a:t>l'apprentissage social afin de faciliter le dialogue et le consensus, </a:t>
            </a:r>
            <a:r>
              <a:rPr lang="fr-FR" dirty="0" smtClean="0"/>
              <a:t>et promouvoir </a:t>
            </a:r>
            <a:r>
              <a:rPr lang="fr-FR" dirty="0"/>
              <a:t>des liens forts entre sciences et politiques </a:t>
            </a:r>
            <a:r>
              <a:rPr lang="fr-FR" dirty="0" smtClean="0"/>
              <a:t>publiques</a:t>
            </a:r>
            <a:endParaRPr lang="fr-FR" dirty="0"/>
          </a:p>
          <a:p>
            <a:endParaRPr lang="fr-FR" dirty="0" smtClean="0"/>
          </a:p>
        </p:txBody>
      </p:sp>
      <p:sp>
        <p:nvSpPr>
          <p:cNvPr id="4" name="Rectangle à coins arrondis 3"/>
          <p:cNvSpPr/>
          <p:nvPr/>
        </p:nvSpPr>
        <p:spPr>
          <a:xfrm>
            <a:off x="0" y="2420471"/>
            <a:ext cx="12035118" cy="1532964"/>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3907469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grpSp>
        <p:nvGrpSpPr>
          <p:cNvPr id="179" name="Google Shape;179;p18"/>
          <p:cNvGrpSpPr/>
          <p:nvPr/>
        </p:nvGrpSpPr>
        <p:grpSpPr>
          <a:xfrm>
            <a:off x="9216569" y="963471"/>
            <a:ext cx="2880000" cy="4726988"/>
            <a:chOff x="1795786" y="738891"/>
            <a:chExt cx="1668477" cy="3545241"/>
          </a:xfrm>
        </p:grpSpPr>
        <p:sp>
          <p:nvSpPr>
            <p:cNvPr id="180" name="Google Shape;180;p18"/>
            <p:cNvSpPr/>
            <p:nvPr/>
          </p:nvSpPr>
          <p:spPr>
            <a:xfrm>
              <a:off x="1795786" y="1222825"/>
              <a:ext cx="1668477" cy="3061307"/>
            </a:xfrm>
            <a:custGeom>
              <a:avLst/>
              <a:gdLst/>
              <a:ahLst/>
              <a:cxnLst/>
              <a:rect l="l" t="t" r="r" b="b"/>
              <a:pathLst>
                <a:path w="10657" h="22241" extrusionOk="0">
                  <a:moveTo>
                    <a:pt x="4548" y="22241"/>
                  </a:moveTo>
                  <a:cubicBezTo>
                    <a:pt x="2036" y="22241"/>
                    <a:pt x="0" y="20205"/>
                    <a:pt x="0" y="17693"/>
                  </a:cubicBezTo>
                  <a:lnTo>
                    <a:pt x="0" y="13026"/>
                  </a:lnTo>
                  <a:cubicBezTo>
                    <a:pt x="881" y="12847"/>
                    <a:pt x="1548" y="12061"/>
                    <a:pt x="1548" y="11121"/>
                  </a:cubicBezTo>
                  <a:cubicBezTo>
                    <a:pt x="1548" y="10192"/>
                    <a:pt x="881" y="9406"/>
                    <a:pt x="0" y="9216"/>
                  </a:cubicBezTo>
                  <a:lnTo>
                    <a:pt x="0" y="4560"/>
                  </a:lnTo>
                  <a:cubicBezTo>
                    <a:pt x="0" y="2048"/>
                    <a:pt x="2036" y="0"/>
                    <a:pt x="4548" y="0"/>
                  </a:cubicBezTo>
                  <a:cubicBezTo>
                    <a:pt x="7060" y="0"/>
                    <a:pt x="9108" y="2048"/>
                    <a:pt x="9108" y="4560"/>
                  </a:cubicBezTo>
                  <a:lnTo>
                    <a:pt x="9108" y="9966"/>
                  </a:lnTo>
                  <a:lnTo>
                    <a:pt x="9501" y="9966"/>
                  </a:lnTo>
                  <a:cubicBezTo>
                    <a:pt x="10132" y="9966"/>
                    <a:pt x="10656" y="10490"/>
                    <a:pt x="10656" y="11121"/>
                  </a:cubicBezTo>
                  <a:cubicBezTo>
                    <a:pt x="10656" y="11764"/>
                    <a:pt x="10132" y="12287"/>
                    <a:pt x="9501" y="12287"/>
                  </a:cubicBezTo>
                  <a:lnTo>
                    <a:pt x="9108" y="12287"/>
                  </a:lnTo>
                  <a:lnTo>
                    <a:pt x="9108" y="17693"/>
                  </a:lnTo>
                  <a:cubicBezTo>
                    <a:pt x="9108" y="20205"/>
                    <a:pt x="7060" y="22241"/>
                    <a:pt x="4548" y="22241"/>
                  </a:cubicBezTo>
                  <a:close/>
                </a:path>
              </a:pathLst>
            </a:custGeom>
            <a:solidFill>
              <a:schemeClr val="accent1"/>
            </a:solidFill>
            <a:ln>
              <a:noFill/>
            </a:ln>
          </p:spPr>
          <p:txBody>
            <a:bodyPr spcFirstLastPara="1" wrap="square" lIns="121900" tIns="121900" rIns="121900" bIns="121900" anchor="ctr" anchorCtr="0">
              <a:noAutofit/>
            </a:bodyPr>
            <a:lstStyle/>
            <a:p>
              <a:endParaRPr sz="2400"/>
            </a:p>
          </p:txBody>
        </p:sp>
        <p:sp>
          <p:nvSpPr>
            <p:cNvPr id="181" name="Google Shape;181;p18"/>
            <p:cNvSpPr/>
            <p:nvPr/>
          </p:nvSpPr>
          <p:spPr>
            <a:xfrm>
              <a:off x="1915400" y="1337481"/>
              <a:ext cx="1012930" cy="1012911"/>
            </a:xfrm>
            <a:custGeom>
              <a:avLst/>
              <a:gdLst/>
              <a:ahLst/>
              <a:cxnLst/>
              <a:rect l="l" t="t" r="r" b="b"/>
              <a:pathLst>
                <a:path w="7359" h="7359" extrusionOk="0">
                  <a:moveTo>
                    <a:pt x="7358" y="3680"/>
                  </a:moveTo>
                  <a:cubicBezTo>
                    <a:pt x="7358" y="5716"/>
                    <a:pt x="5703" y="7359"/>
                    <a:pt x="3679" y="7359"/>
                  </a:cubicBezTo>
                  <a:cubicBezTo>
                    <a:pt x="1643" y="7359"/>
                    <a:pt x="0" y="5716"/>
                    <a:pt x="0" y="3680"/>
                  </a:cubicBezTo>
                  <a:cubicBezTo>
                    <a:pt x="0" y="1656"/>
                    <a:pt x="1643" y="1"/>
                    <a:pt x="3679" y="1"/>
                  </a:cubicBezTo>
                  <a:cubicBezTo>
                    <a:pt x="5703" y="1"/>
                    <a:pt x="7358" y="1656"/>
                    <a:pt x="7358" y="3680"/>
                  </a:cubicBezTo>
                  <a:close/>
                </a:path>
              </a:pathLst>
            </a:custGeom>
            <a:solidFill>
              <a:schemeClr val="lt1"/>
            </a:solidFill>
            <a:ln>
              <a:noFill/>
            </a:ln>
          </p:spPr>
          <p:txBody>
            <a:bodyPr spcFirstLastPara="1" wrap="square" lIns="121900" tIns="121900" rIns="121900" bIns="121900" anchor="ctr" anchorCtr="0">
              <a:noAutofit/>
            </a:bodyPr>
            <a:lstStyle/>
            <a:p>
              <a:endParaRPr sz="2400"/>
            </a:p>
          </p:txBody>
        </p:sp>
        <p:grpSp>
          <p:nvGrpSpPr>
            <p:cNvPr id="182" name="Google Shape;182;p18"/>
            <p:cNvGrpSpPr/>
            <p:nvPr/>
          </p:nvGrpSpPr>
          <p:grpSpPr>
            <a:xfrm>
              <a:off x="2180777" y="1607948"/>
              <a:ext cx="477076" cy="476930"/>
              <a:chOff x="2180777" y="1607948"/>
              <a:chExt cx="477076" cy="476930"/>
            </a:xfrm>
          </p:grpSpPr>
          <p:sp>
            <p:nvSpPr>
              <p:cNvPr id="183" name="Google Shape;183;p18"/>
              <p:cNvSpPr/>
              <p:nvPr/>
            </p:nvSpPr>
            <p:spPr>
              <a:xfrm>
                <a:off x="2288965" y="1847170"/>
                <a:ext cx="129662" cy="129659"/>
              </a:xfrm>
              <a:custGeom>
                <a:avLst/>
                <a:gdLst/>
                <a:ahLst/>
                <a:cxnLst/>
                <a:rect l="l" t="t" r="r" b="b"/>
                <a:pathLst>
                  <a:path w="942" h="942" extrusionOk="0">
                    <a:moveTo>
                      <a:pt x="132" y="941"/>
                    </a:moveTo>
                    <a:lnTo>
                      <a:pt x="1" y="810"/>
                    </a:lnTo>
                    <a:lnTo>
                      <a:pt x="799" y="0"/>
                    </a:lnTo>
                    <a:lnTo>
                      <a:pt x="941" y="143"/>
                    </a:lnTo>
                    <a:close/>
                  </a:path>
                </a:pathLst>
              </a:custGeom>
              <a:solidFill>
                <a:schemeClr val="accent1"/>
              </a:solidFill>
              <a:ln>
                <a:noFill/>
              </a:ln>
            </p:spPr>
            <p:txBody>
              <a:bodyPr spcFirstLastPara="1" wrap="square" lIns="121900" tIns="121900" rIns="121900" bIns="121900" anchor="ctr" anchorCtr="0">
                <a:noAutofit/>
              </a:bodyPr>
              <a:lstStyle/>
              <a:p>
                <a:endParaRPr sz="2400"/>
              </a:p>
            </p:txBody>
          </p:sp>
          <p:sp>
            <p:nvSpPr>
              <p:cNvPr id="184" name="Google Shape;184;p18"/>
              <p:cNvSpPr/>
              <p:nvPr/>
            </p:nvSpPr>
            <p:spPr>
              <a:xfrm>
                <a:off x="2338103" y="1607948"/>
                <a:ext cx="319749" cy="319606"/>
              </a:xfrm>
              <a:custGeom>
                <a:avLst/>
                <a:gdLst/>
                <a:ahLst/>
                <a:cxnLst/>
                <a:rect l="l" t="t" r="r" b="b"/>
                <a:pathLst>
                  <a:path w="2323" h="2322" extrusionOk="0">
                    <a:moveTo>
                      <a:pt x="406" y="1917"/>
                    </a:moveTo>
                    <a:cubicBezTo>
                      <a:pt x="1" y="1500"/>
                      <a:pt x="1" y="834"/>
                      <a:pt x="406" y="417"/>
                    </a:cubicBezTo>
                    <a:cubicBezTo>
                      <a:pt x="823" y="0"/>
                      <a:pt x="1489" y="0"/>
                      <a:pt x="1906" y="417"/>
                    </a:cubicBezTo>
                    <a:cubicBezTo>
                      <a:pt x="2323" y="834"/>
                      <a:pt x="2323" y="1500"/>
                      <a:pt x="1906" y="1917"/>
                    </a:cubicBezTo>
                    <a:cubicBezTo>
                      <a:pt x="1489" y="2322"/>
                      <a:pt x="823" y="2322"/>
                      <a:pt x="406" y="1917"/>
                    </a:cubicBezTo>
                    <a:close/>
                    <a:moveTo>
                      <a:pt x="1715" y="607"/>
                    </a:moveTo>
                    <a:cubicBezTo>
                      <a:pt x="1406" y="298"/>
                      <a:pt x="906" y="298"/>
                      <a:pt x="596" y="607"/>
                    </a:cubicBezTo>
                    <a:cubicBezTo>
                      <a:pt x="287" y="917"/>
                      <a:pt x="287" y="1417"/>
                      <a:pt x="596" y="1727"/>
                    </a:cubicBezTo>
                    <a:cubicBezTo>
                      <a:pt x="906" y="2036"/>
                      <a:pt x="1406" y="2036"/>
                      <a:pt x="1715" y="1727"/>
                    </a:cubicBezTo>
                    <a:cubicBezTo>
                      <a:pt x="2025" y="1417"/>
                      <a:pt x="2025" y="917"/>
                      <a:pt x="1715" y="607"/>
                    </a:cubicBezTo>
                    <a:close/>
                  </a:path>
                </a:pathLst>
              </a:custGeom>
              <a:solidFill>
                <a:schemeClr val="accent1"/>
              </a:solidFill>
              <a:ln>
                <a:noFill/>
              </a:ln>
            </p:spPr>
            <p:txBody>
              <a:bodyPr spcFirstLastPara="1" wrap="square" lIns="121900" tIns="121900" rIns="121900" bIns="121900" anchor="ctr" anchorCtr="0">
                <a:noAutofit/>
              </a:bodyPr>
              <a:lstStyle/>
              <a:p>
                <a:endParaRPr sz="2400"/>
              </a:p>
            </p:txBody>
          </p:sp>
          <p:sp>
            <p:nvSpPr>
              <p:cNvPr id="185" name="Google Shape;185;p18"/>
              <p:cNvSpPr/>
              <p:nvPr/>
            </p:nvSpPr>
            <p:spPr>
              <a:xfrm>
                <a:off x="2433215" y="1666859"/>
                <a:ext cx="129662" cy="44459"/>
              </a:xfrm>
              <a:custGeom>
                <a:avLst/>
                <a:gdLst/>
                <a:ahLst/>
                <a:cxnLst/>
                <a:rect l="l" t="t" r="r" b="b"/>
                <a:pathLst>
                  <a:path w="942" h="323" extrusionOk="0">
                    <a:moveTo>
                      <a:pt x="60" y="322"/>
                    </a:moveTo>
                    <a:lnTo>
                      <a:pt x="1" y="263"/>
                    </a:lnTo>
                    <a:cubicBezTo>
                      <a:pt x="251" y="1"/>
                      <a:pt x="679" y="1"/>
                      <a:pt x="941" y="263"/>
                    </a:cubicBezTo>
                    <a:lnTo>
                      <a:pt x="882" y="322"/>
                    </a:lnTo>
                    <a:cubicBezTo>
                      <a:pt x="655" y="96"/>
                      <a:pt x="286" y="96"/>
                      <a:pt x="60" y="322"/>
                    </a:cubicBezTo>
                    <a:close/>
                  </a:path>
                </a:pathLst>
              </a:custGeom>
              <a:solidFill>
                <a:schemeClr val="accent1"/>
              </a:solidFill>
              <a:ln>
                <a:noFill/>
              </a:ln>
            </p:spPr>
            <p:txBody>
              <a:bodyPr spcFirstLastPara="1" wrap="square" lIns="121900" tIns="121900" rIns="121900" bIns="121900" anchor="ctr" anchorCtr="0">
                <a:noAutofit/>
              </a:bodyPr>
              <a:lstStyle/>
              <a:p>
                <a:endParaRPr sz="2400"/>
              </a:p>
            </p:txBody>
          </p:sp>
          <p:sp>
            <p:nvSpPr>
              <p:cNvPr id="186" name="Google Shape;186;p18"/>
              <p:cNvSpPr/>
              <p:nvPr/>
            </p:nvSpPr>
            <p:spPr>
              <a:xfrm>
                <a:off x="2180777" y="1889839"/>
                <a:ext cx="195181" cy="195039"/>
              </a:xfrm>
              <a:custGeom>
                <a:avLst/>
                <a:gdLst/>
                <a:ahLst/>
                <a:cxnLst/>
                <a:rect l="l" t="t" r="r" b="b"/>
                <a:pathLst>
                  <a:path w="1418" h="1417" extrusionOk="0">
                    <a:moveTo>
                      <a:pt x="394" y="1334"/>
                    </a:moveTo>
                    <a:cubicBezTo>
                      <a:pt x="311" y="1417"/>
                      <a:pt x="168" y="1417"/>
                      <a:pt x="84" y="1334"/>
                    </a:cubicBezTo>
                    <a:lnTo>
                      <a:pt x="84" y="1334"/>
                    </a:lnTo>
                    <a:cubicBezTo>
                      <a:pt x="1" y="1250"/>
                      <a:pt x="1" y="1107"/>
                      <a:pt x="84" y="1024"/>
                    </a:cubicBezTo>
                    <a:lnTo>
                      <a:pt x="1025" y="83"/>
                    </a:lnTo>
                    <a:cubicBezTo>
                      <a:pt x="1108" y="0"/>
                      <a:pt x="1251" y="0"/>
                      <a:pt x="1334" y="83"/>
                    </a:cubicBezTo>
                    <a:lnTo>
                      <a:pt x="1334" y="83"/>
                    </a:lnTo>
                    <a:cubicBezTo>
                      <a:pt x="1418" y="167"/>
                      <a:pt x="1418" y="310"/>
                      <a:pt x="1334" y="393"/>
                    </a:cubicBezTo>
                    <a:close/>
                  </a:path>
                </a:pathLst>
              </a:custGeom>
              <a:solidFill>
                <a:schemeClr val="accent1"/>
              </a:solidFill>
              <a:ln>
                <a:noFill/>
              </a:ln>
            </p:spPr>
            <p:txBody>
              <a:bodyPr spcFirstLastPara="1" wrap="square" lIns="121900" tIns="121900" rIns="121900" bIns="121900" anchor="ctr" anchorCtr="0">
                <a:noAutofit/>
              </a:bodyPr>
              <a:lstStyle/>
              <a:p>
                <a:endParaRPr sz="2400"/>
              </a:p>
            </p:txBody>
          </p:sp>
        </p:grpSp>
        <p:sp>
          <p:nvSpPr>
            <p:cNvPr id="187" name="Google Shape;187;p18"/>
            <p:cNvSpPr txBox="1"/>
            <p:nvPr/>
          </p:nvSpPr>
          <p:spPr>
            <a:xfrm>
              <a:off x="1795788" y="738891"/>
              <a:ext cx="1555417" cy="429600"/>
            </a:xfrm>
            <a:prstGeom prst="rect">
              <a:avLst/>
            </a:prstGeom>
            <a:noFill/>
            <a:ln>
              <a:noFill/>
            </a:ln>
          </p:spPr>
          <p:txBody>
            <a:bodyPr spcFirstLastPara="1" wrap="square" lIns="121900" tIns="121900" rIns="121900" bIns="121900" anchor="ctr" anchorCtr="0">
              <a:noAutofit/>
            </a:bodyPr>
            <a:lstStyle/>
            <a:p>
              <a:pPr algn="ctr"/>
              <a:r>
                <a:rPr lang="fr-FR" sz="2267" b="1" dirty="0" err="1">
                  <a:ln w="22225">
                    <a:solidFill>
                      <a:srgbClr val="0070C0"/>
                    </a:solidFill>
                    <a:prstDash val="solid"/>
                  </a:ln>
                  <a:solidFill>
                    <a:schemeClr val="accent2">
                      <a:lumMod val="40000"/>
                      <a:lumOff val="60000"/>
                    </a:schemeClr>
                  </a:solidFill>
                  <a:latin typeface="Fira Sans Extra Condensed Medium"/>
                  <a:ea typeface="Fira Sans Extra Condensed Medium"/>
                  <a:cs typeface="Fira Sans Extra Condensed Medium"/>
                  <a:sym typeface="Fira Sans Extra Condensed Medium"/>
                </a:rPr>
                <a:t>Transparency</a:t>
              </a:r>
              <a:endParaRPr sz="2267" b="1" dirty="0">
                <a:ln w="22225">
                  <a:solidFill>
                    <a:srgbClr val="0070C0"/>
                  </a:solidFill>
                  <a:prstDash val="solid"/>
                </a:ln>
                <a:solidFill>
                  <a:schemeClr val="accent2">
                    <a:lumMod val="40000"/>
                    <a:lumOff val="60000"/>
                  </a:schemeClr>
                </a:solidFill>
                <a:latin typeface="Fira Sans Extra Condensed Medium"/>
                <a:ea typeface="Fira Sans Extra Condensed Medium"/>
                <a:cs typeface="Fira Sans Extra Condensed Medium"/>
                <a:sym typeface="Fira Sans Extra Condensed Medium"/>
              </a:endParaRPr>
            </a:p>
          </p:txBody>
        </p:sp>
        <p:sp>
          <p:nvSpPr>
            <p:cNvPr id="188" name="Google Shape;188;p18"/>
            <p:cNvSpPr txBox="1"/>
            <p:nvPr/>
          </p:nvSpPr>
          <p:spPr>
            <a:xfrm>
              <a:off x="1915400" y="2437244"/>
              <a:ext cx="1276213" cy="1414382"/>
            </a:xfrm>
            <a:prstGeom prst="rect">
              <a:avLst/>
            </a:prstGeom>
            <a:noFill/>
            <a:ln>
              <a:noFill/>
            </a:ln>
          </p:spPr>
          <p:txBody>
            <a:bodyPr spcFirstLastPara="1" wrap="square" lIns="121900" tIns="121900" rIns="121900" bIns="121900" anchor="t" anchorCtr="0">
              <a:noAutofit/>
            </a:bodyPr>
            <a:lstStyle>
              <a:defPPr>
                <a:defRPr lang="de-DE"/>
              </a:defPPr>
              <a:lvl1pPr algn="ctr">
                <a:defRPr b="1"/>
              </a:lvl1pPr>
            </a:lstStyle>
            <a:p>
              <a:r>
                <a:rPr lang="en-US" sz="2000" dirty="0"/>
                <a:t>Production and sharing of data / Annual review or national dialogue / Responsibility / Accountability</a:t>
              </a:r>
              <a:endParaRPr lang="fr-FR" sz="2000" dirty="0"/>
            </a:p>
          </p:txBody>
        </p:sp>
      </p:grpSp>
      <p:grpSp>
        <p:nvGrpSpPr>
          <p:cNvPr id="189" name="Google Shape;189;p18"/>
          <p:cNvGrpSpPr/>
          <p:nvPr/>
        </p:nvGrpSpPr>
        <p:grpSpPr>
          <a:xfrm>
            <a:off x="859301" y="769863"/>
            <a:ext cx="2520000" cy="4686888"/>
            <a:chOff x="3157635" y="770618"/>
            <a:chExt cx="1466883" cy="3515166"/>
          </a:xfrm>
        </p:grpSpPr>
        <p:sp>
          <p:nvSpPr>
            <p:cNvPr id="190" name="Google Shape;190;p18"/>
            <p:cNvSpPr/>
            <p:nvPr/>
          </p:nvSpPr>
          <p:spPr>
            <a:xfrm>
              <a:off x="3157635" y="1224477"/>
              <a:ext cx="1466883" cy="3061307"/>
            </a:xfrm>
            <a:custGeom>
              <a:avLst/>
              <a:gdLst/>
              <a:ahLst/>
              <a:cxnLst/>
              <a:rect l="l" t="t" r="r" b="b"/>
              <a:pathLst>
                <a:path w="10657" h="22241" extrusionOk="0">
                  <a:moveTo>
                    <a:pt x="4548" y="22241"/>
                  </a:moveTo>
                  <a:cubicBezTo>
                    <a:pt x="2048" y="22241"/>
                    <a:pt x="0" y="20193"/>
                    <a:pt x="0" y="17693"/>
                  </a:cubicBezTo>
                  <a:lnTo>
                    <a:pt x="0" y="13026"/>
                  </a:lnTo>
                  <a:cubicBezTo>
                    <a:pt x="881" y="12847"/>
                    <a:pt x="1548" y="12061"/>
                    <a:pt x="1548" y="11121"/>
                  </a:cubicBezTo>
                  <a:cubicBezTo>
                    <a:pt x="1548" y="10180"/>
                    <a:pt x="881" y="9394"/>
                    <a:pt x="0" y="9216"/>
                  </a:cubicBezTo>
                  <a:lnTo>
                    <a:pt x="0" y="4548"/>
                  </a:lnTo>
                  <a:cubicBezTo>
                    <a:pt x="0" y="2048"/>
                    <a:pt x="2048" y="0"/>
                    <a:pt x="4548" y="0"/>
                  </a:cubicBezTo>
                  <a:cubicBezTo>
                    <a:pt x="7061" y="0"/>
                    <a:pt x="9108" y="2048"/>
                    <a:pt x="9108" y="4548"/>
                  </a:cubicBezTo>
                  <a:lnTo>
                    <a:pt x="9108" y="9966"/>
                  </a:lnTo>
                  <a:lnTo>
                    <a:pt x="9501" y="9966"/>
                  </a:lnTo>
                  <a:cubicBezTo>
                    <a:pt x="10144" y="9966"/>
                    <a:pt x="10656" y="10478"/>
                    <a:pt x="10656" y="11121"/>
                  </a:cubicBezTo>
                  <a:cubicBezTo>
                    <a:pt x="10656" y="11763"/>
                    <a:pt x="10144" y="12287"/>
                    <a:pt x="9501" y="12287"/>
                  </a:cubicBezTo>
                  <a:lnTo>
                    <a:pt x="9108" y="12287"/>
                  </a:lnTo>
                  <a:lnTo>
                    <a:pt x="9108" y="17693"/>
                  </a:lnTo>
                  <a:cubicBezTo>
                    <a:pt x="9108" y="20193"/>
                    <a:pt x="7061" y="22241"/>
                    <a:pt x="4548" y="22241"/>
                  </a:cubicBezTo>
                  <a:close/>
                </a:path>
              </a:pathLst>
            </a:custGeom>
            <a:solidFill>
              <a:schemeClr val="accent2"/>
            </a:solidFill>
            <a:ln>
              <a:noFill/>
            </a:ln>
          </p:spPr>
          <p:txBody>
            <a:bodyPr spcFirstLastPara="1" wrap="square" lIns="121900" tIns="121900" rIns="121900" bIns="121900" anchor="ctr" anchorCtr="0">
              <a:noAutofit/>
            </a:bodyPr>
            <a:lstStyle/>
            <a:p>
              <a:endParaRPr sz="2400"/>
            </a:p>
          </p:txBody>
        </p:sp>
        <p:sp>
          <p:nvSpPr>
            <p:cNvPr id="191" name="Google Shape;191;p18"/>
            <p:cNvSpPr/>
            <p:nvPr/>
          </p:nvSpPr>
          <p:spPr>
            <a:xfrm>
              <a:off x="3277246" y="1337481"/>
              <a:ext cx="1011278" cy="1012911"/>
            </a:xfrm>
            <a:custGeom>
              <a:avLst/>
              <a:gdLst/>
              <a:ahLst/>
              <a:cxnLst/>
              <a:rect l="l" t="t" r="r" b="b"/>
              <a:pathLst>
                <a:path w="7347" h="7359" extrusionOk="0">
                  <a:moveTo>
                    <a:pt x="7346" y="3680"/>
                  </a:moveTo>
                  <a:cubicBezTo>
                    <a:pt x="7346" y="5716"/>
                    <a:pt x="5703" y="7359"/>
                    <a:pt x="3679" y="7359"/>
                  </a:cubicBezTo>
                  <a:cubicBezTo>
                    <a:pt x="1643" y="7359"/>
                    <a:pt x="0" y="5716"/>
                    <a:pt x="0" y="3680"/>
                  </a:cubicBezTo>
                  <a:cubicBezTo>
                    <a:pt x="0" y="1656"/>
                    <a:pt x="1643" y="1"/>
                    <a:pt x="3679" y="1"/>
                  </a:cubicBezTo>
                  <a:cubicBezTo>
                    <a:pt x="5703" y="1"/>
                    <a:pt x="7346" y="1656"/>
                    <a:pt x="7346" y="3680"/>
                  </a:cubicBezTo>
                  <a:close/>
                </a:path>
              </a:pathLst>
            </a:custGeom>
            <a:solidFill>
              <a:schemeClr val="lt1"/>
            </a:solidFill>
            <a:ln>
              <a:noFill/>
            </a:ln>
          </p:spPr>
          <p:txBody>
            <a:bodyPr spcFirstLastPara="1" wrap="square" lIns="121900" tIns="121900" rIns="121900" bIns="121900" anchor="ctr" anchorCtr="0">
              <a:noAutofit/>
            </a:bodyPr>
            <a:lstStyle/>
            <a:p>
              <a:endParaRPr sz="2400"/>
            </a:p>
          </p:txBody>
        </p:sp>
        <p:grpSp>
          <p:nvGrpSpPr>
            <p:cNvPr id="192" name="Google Shape;192;p18"/>
            <p:cNvGrpSpPr/>
            <p:nvPr/>
          </p:nvGrpSpPr>
          <p:grpSpPr>
            <a:xfrm>
              <a:off x="3568913" y="1629145"/>
              <a:ext cx="429452" cy="429582"/>
              <a:chOff x="3568913" y="1629145"/>
              <a:chExt cx="429452" cy="429582"/>
            </a:xfrm>
          </p:grpSpPr>
          <p:sp>
            <p:nvSpPr>
              <p:cNvPr id="193" name="Google Shape;193;p18"/>
              <p:cNvSpPr/>
              <p:nvPr/>
            </p:nvSpPr>
            <p:spPr>
              <a:xfrm>
                <a:off x="3568913" y="1629145"/>
                <a:ext cx="429452" cy="429582"/>
              </a:xfrm>
              <a:custGeom>
                <a:avLst/>
                <a:gdLst/>
                <a:ahLst/>
                <a:cxnLst/>
                <a:rect l="l" t="t" r="r" b="b"/>
                <a:pathLst>
                  <a:path w="3120" h="3121" extrusionOk="0">
                    <a:moveTo>
                      <a:pt x="2751" y="1203"/>
                    </a:moveTo>
                    <a:cubicBezTo>
                      <a:pt x="2703" y="1180"/>
                      <a:pt x="2632" y="1156"/>
                      <a:pt x="2596" y="1132"/>
                    </a:cubicBezTo>
                    <a:cubicBezTo>
                      <a:pt x="2608" y="1084"/>
                      <a:pt x="2632" y="1013"/>
                      <a:pt x="2656" y="953"/>
                    </a:cubicBezTo>
                    <a:cubicBezTo>
                      <a:pt x="2715" y="787"/>
                      <a:pt x="2799" y="596"/>
                      <a:pt x="2656" y="453"/>
                    </a:cubicBezTo>
                    <a:cubicBezTo>
                      <a:pt x="2632" y="430"/>
                      <a:pt x="2572" y="382"/>
                      <a:pt x="2465" y="382"/>
                    </a:cubicBezTo>
                    <a:cubicBezTo>
                      <a:pt x="2370" y="382"/>
                      <a:pt x="2263" y="430"/>
                      <a:pt x="2168" y="465"/>
                    </a:cubicBezTo>
                    <a:cubicBezTo>
                      <a:pt x="2108" y="489"/>
                      <a:pt x="2037" y="513"/>
                      <a:pt x="1989" y="525"/>
                    </a:cubicBezTo>
                    <a:cubicBezTo>
                      <a:pt x="1965" y="489"/>
                      <a:pt x="1929" y="418"/>
                      <a:pt x="1917" y="370"/>
                    </a:cubicBezTo>
                    <a:cubicBezTo>
                      <a:pt x="1846" y="203"/>
                      <a:pt x="1751" y="1"/>
                      <a:pt x="1560" y="1"/>
                    </a:cubicBezTo>
                    <a:cubicBezTo>
                      <a:pt x="1370" y="1"/>
                      <a:pt x="1275" y="203"/>
                      <a:pt x="1203" y="370"/>
                    </a:cubicBezTo>
                    <a:cubicBezTo>
                      <a:pt x="1179" y="418"/>
                      <a:pt x="1155" y="489"/>
                      <a:pt x="1132" y="525"/>
                    </a:cubicBezTo>
                    <a:cubicBezTo>
                      <a:pt x="1084" y="513"/>
                      <a:pt x="1013" y="489"/>
                      <a:pt x="953" y="465"/>
                    </a:cubicBezTo>
                    <a:cubicBezTo>
                      <a:pt x="846" y="430"/>
                      <a:pt x="751" y="382"/>
                      <a:pt x="644" y="382"/>
                    </a:cubicBezTo>
                    <a:cubicBezTo>
                      <a:pt x="548" y="382"/>
                      <a:pt x="489" y="430"/>
                      <a:pt x="453" y="453"/>
                    </a:cubicBezTo>
                    <a:cubicBezTo>
                      <a:pt x="322" y="596"/>
                      <a:pt x="393" y="787"/>
                      <a:pt x="465" y="953"/>
                    </a:cubicBezTo>
                    <a:cubicBezTo>
                      <a:pt x="477" y="1013"/>
                      <a:pt x="513" y="1084"/>
                      <a:pt x="524" y="1132"/>
                    </a:cubicBezTo>
                    <a:cubicBezTo>
                      <a:pt x="489" y="1156"/>
                      <a:pt x="417" y="1180"/>
                      <a:pt x="370" y="1203"/>
                    </a:cubicBezTo>
                    <a:cubicBezTo>
                      <a:pt x="203" y="1275"/>
                      <a:pt x="1" y="1370"/>
                      <a:pt x="1" y="1561"/>
                    </a:cubicBezTo>
                    <a:cubicBezTo>
                      <a:pt x="1" y="1751"/>
                      <a:pt x="203" y="1846"/>
                      <a:pt x="370" y="1918"/>
                    </a:cubicBezTo>
                    <a:cubicBezTo>
                      <a:pt x="417" y="1942"/>
                      <a:pt x="489" y="1965"/>
                      <a:pt x="524" y="1989"/>
                    </a:cubicBezTo>
                    <a:cubicBezTo>
                      <a:pt x="513" y="2037"/>
                      <a:pt x="477" y="2120"/>
                      <a:pt x="465" y="2168"/>
                    </a:cubicBezTo>
                    <a:cubicBezTo>
                      <a:pt x="393" y="2335"/>
                      <a:pt x="322" y="2525"/>
                      <a:pt x="453" y="2668"/>
                    </a:cubicBezTo>
                    <a:cubicBezTo>
                      <a:pt x="489" y="2692"/>
                      <a:pt x="548" y="2739"/>
                      <a:pt x="644" y="2739"/>
                    </a:cubicBezTo>
                    <a:cubicBezTo>
                      <a:pt x="751" y="2739"/>
                      <a:pt x="846" y="2692"/>
                      <a:pt x="953" y="2656"/>
                    </a:cubicBezTo>
                    <a:cubicBezTo>
                      <a:pt x="1013" y="2632"/>
                      <a:pt x="1084" y="2608"/>
                      <a:pt x="1132" y="2596"/>
                    </a:cubicBezTo>
                    <a:cubicBezTo>
                      <a:pt x="1155" y="2632"/>
                      <a:pt x="1179" y="2704"/>
                      <a:pt x="1203" y="2751"/>
                    </a:cubicBezTo>
                    <a:cubicBezTo>
                      <a:pt x="1275" y="2918"/>
                      <a:pt x="1370" y="3120"/>
                      <a:pt x="1560" y="3120"/>
                    </a:cubicBezTo>
                    <a:cubicBezTo>
                      <a:pt x="1751" y="3120"/>
                      <a:pt x="1846" y="2918"/>
                      <a:pt x="1917" y="2751"/>
                    </a:cubicBezTo>
                    <a:cubicBezTo>
                      <a:pt x="1929" y="2704"/>
                      <a:pt x="1965" y="2632"/>
                      <a:pt x="1989" y="2596"/>
                    </a:cubicBezTo>
                    <a:cubicBezTo>
                      <a:pt x="2037" y="2608"/>
                      <a:pt x="2108" y="2632"/>
                      <a:pt x="2168" y="2656"/>
                    </a:cubicBezTo>
                    <a:cubicBezTo>
                      <a:pt x="2263" y="2692"/>
                      <a:pt x="2370" y="2739"/>
                      <a:pt x="2465" y="2739"/>
                    </a:cubicBezTo>
                    <a:cubicBezTo>
                      <a:pt x="2560" y="2739"/>
                      <a:pt x="2632" y="2692"/>
                      <a:pt x="2656" y="2668"/>
                    </a:cubicBezTo>
                    <a:cubicBezTo>
                      <a:pt x="2799" y="2525"/>
                      <a:pt x="2715" y="2335"/>
                      <a:pt x="2656" y="2168"/>
                    </a:cubicBezTo>
                    <a:cubicBezTo>
                      <a:pt x="2632" y="2120"/>
                      <a:pt x="2608" y="2037"/>
                      <a:pt x="2596" y="1989"/>
                    </a:cubicBezTo>
                    <a:cubicBezTo>
                      <a:pt x="2632" y="1965"/>
                      <a:pt x="2703" y="1942"/>
                      <a:pt x="2751" y="1918"/>
                    </a:cubicBezTo>
                    <a:cubicBezTo>
                      <a:pt x="2918" y="1846"/>
                      <a:pt x="3120" y="1751"/>
                      <a:pt x="3120" y="1561"/>
                    </a:cubicBezTo>
                    <a:cubicBezTo>
                      <a:pt x="3120" y="1370"/>
                      <a:pt x="2918" y="1275"/>
                      <a:pt x="2751" y="1203"/>
                    </a:cubicBezTo>
                    <a:close/>
                    <a:moveTo>
                      <a:pt x="2620" y="1608"/>
                    </a:moveTo>
                    <a:cubicBezTo>
                      <a:pt x="2477" y="1680"/>
                      <a:pt x="2334" y="1739"/>
                      <a:pt x="2287" y="1858"/>
                    </a:cubicBezTo>
                    <a:cubicBezTo>
                      <a:pt x="2227" y="1989"/>
                      <a:pt x="2287" y="2144"/>
                      <a:pt x="2346" y="2287"/>
                    </a:cubicBezTo>
                    <a:cubicBezTo>
                      <a:pt x="2358" y="2311"/>
                      <a:pt x="2370" y="2346"/>
                      <a:pt x="2382" y="2382"/>
                    </a:cubicBezTo>
                    <a:cubicBezTo>
                      <a:pt x="2346" y="2370"/>
                      <a:pt x="2310" y="2358"/>
                      <a:pt x="2287" y="2346"/>
                    </a:cubicBezTo>
                    <a:cubicBezTo>
                      <a:pt x="2132" y="2287"/>
                      <a:pt x="1977" y="2239"/>
                      <a:pt x="1858" y="2287"/>
                    </a:cubicBezTo>
                    <a:cubicBezTo>
                      <a:pt x="1739" y="2335"/>
                      <a:pt x="1679" y="2477"/>
                      <a:pt x="1608" y="2620"/>
                    </a:cubicBezTo>
                    <a:cubicBezTo>
                      <a:pt x="1596" y="2656"/>
                      <a:pt x="1572" y="2704"/>
                      <a:pt x="1560" y="2739"/>
                    </a:cubicBezTo>
                    <a:cubicBezTo>
                      <a:pt x="1536" y="2704"/>
                      <a:pt x="1525" y="2656"/>
                      <a:pt x="1501" y="2620"/>
                    </a:cubicBezTo>
                    <a:cubicBezTo>
                      <a:pt x="1441" y="2477"/>
                      <a:pt x="1382" y="2335"/>
                      <a:pt x="1263" y="2287"/>
                    </a:cubicBezTo>
                    <a:cubicBezTo>
                      <a:pt x="1227" y="2275"/>
                      <a:pt x="1191" y="2263"/>
                      <a:pt x="1144" y="2263"/>
                    </a:cubicBezTo>
                    <a:cubicBezTo>
                      <a:pt x="1048" y="2263"/>
                      <a:pt x="941" y="2311"/>
                      <a:pt x="834" y="2346"/>
                    </a:cubicBezTo>
                    <a:cubicBezTo>
                      <a:pt x="810" y="2358"/>
                      <a:pt x="763" y="2370"/>
                      <a:pt x="739" y="2382"/>
                    </a:cubicBezTo>
                    <a:cubicBezTo>
                      <a:pt x="751" y="2346"/>
                      <a:pt x="763" y="2311"/>
                      <a:pt x="774" y="2287"/>
                    </a:cubicBezTo>
                    <a:cubicBezTo>
                      <a:pt x="822" y="2144"/>
                      <a:pt x="882" y="1989"/>
                      <a:pt x="834" y="1858"/>
                    </a:cubicBezTo>
                    <a:cubicBezTo>
                      <a:pt x="774" y="1739"/>
                      <a:pt x="644" y="1680"/>
                      <a:pt x="501" y="1608"/>
                    </a:cubicBezTo>
                    <a:cubicBezTo>
                      <a:pt x="465" y="1596"/>
                      <a:pt x="417" y="1584"/>
                      <a:pt x="382" y="1561"/>
                    </a:cubicBezTo>
                    <a:cubicBezTo>
                      <a:pt x="417" y="1537"/>
                      <a:pt x="465" y="1525"/>
                      <a:pt x="501" y="1513"/>
                    </a:cubicBezTo>
                    <a:cubicBezTo>
                      <a:pt x="644" y="1442"/>
                      <a:pt x="774" y="1382"/>
                      <a:pt x="834" y="1263"/>
                    </a:cubicBezTo>
                    <a:cubicBezTo>
                      <a:pt x="882" y="1132"/>
                      <a:pt x="822" y="977"/>
                      <a:pt x="774" y="834"/>
                    </a:cubicBezTo>
                    <a:cubicBezTo>
                      <a:pt x="763" y="811"/>
                      <a:pt x="751" y="775"/>
                      <a:pt x="739" y="739"/>
                    </a:cubicBezTo>
                    <a:cubicBezTo>
                      <a:pt x="763" y="751"/>
                      <a:pt x="810" y="763"/>
                      <a:pt x="834" y="775"/>
                    </a:cubicBezTo>
                    <a:cubicBezTo>
                      <a:pt x="977" y="834"/>
                      <a:pt x="1144" y="882"/>
                      <a:pt x="1263" y="834"/>
                    </a:cubicBezTo>
                    <a:cubicBezTo>
                      <a:pt x="1382" y="787"/>
                      <a:pt x="1441" y="644"/>
                      <a:pt x="1501" y="501"/>
                    </a:cubicBezTo>
                    <a:cubicBezTo>
                      <a:pt x="1525" y="465"/>
                      <a:pt x="1536" y="430"/>
                      <a:pt x="1560" y="382"/>
                    </a:cubicBezTo>
                    <a:cubicBezTo>
                      <a:pt x="1572" y="430"/>
                      <a:pt x="1596" y="465"/>
                      <a:pt x="1608" y="501"/>
                    </a:cubicBezTo>
                    <a:cubicBezTo>
                      <a:pt x="1679" y="644"/>
                      <a:pt x="1739" y="787"/>
                      <a:pt x="1858" y="834"/>
                    </a:cubicBezTo>
                    <a:cubicBezTo>
                      <a:pt x="1977" y="882"/>
                      <a:pt x="2132" y="834"/>
                      <a:pt x="2287" y="775"/>
                    </a:cubicBezTo>
                    <a:cubicBezTo>
                      <a:pt x="2310" y="763"/>
                      <a:pt x="2346" y="751"/>
                      <a:pt x="2382" y="739"/>
                    </a:cubicBezTo>
                    <a:cubicBezTo>
                      <a:pt x="2370" y="775"/>
                      <a:pt x="2358" y="811"/>
                      <a:pt x="2346" y="834"/>
                    </a:cubicBezTo>
                    <a:cubicBezTo>
                      <a:pt x="2287" y="977"/>
                      <a:pt x="2239" y="1132"/>
                      <a:pt x="2287" y="1263"/>
                    </a:cubicBezTo>
                    <a:cubicBezTo>
                      <a:pt x="2334" y="1382"/>
                      <a:pt x="2477" y="1442"/>
                      <a:pt x="2620" y="1513"/>
                    </a:cubicBezTo>
                    <a:cubicBezTo>
                      <a:pt x="2656" y="1525"/>
                      <a:pt x="2691" y="1537"/>
                      <a:pt x="2727" y="1561"/>
                    </a:cubicBezTo>
                    <a:cubicBezTo>
                      <a:pt x="2691" y="1584"/>
                      <a:pt x="2656" y="1596"/>
                      <a:pt x="2620" y="1608"/>
                    </a:cubicBezTo>
                    <a:close/>
                  </a:path>
                </a:pathLst>
              </a:custGeom>
              <a:solidFill>
                <a:schemeClr val="accent2"/>
              </a:solidFill>
              <a:ln>
                <a:noFill/>
              </a:ln>
            </p:spPr>
            <p:txBody>
              <a:bodyPr spcFirstLastPara="1" wrap="square" lIns="121900" tIns="121900" rIns="121900" bIns="121900" anchor="ctr" anchorCtr="0">
                <a:noAutofit/>
              </a:bodyPr>
              <a:lstStyle/>
              <a:p>
                <a:endParaRPr sz="2400"/>
              </a:p>
            </p:txBody>
          </p:sp>
          <p:sp>
            <p:nvSpPr>
              <p:cNvPr id="194" name="Google Shape;194;p18"/>
              <p:cNvSpPr/>
              <p:nvPr/>
            </p:nvSpPr>
            <p:spPr>
              <a:xfrm>
                <a:off x="3742619" y="1802849"/>
                <a:ext cx="82036" cy="82173"/>
              </a:xfrm>
              <a:custGeom>
                <a:avLst/>
                <a:gdLst/>
                <a:ahLst/>
                <a:cxnLst/>
                <a:rect l="l" t="t" r="r" b="b"/>
                <a:pathLst>
                  <a:path w="596" h="597" extrusionOk="0">
                    <a:moveTo>
                      <a:pt x="596" y="299"/>
                    </a:moveTo>
                    <a:cubicBezTo>
                      <a:pt x="596" y="465"/>
                      <a:pt x="453" y="596"/>
                      <a:pt x="298" y="596"/>
                    </a:cubicBezTo>
                    <a:cubicBezTo>
                      <a:pt x="132" y="596"/>
                      <a:pt x="1" y="465"/>
                      <a:pt x="1" y="299"/>
                    </a:cubicBezTo>
                    <a:cubicBezTo>
                      <a:pt x="1" y="132"/>
                      <a:pt x="132" y="1"/>
                      <a:pt x="298" y="1"/>
                    </a:cubicBezTo>
                    <a:cubicBezTo>
                      <a:pt x="453" y="1"/>
                      <a:pt x="596" y="132"/>
                      <a:pt x="596" y="299"/>
                    </a:cubicBezTo>
                    <a:close/>
                  </a:path>
                </a:pathLst>
              </a:custGeom>
              <a:solidFill>
                <a:schemeClr val="accent2"/>
              </a:solidFill>
              <a:ln>
                <a:noFill/>
              </a:ln>
            </p:spPr>
            <p:txBody>
              <a:bodyPr spcFirstLastPara="1" wrap="square" lIns="121900" tIns="121900" rIns="121900" bIns="121900" anchor="ctr" anchorCtr="0">
                <a:noAutofit/>
              </a:bodyPr>
              <a:lstStyle/>
              <a:p>
                <a:endParaRPr sz="2400"/>
              </a:p>
            </p:txBody>
          </p:sp>
        </p:grpSp>
        <p:sp>
          <p:nvSpPr>
            <p:cNvPr id="195" name="Google Shape;195;p18"/>
            <p:cNvSpPr txBox="1"/>
            <p:nvPr/>
          </p:nvSpPr>
          <p:spPr>
            <a:xfrm>
              <a:off x="3206210" y="770618"/>
              <a:ext cx="1209000" cy="429600"/>
            </a:xfrm>
            <a:prstGeom prst="rect">
              <a:avLst/>
            </a:prstGeom>
            <a:noFill/>
            <a:ln>
              <a:noFill/>
            </a:ln>
          </p:spPr>
          <p:txBody>
            <a:bodyPr spcFirstLastPara="1" wrap="square" lIns="121900" tIns="121900" rIns="121900" bIns="121900" anchor="ctr" anchorCtr="0">
              <a:noAutofit/>
            </a:bodyPr>
            <a:lstStyle>
              <a:defPPr>
                <a:defRPr lang="de-DE"/>
              </a:defPPr>
              <a:lvl1pPr algn="ctr">
                <a:defRPr sz="2267" b="1">
                  <a:ln w="22225">
                    <a:solidFill>
                      <a:srgbClr val="00B050"/>
                    </a:solidFill>
                    <a:prstDash val="solid"/>
                  </a:ln>
                  <a:solidFill>
                    <a:schemeClr val="accent2">
                      <a:lumMod val="40000"/>
                      <a:lumOff val="60000"/>
                    </a:schemeClr>
                  </a:solidFill>
                  <a:latin typeface="Fira Sans Extra Condensed Medium"/>
                  <a:ea typeface="Fira Sans Extra Condensed Medium"/>
                  <a:cs typeface="Fira Sans Extra Condensed Medium"/>
                </a:defRPr>
              </a:lvl1pPr>
            </a:lstStyle>
            <a:p>
              <a:r>
                <a:rPr lang="fr-FR" dirty="0">
                  <a:ln w="22225">
                    <a:solidFill>
                      <a:srgbClr val="C00000"/>
                    </a:solidFill>
                    <a:prstDash val="solid"/>
                  </a:ln>
                  <a:solidFill>
                    <a:srgbClr val="C00000"/>
                  </a:solidFill>
                </a:rPr>
                <a:t>Effective</a:t>
              </a:r>
              <a:endParaRPr dirty="0">
                <a:ln w="22225">
                  <a:solidFill>
                    <a:srgbClr val="C00000"/>
                  </a:solidFill>
                  <a:prstDash val="solid"/>
                </a:ln>
                <a:solidFill>
                  <a:srgbClr val="C00000"/>
                </a:solidFill>
                <a:sym typeface="Fira Sans Extra Condensed Medium"/>
              </a:endParaRPr>
            </a:p>
          </p:txBody>
        </p:sp>
        <p:sp>
          <p:nvSpPr>
            <p:cNvPr id="196" name="Google Shape;196;p18"/>
            <p:cNvSpPr txBox="1"/>
            <p:nvPr/>
          </p:nvSpPr>
          <p:spPr>
            <a:xfrm>
              <a:off x="3179159" y="2642056"/>
              <a:ext cx="1209000" cy="1643728"/>
            </a:xfrm>
            <a:prstGeom prst="rect">
              <a:avLst/>
            </a:prstGeom>
            <a:noFill/>
            <a:ln>
              <a:noFill/>
            </a:ln>
          </p:spPr>
          <p:txBody>
            <a:bodyPr spcFirstLastPara="1" wrap="square" lIns="121900" tIns="121900" rIns="121900" bIns="121900" anchor="t" anchorCtr="0">
              <a:noAutofit/>
            </a:bodyPr>
            <a:lstStyle/>
            <a:p>
              <a:pPr algn="ctr"/>
              <a:r>
                <a:rPr lang="en-US" sz="2000" b="1" dirty="0"/>
                <a:t>Economic dimension / Gender aspects / Indicators / Targets / Results</a:t>
              </a:r>
              <a:endParaRPr sz="2000" b="1" dirty="0">
                <a:solidFill>
                  <a:schemeClr val="lt1"/>
                </a:solidFill>
                <a:latin typeface="Roboto"/>
                <a:ea typeface="Roboto"/>
                <a:cs typeface="Roboto"/>
                <a:sym typeface="Roboto"/>
              </a:endParaRPr>
            </a:p>
          </p:txBody>
        </p:sp>
      </p:grpSp>
      <p:grpSp>
        <p:nvGrpSpPr>
          <p:cNvPr id="203" name="Google Shape;203;p18"/>
          <p:cNvGrpSpPr/>
          <p:nvPr/>
        </p:nvGrpSpPr>
        <p:grpSpPr>
          <a:xfrm>
            <a:off x="4937861" y="1056263"/>
            <a:ext cx="3052288" cy="4754978"/>
            <a:chOff x="5879673" y="719551"/>
            <a:chExt cx="1556386" cy="3566233"/>
          </a:xfrm>
        </p:grpSpPr>
        <p:sp>
          <p:nvSpPr>
            <p:cNvPr id="204" name="Google Shape;204;p18"/>
            <p:cNvSpPr/>
            <p:nvPr/>
          </p:nvSpPr>
          <p:spPr>
            <a:xfrm>
              <a:off x="5879673" y="1224477"/>
              <a:ext cx="1556386" cy="3061307"/>
            </a:xfrm>
            <a:custGeom>
              <a:avLst/>
              <a:gdLst/>
              <a:ahLst/>
              <a:cxnLst/>
              <a:rect l="l" t="t" r="r" b="b"/>
              <a:pathLst>
                <a:path w="10669" h="22241" extrusionOk="0">
                  <a:moveTo>
                    <a:pt x="4560" y="22241"/>
                  </a:moveTo>
                  <a:cubicBezTo>
                    <a:pt x="2048" y="22241"/>
                    <a:pt x="0" y="20193"/>
                    <a:pt x="0" y="17693"/>
                  </a:cubicBezTo>
                  <a:lnTo>
                    <a:pt x="0" y="13026"/>
                  </a:lnTo>
                  <a:cubicBezTo>
                    <a:pt x="893" y="12847"/>
                    <a:pt x="1560" y="12061"/>
                    <a:pt x="1560" y="11121"/>
                  </a:cubicBezTo>
                  <a:cubicBezTo>
                    <a:pt x="1560" y="10180"/>
                    <a:pt x="893" y="9394"/>
                    <a:pt x="0" y="9216"/>
                  </a:cubicBezTo>
                  <a:lnTo>
                    <a:pt x="0" y="4548"/>
                  </a:lnTo>
                  <a:cubicBezTo>
                    <a:pt x="0" y="2048"/>
                    <a:pt x="2048" y="0"/>
                    <a:pt x="4560" y="0"/>
                  </a:cubicBezTo>
                  <a:cubicBezTo>
                    <a:pt x="7073" y="0"/>
                    <a:pt x="9109" y="2048"/>
                    <a:pt x="9109" y="4548"/>
                  </a:cubicBezTo>
                  <a:lnTo>
                    <a:pt x="9109" y="9966"/>
                  </a:lnTo>
                  <a:lnTo>
                    <a:pt x="9502" y="9966"/>
                  </a:lnTo>
                  <a:cubicBezTo>
                    <a:pt x="10145" y="9966"/>
                    <a:pt x="10668" y="10478"/>
                    <a:pt x="10668" y="11121"/>
                  </a:cubicBezTo>
                  <a:cubicBezTo>
                    <a:pt x="10668" y="11763"/>
                    <a:pt x="10145" y="12287"/>
                    <a:pt x="9502" y="12287"/>
                  </a:cubicBezTo>
                  <a:lnTo>
                    <a:pt x="9109" y="12287"/>
                  </a:lnTo>
                  <a:lnTo>
                    <a:pt x="9109" y="17693"/>
                  </a:lnTo>
                  <a:cubicBezTo>
                    <a:pt x="9109" y="20193"/>
                    <a:pt x="7073" y="22241"/>
                    <a:pt x="4560" y="22241"/>
                  </a:cubicBezTo>
                  <a:close/>
                </a:path>
              </a:pathLst>
            </a:custGeom>
            <a:solidFill>
              <a:schemeClr val="accent6"/>
            </a:solidFill>
            <a:ln>
              <a:noFill/>
            </a:ln>
          </p:spPr>
          <p:txBody>
            <a:bodyPr spcFirstLastPara="1" wrap="square" lIns="121900" tIns="121900" rIns="121900" bIns="121900" anchor="ctr" anchorCtr="0">
              <a:noAutofit/>
            </a:bodyPr>
            <a:lstStyle/>
            <a:p>
              <a:endParaRPr sz="2400"/>
            </a:p>
          </p:txBody>
        </p:sp>
        <p:sp>
          <p:nvSpPr>
            <p:cNvPr id="205" name="Google Shape;205;p18"/>
            <p:cNvSpPr/>
            <p:nvPr/>
          </p:nvSpPr>
          <p:spPr>
            <a:xfrm>
              <a:off x="5999286" y="1337481"/>
              <a:ext cx="1012930" cy="1012911"/>
            </a:xfrm>
            <a:custGeom>
              <a:avLst/>
              <a:gdLst/>
              <a:ahLst/>
              <a:cxnLst/>
              <a:rect l="l" t="t" r="r" b="b"/>
              <a:pathLst>
                <a:path w="7359" h="7359" extrusionOk="0">
                  <a:moveTo>
                    <a:pt x="7359" y="3680"/>
                  </a:moveTo>
                  <a:cubicBezTo>
                    <a:pt x="7359" y="5716"/>
                    <a:pt x="5716" y="7359"/>
                    <a:pt x="3680" y="7359"/>
                  </a:cubicBezTo>
                  <a:cubicBezTo>
                    <a:pt x="1656" y="7359"/>
                    <a:pt x="1" y="5716"/>
                    <a:pt x="1" y="3680"/>
                  </a:cubicBezTo>
                  <a:cubicBezTo>
                    <a:pt x="1" y="1656"/>
                    <a:pt x="1656" y="1"/>
                    <a:pt x="3680" y="1"/>
                  </a:cubicBezTo>
                  <a:cubicBezTo>
                    <a:pt x="5716" y="1"/>
                    <a:pt x="7359" y="1656"/>
                    <a:pt x="7359" y="3680"/>
                  </a:cubicBezTo>
                  <a:close/>
                </a:path>
              </a:pathLst>
            </a:custGeom>
            <a:solidFill>
              <a:schemeClr val="lt1"/>
            </a:solidFill>
            <a:ln>
              <a:noFill/>
            </a:ln>
          </p:spPr>
          <p:txBody>
            <a:bodyPr spcFirstLastPara="1" wrap="square" lIns="121900" tIns="121900" rIns="121900" bIns="121900" anchor="ctr" anchorCtr="0">
              <a:noAutofit/>
            </a:bodyPr>
            <a:lstStyle/>
            <a:p>
              <a:endParaRPr sz="2400"/>
            </a:p>
          </p:txBody>
        </p:sp>
        <p:grpSp>
          <p:nvGrpSpPr>
            <p:cNvPr id="206" name="Google Shape;206;p18"/>
            <p:cNvGrpSpPr/>
            <p:nvPr/>
          </p:nvGrpSpPr>
          <p:grpSpPr>
            <a:xfrm>
              <a:off x="6338578" y="1583310"/>
              <a:ext cx="335989" cy="447475"/>
              <a:chOff x="6338578" y="1583310"/>
              <a:chExt cx="335989" cy="447475"/>
            </a:xfrm>
          </p:grpSpPr>
          <p:sp>
            <p:nvSpPr>
              <p:cNvPr id="207" name="Google Shape;207;p18"/>
              <p:cNvSpPr/>
              <p:nvPr/>
            </p:nvSpPr>
            <p:spPr>
              <a:xfrm>
                <a:off x="6350002" y="1835746"/>
                <a:ext cx="85340" cy="195039"/>
              </a:xfrm>
              <a:custGeom>
                <a:avLst/>
                <a:gdLst/>
                <a:ahLst/>
                <a:cxnLst/>
                <a:rect l="l" t="t" r="r" b="b"/>
                <a:pathLst>
                  <a:path w="620" h="1417" extrusionOk="0">
                    <a:moveTo>
                      <a:pt x="620" y="1107"/>
                    </a:moveTo>
                    <a:cubicBezTo>
                      <a:pt x="620" y="1274"/>
                      <a:pt x="477" y="1417"/>
                      <a:pt x="310" y="1417"/>
                    </a:cubicBezTo>
                    <a:lnTo>
                      <a:pt x="310" y="1417"/>
                    </a:lnTo>
                    <a:cubicBezTo>
                      <a:pt x="131" y="1417"/>
                      <a:pt x="0" y="1274"/>
                      <a:pt x="0" y="1107"/>
                    </a:cubicBezTo>
                    <a:lnTo>
                      <a:pt x="0" y="310"/>
                    </a:lnTo>
                    <a:cubicBezTo>
                      <a:pt x="0" y="143"/>
                      <a:pt x="131" y="0"/>
                      <a:pt x="310" y="0"/>
                    </a:cubicBezTo>
                    <a:lnTo>
                      <a:pt x="310" y="0"/>
                    </a:lnTo>
                    <a:cubicBezTo>
                      <a:pt x="477" y="0"/>
                      <a:pt x="620" y="143"/>
                      <a:pt x="620" y="310"/>
                    </a:cubicBezTo>
                    <a:close/>
                  </a:path>
                </a:pathLst>
              </a:custGeom>
              <a:solidFill>
                <a:schemeClr val="accent6"/>
              </a:solidFill>
              <a:ln>
                <a:noFill/>
              </a:ln>
            </p:spPr>
            <p:txBody>
              <a:bodyPr spcFirstLastPara="1" wrap="square" lIns="121900" tIns="121900" rIns="121900" bIns="121900" anchor="ctr" anchorCtr="0">
                <a:noAutofit/>
              </a:bodyPr>
              <a:lstStyle/>
              <a:p>
                <a:endParaRPr sz="2400"/>
              </a:p>
            </p:txBody>
          </p:sp>
          <p:sp>
            <p:nvSpPr>
              <p:cNvPr id="208" name="Google Shape;208;p18"/>
              <p:cNvSpPr/>
              <p:nvPr/>
            </p:nvSpPr>
            <p:spPr>
              <a:xfrm>
                <a:off x="6469614" y="1766925"/>
                <a:ext cx="85340" cy="263861"/>
              </a:xfrm>
              <a:custGeom>
                <a:avLst/>
                <a:gdLst/>
                <a:ahLst/>
                <a:cxnLst/>
                <a:rect l="l" t="t" r="r" b="b"/>
                <a:pathLst>
                  <a:path w="620" h="1917" extrusionOk="0">
                    <a:moveTo>
                      <a:pt x="620" y="1607"/>
                    </a:moveTo>
                    <a:cubicBezTo>
                      <a:pt x="620" y="1774"/>
                      <a:pt x="477" y="1917"/>
                      <a:pt x="310" y="1917"/>
                    </a:cubicBezTo>
                    <a:lnTo>
                      <a:pt x="310" y="1917"/>
                    </a:lnTo>
                    <a:cubicBezTo>
                      <a:pt x="132" y="1917"/>
                      <a:pt x="1" y="1774"/>
                      <a:pt x="1" y="1607"/>
                    </a:cubicBezTo>
                    <a:lnTo>
                      <a:pt x="1" y="310"/>
                    </a:lnTo>
                    <a:cubicBezTo>
                      <a:pt x="1" y="143"/>
                      <a:pt x="132" y="0"/>
                      <a:pt x="310" y="0"/>
                    </a:cubicBezTo>
                    <a:lnTo>
                      <a:pt x="310" y="0"/>
                    </a:lnTo>
                    <a:cubicBezTo>
                      <a:pt x="477" y="0"/>
                      <a:pt x="620" y="143"/>
                      <a:pt x="620" y="310"/>
                    </a:cubicBezTo>
                    <a:close/>
                  </a:path>
                </a:pathLst>
              </a:custGeom>
              <a:solidFill>
                <a:schemeClr val="accent6"/>
              </a:solidFill>
              <a:ln>
                <a:noFill/>
              </a:ln>
            </p:spPr>
            <p:txBody>
              <a:bodyPr spcFirstLastPara="1" wrap="square" lIns="121900" tIns="121900" rIns="121900" bIns="121900" anchor="ctr" anchorCtr="0">
                <a:noAutofit/>
              </a:bodyPr>
              <a:lstStyle/>
              <a:p>
                <a:endParaRPr sz="2400"/>
              </a:p>
            </p:txBody>
          </p:sp>
          <p:sp>
            <p:nvSpPr>
              <p:cNvPr id="209" name="Google Shape;209;p18"/>
              <p:cNvSpPr/>
              <p:nvPr/>
            </p:nvSpPr>
            <p:spPr>
              <a:xfrm>
                <a:off x="6589227" y="1699618"/>
                <a:ext cx="85340" cy="331168"/>
              </a:xfrm>
              <a:custGeom>
                <a:avLst/>
                <a:gdLst/>
                <a:ahLst/>
                <a:cxnLst/>
                <a:rect l="l" t="t" r="r" b="b"/>
                <a:pathLst>
                  <a:path w="620" h="2406" extrusionOk="0">
                    <a:moveTo>
                      <a:pt x="620" y="2096"/>
                    </a:moveTo>
                    <a:cubicBezTo>
                      <a:pt x="620" y="2263"/>
                      <a:pt x="477" y="2406"/>
                      <a:pt x="310" y="2406"/>
                    </a:cubicBezTo>
                    <a:lnTo>
                      <a:pt x="310" y="2406"/>
                    </a:lnTo>
                    <a:cubicBezTo>
                      <a:pt x="132" y="2406"/>
                      <a:pt x="1" y="2263"/>
                      <a:pt x="1" y="2096"/>
                    </a:cubicBezTo>
                    <a:lnTo>
                      <a:pt x="1" y="310"/>
                    </a:lnTo>
                    <a:cubicBezTo>
                      <a:pt x="1" y="132"/>
                      <a:pt x="132" y="1"/>
                      <a:pt x="310" y="1"/>
                    </a:cubicBezTo>
                    <a:lnTo>
                      <a:pt x="310" y="1"/>
                    </a:lnTo>
                    <a:cubicBezTo>
                      <a:pt x="477" y="1"/>
                      <a:pt x="620" y="132"/>
                      <a:pt x="620" y="310"/>
                    </a:cubicBezTo>
                    <a:close/>
                  </a:path>
                </a:pathLst>
              </a:custGeom>
              <a:solidFill>
                <a:schemeClr val="accent6"/>
              </a:solidFill>
              <a:ln>
                <a:noFill/>
              </a:ln>
            </p:spPr>
            <p:txBody>
              <a:bodyPr spcFirstLastPara="1" wrap="square" lIns="121900" tIns="121900" rIns="121900" bIns="121900" anchor="ctr" anchorCtr="0">
                <a:noAutofit/>
              </a:bodyPr>
              <a:lstStyle/>
              <a:p>
                <a:endParaRPr sz="2400"/>
              </a:p>
            </p:txBody>
          </p:sp>
          <p:sp>
            <p:nvSpPr>
              <p:cNvPr id="210" name="Google Shape;210;p18"/>
              <p:cNvSpPr/>
              <p:nvPr/>
            </p:nvSpPr>
            <p:spPr>
              <a:xfrm>
                <a:off x="6338578" y="1583310"/>
                <a:ext cx="304884" cy="177146"/>
              </a:xfrm>
              <a:custGeom>
                <a:avLst/>
                <a:gdLst/>
                <a:ahLst/>
                <a:cxnLst/>
                <a:rect l="l" t="t" r="r" b="b"/>
                <a:pathLst>
                  <a:path w="2215" h="1287" extrusionOk="0">
                    <a:moveTo>
                      <a:pt x="2215" y="1"/>
                    </a:moveTo>
                    <a:cubicBezTo>
                      <a:pt x="1977" y="36"/>
                      <a:pt x="1655" y="60"/>
                      <a:pt x="1417" y="12"/>
                    </a:cubicBezTo>
                    <a:lnTo>
                      <a:pt x="1679" y="239"/>
                    </a:lnTo>
                    <a:lnTo>
                      <a:pt x="0" y="1179"/>
                    </a:lnTo>
                    <a:lnTo>
                      <a:pt x="60" y="1286"/>
                    </a:lnTo>
                    <a:lnTo>
                      <a:pt x="1738" y="346"/>
                    </a:lnTo>
                    <a:lnTo>
                      <a:pt x="1798" y="691"/>
                    </a:lnTo>
                    <a:cubicBezTo>
                      <a:pt x="1881" y="465"/>
                      <a:pt x="2060" y="191"/>
                      <a:pt x="2215" y="1"/>
                    </a:cubicBezTo>
                    <a:close/>
                  </a:path>
                </a:pathLst>
              </a:custGeom>
              <a:solidFill>
                <a:schemeClr val="accent6"/>
              </a:solidFill>
              <a:ln>
                <a:noFill/>
              </a:ln>
            </p:spPr>
            <p:txBody>
              <a:bodyPr spcFirstLastPara="1" wrap="square" lIns="121900" tIns="121900" rIns="121900" bIns="121900" anchor="ctr" anchorCtr="0">
                <a:noAutofit/>
              </a:bodyPr>
              <a:lstStyle/>
              <a:p>
                <a:endParaRPr sz="2400"/>
              </a:p>
            </p:txBody>
          </p:sp>
        </p:grpSp>
        <p:sp>
          <p:nvSpPr>
            <p:cNvPr id="211" name="Google Shape;211;p18"/>
            <p:cNvSpPr txBox="1"/>
            <p:nvPr/>
          </p:nvSpPr>
          <p:spPr>
            <a:xfrm>
              <a:off x="6070067" y="719551"/>
              <a:ext cx="1209000" cy="429600"/>
            </a:xfrm>
            <a:prstGeom prst="rect">
              <a:avLst/>
            </a:prstGeom>
            <a:noFill/>
            <a:ln>
              <a:noFill/>
            </a:ln>
          </p:spPr>
          <p:txBody>
            <a:bodyPr spcFirstLastPara="1" wrap="square" lIns="121900" tIns="121900" rIns="121900" bIns="121900" anchor="ctr" anchorCtr="0">
              <a:noAutofit/>
            </a:bodyPr>
            <a:lstStyle/>
            <a:p>
              <a:pPr algn="ctr"/>
              <a:r>
                <a:rPr lang="fr-FR" sz="2267" b="1" dirty="0" err="1">
                  <a:ln w="22225">
                    <a:solidFill>
                      <a:srgbClr val="00B050"/>
                    </a:solidFill>
                    <a:prstDash val="solid"/>
                  </a:ln>
                  <a:solidFill>
                    <a:schemeClr val="accent2">
                      <a:lumMod val="40000"/>
                      <a:lumOff val="60000"/>
                    </a:schemeClr>
                  </a:solidFill>
                  <a:latin typeface="Fira Sans Extra Condensed Medium"/>
                  <a:ea typeface="Fira Sans Extra Condensed Medium"/>
                  <a:cs typeface="Fira Sans Extra Condensed Medium"/>
                  <a:sym typeface="Fira Sans Extra Condensed Medium"/>
                </a:rPr>
                <a:t>Sustainability</a:t>
              </a:r>
              <a:endParaRPr sz="2267" b="1" dirty="0">
                <a:ln w="22225">
                  <a:solidFill>
                    <a:srgbClr val="00B050"/>
                  </a:solidFill>
                  <a:prstDash val="solid"/>
                </a:ln>
                <a:solidFill>
                  <a:schemeClr val="accent2">
                    <a:lumMod val="40000"/>
                    <a:lumOff val="60000"/>
                  </a:schemeClr>
                </a:solidFill>
                <a:latin typeface="Fira Sans Extra Condensed Medium"/>
                <a:ea typeface="Fira Sans Extra Condensed Medium"/>
                <a:cs typeface="Fira Sans Extra Condensed Medium"/>
                <a:sym typeface="Fira Sans Extra Condensed Medium"/>
              </a:endParaRPr>
            </a:p>
          </p:txBody>
        </p:sp>
        <p:sp>
          <p:nvSpPr>
            <p:cNvPr id="212" name="Google Shape;212;p18"/>
            <p:cNvSpPr txBox="1"/>
            <p:nvPr/>
          </p:nvSpPr>
          <p:spPr>
            <a:xfrm>
              <a:off x="5902078" y="2392922"/>
              <a:ext cx="1376989" cy="1816902"/>
            </a:xfrm>
            <a:prstGeom prst="rect">
              <a:avLst/>
            </a:prstGeom>
            <a:noFill/>
            <a:ln>
              <a:noFill/>
            </a:ln>
          </p:spPr>
          <p:txBody>
            <a:bodyPr spcFirstLastPara="1" wrap="square" lIns="121900" tIns="121900" rIns="121900" bIns="121900" anchor="t" anchorCtr="0">
              <a:noAutofit/>
            </a:bodyPr>
            <a:lstStyle>
              <a:defPPr>
                <a:defRPr lang="de-DE"/>
              </a:defPPr>
              <a:lvl1pPr algn="ctr">
                <a:defRPr b="1"/>
              </a:lvl1pPr>
            </a:lstStyle>
            <a:p>
              <a:r>
                <a:rPr lang="en-US" sz="2000" dirty="0"/>
                <a:t>five-year and ten-year action plans, diversified sources of funding, regulatory texts/laws</a:t>
              </a:r>
              <a:endParaRPr sz="2000" dirty="0">
                <a:sym typeface="Roboto"/>
              </a:endParaRPr>
            </a:p>
          </p:txBody>
        </p:sp>
      </p:grpSp>
      <p:sp>
        <p:nvSpPr>
          <p:cNvPr id="38" name="Titre 1"/>
          <p:cNvSpPr>
            <a:spLocks noGrp="1"/>
          </p:cNvSpPr>
          <p:nvPr>
            <p:ph type="title"/>
          </p:nvPr>
        </p:nvSpPr>
        <p:spPr>
          <a:xfrm>
            <a:off x="603864" y="54722"/>
            <a:ext cx="10515600" cy="715141"/>
          </a:xfrm>
        </p:spPr>
        <p:txBody>
          <a:bodyPr/>
          <a:lstStyle/>
          <a:p>
            <a:r>
              <a:rPr lang="fr-FR" b="1" dirty="0" smtClean="0">
                <a:solidFill>
                  <a:srgbClr val="0070C0"/>
                </a:solidFill>
              </a:rPr>
              <a:t>Cadre de financement …</a:t>
            </a:r>
            <a:r>
              <a:rPr lang="fr-FR" b="1" dirty="0" smtClean="0">
                <a:solidFill>
                  <a:srgbClr val="FF0000"/>
                </a:solidFill>
              </a:rPr>
              <a:t> Objectif</a:t>
            </a:r>
            <a:endParaRPr lang="fr-FR" b="1" dirty="0">
              <a:solidFill>
                <a:srgbClr val="FF0000"/>
              </a:solidFill>
            </a:endParaRPr>
          </a:p>
        </p:txBody>
      </p:sp>
    </p:spTree>
    <p:extLst>
      <p:ext uri="{BB962C8B-B14F-4D97-AF65-F5344CB8AC3E}">
        <p14:creationId xmlns:p14="http://schemas.microsoft.com/office/powerpoint/2010/main" val="31094786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23"/>
        <p:cNvGrpSpPr/>
        <p:nvPr/>
      </p:nvGrpSpPr>
      <p:grpSpPr>
        <a:xfrm>
          <a:off x="0" y="0"/>
          <a:ext cx="0" cy="0"/>
          <a:chOff x="0" y="0"/>
          <a:chExt cx="0" cy="0"/>
        </a:xfrm>
      </p:grpSpPr>
      <p:sp>
        <p:nvSpPr>
          <p:cNvPr id="324" name="Google Shape;324;p21"/>
          <p:cNvSpPr txBox="1">
            <a:spLocks noGrp="1"/>
          </p:cNvSpPr>
          <p:nvPr>
            <p:ph type="title"/>
          </p:nvPr>
        </p:nvSpPr>
        <p:spPr>
          <a:xfrm>
            <a:off x="814134" y="259558"/>
            <a:ext cx="10298000" cy="641600"/>
          </a:xfrm>
          <a:prstGeom prst="rect">
            <a:avLst/>
          </a:prstGeom>
        </p:spPr>
        <p:txBody>
          <a:bodyPr spcFirstLastPara="1" vert="horz" wrap="square" lIns="121900" tIns="121900" rIns="121900" bIns="121900" rtlCol="0" anchor="ctr" anchorCtr="0">
            <a:noAutofit/>
          </a:bodyPr>
          <a:lstStyle/>
          <a:p>
            <a:pPr>
              <a:spcBef>
                <a:spcPts val="0"/>
              </a:spcBef>
            </a:pPr>
            <a:r>
              <a:rPr lang="fr-FR" b="1" dirty="0" err="1"/>
              <a:t>Financing</a:t>
            </a:r>
            <a:r>
              <a:rPr lang="fr-FR" b="1" dirty="0"/>
              <a:t> </a:t>
            </a:r>
            <a:r>
              <a:rPr lang="fr-FR" b="1" dirty="0" err="1"/>
              <a:t>framework</a:t>
            </a:r>
            <a:r>
              <a:rPr lang="fr-FR" b="1" dirty="0"/>
              <a:t> </a:t>
            </a:r>
            <a:r>
              <a:rPr lang="en" b="1" dirty="0" smtClean="0"/>
              <a:t>… </a:t>
            </a:r>
            <a:r>
              <a:rPr lang="fr-FR" b="1" dirty="0">
                <a:solidFill>
                  <a:srgbClr val="FF0000"/>
                </a:solidFill>
              </a:rPr>
              <a:t>Sections</a:t>
            </a:r>
            <a:endParaRPr b="1" dirty="0"/>
          </a:p>
        </p:txBody>
      </p:sp>
      <p:grpSp>
        <p:nvGrpSpPr>
          <p:cNvPr id="325" name="Google Shape;325;p21"/>
          <p:cNvGrpSpPr/>
          <p:nvPr/>
        </p:nvGrpSpPr>
        <p:grpSpPr>
          <a:xfrm>
            <a:off x="322164" y="930965"/>
            <a:ext cx="2766138" cy="4309869"/>
            <a:chOff x="1574944" y="1138100"/>
            <a:chExt cx="1778251" cy="3232402"/>
          </a:xfrm>
        </p:grpSpPr>
        <p:sp>
          <p:nvSpPr>
            <p:cNvPr id="326" name="Google Shape;326;p21"/>
            <p:cNvSpPr/>
            <p:nvPr/>
          </p:nvSpPr>
          <p:spPr>
            <a:xfrm>
              <a:off x="1651052" y="1183149"/>
              <a:ext cx="1413564" cy="3187353"/>
            </a:xfrm>
            <a:custGeom>
              <a:avLst/>
              <a:gdLst/>
              <a:ahLst/>
              <a:cxnLst/>
              <a:rect l="l" t="t" r="r" b="b"/>
              <a:pathLst>
                <a:path w="27314" h="64032" extrusionOk="0">
                  <a:moveTo>
                    <a:pt x="5489" y="0"/>
                  </a:moveTo>
                  <a:cubicBezTo>
                    <a:pt x="2453" y="0"/>
                    <a:pt x="0" y="2453"/>
                    <a:pt x="0" y="5489"/>
                  </a:cubicBezTo>
                  <a:lnTo>
                    <a:pt x="0" y="58543"/>
                  </a:lnTo>
                  <a:cubicBezTo>
                    <a:pt x="0" y="61579"/>
                    <a:pt x="2453" y="64032"/>
                    <a:pt x="5489" y="64032"/>
                  </a:cubicBezTo>
                  <a:lnTo>
                    <a:pt x="21824" y="64032"/>
                  </a:lnTo>
                  <a:cubicBezTo>
                    <a:pt x="24848" y="64032"/>
                    <a:pt x="27301" y="61579"/>
                    <a:pt x="27301" y="58543"/>
                  </a:cubicBezTo>
                  <a:lnTo>
                    <a:pt x="27301" y="5489"/>
                  </a:lnTo>
                  <a:cubicBezTo>
                    <a:pt x="27313" y="2453"/>
                    <a:pt x="24848" y="0"/>
                    <a:pt x="21824" y="0"/>
                  </a:cubicBezTo>
                  <a:close/>
                </a:path>
              </a:pathLst>
            </a:custGeom>
            <a:solidFill>
              <a:schemeClr val="lt2"/>
            </a:solidFill>
            <a:ln>
              <a:noFill/>
            </a:ln>
          </p:spPr>
          <p:txBody>
            <a:bodyPr spcFirstLastPara="1" wrap="square" lIns="121900" tIns="121900" rIns="121900" bIns="121900" anchor="ctr" anchorCtr="0">
              <a:noAutofit/>
            </a:bodyPr>
            <a:lstStyle/>
            <a:p>
              <a:endParaRPr sz="2400"/>
            </a:p>
          </p:txBody>
        </p:sp>
        <p:sp>
          <p:nvSpPr>
            <p:cNvPr id="327" name="Google Shape;327;p21"/>
            <p:cNvSpPr/>
            <p:nvPr/>
          </p:nvSpPr>
          <p:spPr>
            <a:xfrm>
              <a:off x="1601226" y="1138100"/>
              <a:ext cx="1751969" cy="1262232"/>
            </a:xfrm>
            <a:custGeom>
              <a:avLst/>
              <a:gdLst/>
              <a:ahLst/>
              <a:cxnLst/>
              <a:rect l="l" t="t" r="r" b="b"/>
              <a:pathLst>
                <a:path w="35196" h="27826" extrusionOk="0">
                  <a:moveTo>
                    <a:pt x="1" y="5477"/>
                  </a:moveTo>
                  <a:lnTo>
                    <a:pt x="1" y="21205"/>
                  </a:lnTo>
                  <a:cubicBezTo>
                    <a:pt x="1" y="21610"/>
                    <a:pt x="334" y="21932"/>
                    <a:pt x="739" y="21932"/>
                  </a:cubicBezTo>
                  <a:lnTo>
                    <a:pt x="11336" y="21932"/>
                  </a:lnTo>
                  <a:cubicBezTo>
                    <a:pt x="12645" y="21932"/>
                    <a:pt x="12526" y="23122"/>
                    <a:pt x="12467" y="23480"/>
                  </a:cubicBezTo>
                  <a:cubicBezTo>
                    <a:pt x="12455" y="23515"/>
                    <a:pt x="12455" y="23539"/>
                    <a:pt x="12443" y="23575"/>
                  </a:cubicBezTo>
                  <a:cubicBezTo>
                    <a:pt x="12443" y="23575"/>
                    <a:pt x="12443" y="23587"/>
                    <a:pt x="12443" y="23587"/>
                  </a:cubicBezTo>
                  <a:lnTo>
                    <a:pt x="12443" y="23587"/>
                  </a:lnTo>
                  <a:cubicBezTo>
                    <a:pt x="12300" y="24313"/>
                    <a:pt x="12241" y="24813"/>
                    <a:pt x="12217" y="25099"/>
                  </a:cubicBezTo>
                  <a:cubicBezTo>
                    <a:pt x="12217" y="25123"/>
                    <a:pt x="12205" y="25158"/>
                    <a:pt x="12205" y="25182"/>
                  </a:cubicBezTo>
                  <a:cubicBezTo>
                    <a:pt x="12205" y="25301"/>
                    <a:pt x="12193" y="25373"/>
                    <a:pt x="12193" y="25373"/>
                  </a:cubicBezTo>
                  <a:cubicBezTo>
                    <a:pt x="12193" y="26730"/>
                    <a:pt x="13300" y="27825"/>
                    <a:pt x="14658" y="27825"/>
                  </a:cubicBezTo>
                  <a:cubicBezTo>
                    <a:pt x="16003" y="27825"/>
                    <a:pt x="17110" y="26730"/>
                    <a:pt x="17110" y="25373"/>
                  </a:cubicBezTo>
                  <a:cubicBezTo>
                    <a:pt x="17110" y="25373"/>
                    <a:pt x="17110" y="25301"/>
                    <a:pt x="17098" y="25182"/>
                  </a:cubicBezTo>
                  <a:cubicBezTo>
                    <a:pt x="17098" y="25158"/>
                    <a:pt x="17098" y="25123"/>
                    <a:pt x="17086" y="25099"/>
                  </a:cubicBezTo>
                  <a:cubicBezTo>
                    <a:pt x="17063" y="24813"/>
                    <a:pt x="17003" y="24313"/>
                    <a:pt x="16860" y="23587"/>
                  </a:cubicBezTo>
                  <a:lnTo>
                    <a:pt x="16860" y="23587"/>
                  </a:lnTo>
                  <a:cubicBezTo>
                    <a:pt x="16860" y="23587"/>
                    <a:pt x="16860" y="23575"/>
                    <a:pt x="16860" y="23575"/>
                  </a:cubicBezTo>
                  <a:cubicBezTo>
                    <a:pt x="16860" y="23539"/>
                    <a:pt x="16848" y="23515"/>
                    <a:pt x="16848" y="23480"/>
                  </a:cubicBezTo>
                  <a:cubicBezTo>
                    <a:pt x="16777" y="23122"/>
                    <a:pt x="16670" y="21932"/>
                    <a:pt x="17968" y="21932"/>
                  </a:cubicBezTo>
                  <a:lnTo>
                    <a:pt x="28576" y="21932"/>
                  </a:lnTo>
                  <a:cubicBezTo>
                    <a:pt x="28969" y="21932"/>
                    <a:pt x="29302" y="21610"/>
                    <a:pt x="29302" y="21205"/>
                  </a:cubicBezTo>
                  <a:lnTo>
                    <a:pt x="29302" y="15681"/>
                  </a:lnTo>
                  <a:cubicBezTo>
                    <a:pt x="29302" y="14359"/>
                    <a:pt x="30493" y="14490"/>
                    <a:pt x="30838" y="14550"/>
                  </a:cubicBezTo>
                  <a:cubicBezTo>
                    <a:pt x="30874" y="14550"/>
                    <a:pt x="30898" y="14562"/>
                    <a:pt x="30922" y="14562"/>
                  </a:cubicBezTo>
                  <a:cubicBezTo>
                    <a:pt x="30933" y="14562"/>
                    <a:pt x="30933" y="14574"/>
                    <a:pt x="30933" y="14574"/>
                  </a:cubicBezTo>
                  <a:lnTo>
                    <a:pt x="30933" y="14562"/>
                  </a:lnTo>
                  <a:cubicBezTo>
                    <a:pt x="31672" y="14717"/>
                    <a:pt x="32184" y="14776"/>
                    <a:pt x="32469" y="14800"/>
                  </a:cubicBezTo>
                  <a:cubicBezTo>
                    <a:pt x="32493" y="14800"/>
                    <a:pt x="32517" y="14800"/>
                    <a:pt x="32553" y="14800"/>
                  </a:cubicBezTo>
                  <a:cubicBezTo>
                    <a:pt x="32672" y="14812"/>
                    <a:pt x="32743" y="14812"/>
                    <a:pt x="32743" y="14812"/>
                  </a:cubicBezTo>
                  <a:cubicBezTo>
                    <a:pt x="34089" y="14812"/>
                    <a:pt x="35196" y="13716"/>
                    <a:pt x="35196" y="12359"/>
                  </a:cubicBezTo>
                  <a:cubicBezTo>
                    <a:pt x="35196" y="11002"/>
                    <a:pt x="34089" y="9906"/>
                    <a:pt x="32743" y="9906"/>
                  </a:cubicBezTo>
                  <a:cubicBezTo>
                    <a:pt x="32743" y="9906"/>
                    <a:pt x="32672" y="9906"/>
                    <a:pt x="32553" y="9918"/>
                  </a:cubicBezTo>
                  <a:cubicBezTo>
                    <a:pt x="32517" y="9918"/>
                    <a:pt x="32493" y="9918"/>
                    <a:pt x="32469" y="9918"/>
                  </a:cubicBezTo>
                  <a:cubicBezTo>
                    <a:pt x="32184" y="9942"/>
                    <a:pt x="31672" y="10002"/>
                    <a:pt x="30945" y="10145"/>
                  </a:cubicBezTo>
                  <a:lnTo>
                    <a:pt x="30957" y="10145"/>
                  </a:lnTo>
                  <a:cubicBezTo>
                    <a:pt x="30957" y="10145"/>
                    <a:pt x="30945" y="10145"/>
                    <a:pt x="30945" y="10145"/>
                  </a:cubicBezTo>
                  <a:cubicBezTo>
                    <a:pt x="30910" y="10156"/>
                    <a:pt x="30886" y="10156"/>
                    <a:pt x="30850" y="10168"/>
                  </a:cubicBezTo>
                  <a:cubicBezTo>
                    <a:pt x="30493" y="10228"/>
                    <a:pt x="29302" y="10347"/>
                    <a:pt x="29302" y="9037"/>
                  </a:cubicBezTo>
                  <a:lnTo>
                    <a:pt x="29302" y="5477"/>
                  </a:lnTo>
                  <a:cubicBezTo>
                    <a:pt x="29302" y="2453"/>
                    <a:pt x="26850" y="0"/>
                    <a:pt x="23825" y="0"/>
                  </a:cubicBezTo>
                  <a:lnTo>
                    <a:pt x="5490" y="0"/>
                  </a:lnTo>
                  <a:cubicBezTo>
                    <a:pt x="2454" y="0"/>
                    <a:pt x="1" y="2453"/>
                    <a:pt x="1" y="5477"/>
                  </a:cubicBezTo>
                  <a:close/>
                </a:path>
              </a:pathLst>
            </a:custGeom>
            <a:solidFill>
              <a:schemeClr val="accent1"/>
            </a:solidFill>
            <a:ln>
              <a:noFill/>
            </a:ln>
          </p:spPr>
          <p:txBody>
            <a:bodyPr spcFirstLastPara="1" wrap="square" lIns="121900" tIns="121900" rIns="121900" bIns="121900" anchor="ctr" anchorCtr="0">
              <a:noAutofit/>
            </a:bodyPr>
            <a:lstStyle/>
            <a:p>
              <a:endParaRPr sz="2400"/>
            </a:p>
          </p:txBody>
        </p:sp>
        <p:sp>
          <p:nvSpPr>
            <p:cNvPr id="328" name="Google Shape;328;p21"/>
            <p:cNvSpPr txBox="1"/>
            <p:nvPr/>
          </p:nvSpPr>
          <p:spPr>
            <a:xfrm>
              <a:off x="1683175" y="2599399"/>
              <a:ext cx="1381442" cy="1572035"/>
            </a:xfrm>
            <a:prstGeom prst="rect">
              <a:avLst/>
            </a:prstGeom>
            <a:noFill/>
            <a:ln>
              <a:noFill/>
            </a:ln>
          </p:spPr>
          <p:txBody>
            <a:bodyPr spcFirstLastPara="1" wrap="square" lIns="121900" tIns="121900" rIns="121900" bIns="121900" anchor="t" anchorCtr="0">
              <a:noAutofit/>
            </a:bodyPr>
            <a:lstStyle/>
            <a:p>
              <a:pPr algn="just"/>
              <a:r>
                <a:rPr lang="en-US" sz="2000" dirty="0">
                  <a:solidFill>
                    <a:srgbClr val="434343"/>
                  </a:solidFill>
                  <a:latin typeface="Roboto"/>
                  <a:ea typeface="Roboto"/>
                  <a:cs typeface="Roboto"/>
                  <a:sym typeface="Roboto"/>
                </a:rPr>
                <a:t>- State Budget</a:t>
              </a:r>
            </a:p>
            <a:p>
              <a:pPr algn="just"/>
              <a:r>
                <a:rPr lang="en-US" sz="2000" dirty="0">
                  <a:solidFill>
                    <a:srgbClr val="434343"/>
                  </a:solidFill>
                  <a:latin typeface="Roboto"/>
                  <a:ea typeface="Roboto"/>
                  <a:cs typeface="Roboto"/>
                  <a:sym typeface="Roboto"/>
                </a:rPr>
                <a:t>- Public/External Fin Aid</a:t>
              </a:r>
            </a:p>
            <a:p>
              <a:pPr algn="just"/>
              <a:r>
                <a:rPr lang="en-US" sz="2000" dirty="0">
                  <a:solidFill>
                    <a:srgbClr val="434343"/>
                  </a:solidFill>
                  <a:latin typeface="Roboto"/>
                  <a:ea typeface="Roboto"/>
                  <a:cs typeface="Roboto"/>
                  <a:sym typeface="Roboto"/>
                </a:rPr>
                <a:t>- Private Sector (PPT)</a:t>
              </a:r>
              <a:endParaRPr sz="2000" dirty="0">
                <a:solidFill>
                  <a:srgbClr val="434343"/>
                </a:solidFill>
                <a:latin typeface="Roboto"/>
                <a:ea typeface="Roboto"/>
                <a:cs typeface="Roboto"/>
                <a:sym typeface="Roboto"/>
              </a:endParaRPr>
            </a:p>
          </p:txBody>
        </p:sp>
        <p:sp>
          <p:nvSpPr>
            <p:cNvPr id="329" name="Google Shape;329;p21"/>
            <p:cNvSpPr txBox="1"/>
            <p:nvPr/>
          </p:nvSpPr>
          <p:spPr>
            <a:xfrm>
              <a:off x="1574944" y="1456429"/>
              <a:ext cx="1519419" cy="429600"/>
            </a:xfrm>
            <a:prstGeom prst="rect">
              <a:avLst/>
            </a:prstGeom>
            <a:noFill/>
            <a:ln>
              <a:noFill/>
            </a:ln>
          </p:spPr>
          <p:txBody>
            <a:bodyPr spcFirstLastPara="1" wrap="square" lIns="121900" tIns="121900" rIns="121900" bIns="121900" anchor="ctr" anchorCtr="0">
              <a:noAutofit/>
            </a:bodyPr>
            <a:lstStyle/>
            <a:p>
              <a:pPr algn="ctr"/>
              <a:r>
                <a:rPr lang="fr-FR" sz="2267" b="1" dirty="0" err="1">
                  <a:solidFill>
                    <a:schemeClr val="lt1"/>
                  </a:solidFill>
                  <a:latin typeface="Fira Sans Extra Condensed Medium"/>
                  <a:ea typeface="Fira Sans Extra Condensed Medium"/>
                  <a:cs typeface="Fira Sans Extra Condensed Medium"/>
                  <a:sym typeface="Fira Sans Extra Condensed Medium"/>
                </a:rPr>
                <a:t>Investment</a:t>
              </a:r>
              <a:endParaRPr sz="2267" b="1" dirty="0">
                <a:solidFill>
                  <a:schemeClr val="lt1"/>
                </a:solidFill>
                <a:latin typeface="Fira Sans Extra Condensed Medium"/>
                <a:ea typeface="Fira Sans Extra Condensed Medium"/>
                <a:cs typeface="Fira Sans Extra Condensed Medium"/>
                <a:sym typeface="Fira Sans Extra Condensed Medium"/>
              </a:endParaRPr>
            </a:p>
          </p:txBody>
        </p:sp>
      </p:grpSp>
      <p:grpSp>
        <p:nvGrpSpPr>
          <p:cNvPr id="331" name="Google Shape;331;p21"/>
          <p:cNvGrpSpPr/>
          <p:nvPr/>
        </p:nvGrpSpPr>
        <p:grpSpPr>
          <a:xfrm>
            <a:off x="6296213" y="1123866"/>
            <a:ext cx="2763621" cy="4309869"/>
            <a:chOff x="4521432" y="1138100"/>
            <a:chExt cx="1819408" cy="3232402"/>
          </a:xfrm>
        </p:grpSpPr>
        <p:sp>
          <p:nvSpPr>
            <p:cNvPr id="332" name="Google Shape;332;p21"/>
            <p:cNvSpPr/>
            <p:nvPr/>
          </p:nvSpPr>
          <p:spPr>
            <a:xfrm>
              <a:off x="4521432" y="1183149"/>
              <a:ext cx="1702192" cy="3187353"/>
            </a:xfrm>
            <a:custGeom>
              <a:avLst/>
              <a:gdLst/>
              <a:ahLst/>
              <a:cxnLst/>
              <a:rect l="l" t="t" r="r" b="b"/>
              <a:pathLst>
                <a:path w="27314" h="64032" extrusionOk="0">
                  <a:moveTo>
                    <a:pt x="4692" y="0"/>
                  </a:moveTo>
                  <a:cubicBezTo>
                    <a:pt x="2108" y="0"/>
                    <a:pt x="1" y="2096"/>
                    <a:pt x="1" y="4691"/>
                  </a:cubicBezTo>
                  <a:lnTo>
                    <a:pt x="1" y="48887"/>
                  </a:lnTo>
                  <a:cubicBezTo>
                    <a:pt x="48" y="48875"/>
                    <a:pt x="96" y="48875"/>
                    <a:pt x="131" y="48863"/>
                  </a:cubicBezTo>
                  <a:cubicBezTo>
                    <a:pt x="405" y="48816"/>
                    <a:pt x="679" y="48768"/>
                    <a:pt x="965" y="48732"/>
                  </a:cubicBezTo>
                  <a:cubicBezTo>
                    <a:pt x="1036" y="48721"/>
                    <a:pt x="1096" y="48709"/>
                    <a:pt x="1167" y="48709"/>
                  </a:cubicBezTo>
                  <a:cubicBezTo>
                    <a:pt x="1191" y="48709"/>
                    <a:pt x="1203" y="48697"/>
                    <a:pt x="1227" y="48697"/>
                  </a:cubicBezTo>
                  <a:cubicBezTo>
                    <a:pt x="1274" y="48697"/>
                    <a:pt x="1334" y="48685"/>
                    <a:pt x="1394" y="48685"/>
                  </a:cubicBezTo>
                  <a:lnTo>
                    <a:pt x="1441" y="48685"/>
                  </a:lnTo>
                  <a:cubicBezTo>
                    <a:pt x="1513" y="48685"/>
                    <a:pt x="1584" y="48673"/>
                    <a:pt x="1655" y="48673"/>
                  </a:cubicBezTo>
                  <a:lnTo>
                    <a:pt x="1679" y="48673"/>
                  </a:lnTo>
                  <a:cubicBezTo>
                    <a:pt x="1739" y="48673"/>
                    <a:pt x="1798" y="48673"/>
                    <a:pt x="1858" y="48685"/>
                  </a:cubicBezTo>
                  <a:lnTo>
                    <a:pt x="1917" y="48685"/>
                  </a:lnTo>
                  <a:cubicBezTo>
                    <a:pt x="1977" y="48685"/>
                    <a:pt x="2036" y="48685"/>
                    <a:pt x="2096" y="48697"/>
                  </a:cubicBezTo>
                  <a:lnTo>
                    <a:pt x="2132" y="48697"/>
                  </a:lnTo>
                  <a:cubicBezTo>
                    <a:pt x="2203" y="48709"/>
                    <a:pt x="2263" y="48721"/>
                    <a:pt x="2334" y="48732"/>
                  </a:cubicBezTo>
                  <a:cubicBezTo>
                    <a:pt x="2346" y="48732"/>
                    <a:pt x="2370" y="48732"/>
                    <a:pt x="2382" y="48744"/>
                  </a:cubicBezTo>
                  <a:cubicBezTo>
                    <a:pt x="2441" y="48756"/>
                    <a:pt x="2489" y="48768"/>
                    <a:pt x="2537" y="48780"/>
                  </a:cubicBezTo>
                  <a:cubicBezTo>
                    <a:pt x="2560" y="48780"/>
                    <a:pt x="2584" y="48792"/>
                    <a:pt x="2596" y="48792"/>
                  </a:cubicBezTo>
                  <a:cubicBezTo>
                    <a:pt x="2668" y="48816"/>
                    <a:pt x="2739" y="48840"/>
                    <a:pt x="2798" y="48863"/>
                  </a:cubicBezTo>
                  <a:cubicBezTo>
                    <a:pt x="4489" y="49494"/>
                    <a:pt x="5263" y="51554"/>
                    <a:pt x="4382" y="53126"/>
                  </a:cubicBezTo>
                  <a:cubicBezTo>
                    <a:pt x="3977" y="53852"/>
                    <a:pt x="3275" y="54388"/>
                    <a:pt x="2477" y="54590"/>
                  </a:cubicBezTo>
                  <a:cubicBezTo>
                    <a:pt x="2382" y="54602"/>
                    <a:pt x="2298" y="54626"/>
                    <a:pt x="2215" y="54638"/>
                  </a:cubicBezTo>
                  <a:cubicBezTo>
                    <a:pt x="2191" y="54638"/>
                    <a:pt x="2167" y="54638"/>
                    <a:pt x="2156" y="54650"/>
                  </a:cubicBezTo>
                  <a:cubicBezTo>
                    <a:pt x="2072" y="54650"/>
                    <a:pt x="1989" y="54662"/>
                    <a:pt x="1894" y="54674"/>
                  </a:cubicBezTo>
                  <a:lnTo>
                    <a:pt x="1560" y="54674"/>
                  </a:lnTo>
                  <a:cubicBezTo>
                    <a:pt x="1477" y="54674"/>
                    <a:pt x="1405" y="54662"/>
                    <a:pt x="1322" y="54662"/>
                  </a:cubicBezTo>
                  <a:cubicBezTo>
                    <a:pt x="1286" y="54650"/>
                    <a:pt x="1263" y="54650"/>
                    <a:pt x="1227" y="54650"/>
                  </a:cubicBezTo>
                  <a:cubicBezTo>
                    <a:pt x="1167" y="54650"/>
                    <a:pt x="1120" y="54638"/>
                    <a:pt x="1060" y="54626"/>
                  </a:cubicBezTo>
                  <a:cubicBezTo>
                    <a:pt x="1024" y="54626"/>
                    <a:pt x="989" y="54626"/>
                    <a:pt x="965" y="54614"/>
                  </a:cubicBezTo>
                  <a:cubicBezTo>
                    <a:pt x="679" y="54578"/>
                    <a:pt x="393" y="54531"/>
                    <a:pt x="120" y="54471"/>
                  </a:cubicBezTo>
                  <a:lnTo>
                    <a:pt x="108" y="54483"/>
                  </a:lnTo>
                  <a:cubicBezTo>
                    <a:pt x="84" y="54471"/>
                    <a:pt x="48" y="54459"/>
                    <a:pt x="1" y="54459"/>
                  </a:cubicBezTo>
                  <a:lnTo>
                    <a:pt x="1" y="59341"/>
                  </a:lnTo>
                  <a:cubicBezTo>
                    <a:pt x="1" y="61936"/>
                    <a:pt x="2108" y="64032"/>
                    <a:pt x="4692" y="64032"/>
                  </a:cubicBezTo>
                  <a:lnTo>
                    <a:pt x="22622" y="64032"/>
                  </a:lnTo>
                  <a:cubicBezTo>
                    <a:pt x="25218" y="64032"/>
                    <a:pt x="27313" y="61936"/>
                    <a:pt x="27313" y="59341"/>
                  </a:cubicBezTo>
                  <a:lnTo>
                    <a:pt x="27313" y="4691"/>
                  </a:lnTo>
                  <a:cubicBezTo>
                    <a:pt x="27313" y="2096"/>
                    <a:pt x="25218" y="0"/>
                    <a:pt x="22622" y="0"/>
                  </a:cubicBezTo>
                  <a:close/>
                </a:path>
              </a:pathLst>
            </a:custGeom>
            <a:solidFill>
              <a:schemeClr val="lt2"/>
            </a:solidFill>
            <a:ln>
              <a:noFill/>
            </a:ln>
          </p:spPr>
          <p:txBody>
            <a:bodyPr spcFirstLastPara="1" wrap="square" lIns="121900" tIns="121900" rIns="121900" bIns="121900" anchor="ctr" anchorCtr="0">
              <a:noAutofit/>
            </a:bodyPr>
            <a:lstStyle/>
            <a:p>
              <a:endParaRPr sz="2400"/>
            </a:p>
          </p:txBody>
        </p:sp>
        <p:sp>
          <p:nvSpPr>
            <p:cNvPr id="333" name="Google Shape;333;p21"/>
            <p:cNvSpPr/>
            <p:nvPr/>
          </p:nvSpPr>
          <p:spPr>
            <a:xfrm>
              <a:off x="4589468" y="1138100"/>
              <a:ext cx="1751372" cy="1174709"/>
            </a:xfrm>
            <a:custGeom>
              <a:avLst/>
              <a:gdLst/>
              <a:ahLst/>
              <a:cxnLst/>
              <a:rect l="l" t="t" r="r" b="b"/>
              <a:pathLst>
                <a:path w="35184" h="27826" extrusionOk="0">
                  <a:moveTo>
                    <a:pt x="0" y="5477"/>
                  </a:moveTo>
                  <a:lnTo>
                    <a:pt x="0" y="21205"/>
                  </a:lnTo>
                  <a:cubicBezTo>
                    <a:pt x="0" y="21610"/>
                    <a:pt x="322" y="21932"/>
                    <a:pt x="727" y="21932"/>
                  </a:cubicBezTo>
                  <a:lnTo>
                    <a:pt x="11335" y="21932"/>
                  </a:lnTo>
                  <a:cubicBezTo>
                    <a:pt x="12633" y="21932"/>
                    <a:pt x="12526" y="23134"/>
                    <a:pt x="12454" y="23480"/>
                  </a:cubicBezTo>
                  <a:cubicBezTo>
                    <a:pt x="12454" y="23515"/>
                    <a:pt x="12442" y="23539"/>
                    <a:pt x="12442" y="23575"/>
                  </a:cubicBezTo>
                  <a:cubicBezTo>
                    <a:pt x="12442" y="23575"/>
                    <a:pt x="12442" y="23587"/>
                    <a:pt x="12442" y="23587"/>
                  </a:cubicBezTo>
                  <a:lnTo>
                    <a:pt x="12442" y="23587"/>
                  </a:lnTo>
                  <a:cubicBezTo>
                    <a:pt x="12288" y="24313"/>
                    <a:pt x="12228" y="24813"/>
                    <a:pt x="12216" y="25099"/>
                  </a:cubicBezTo>
                  <a:cubicBezTo>
                    <a:pt x="12204" y="25123"/>
                    <a:pt x="12204" y="25158"/>
                    <a:pt x="12204" y="25182"/>
                  </a:cubicBezTo>
                  <a:cubicBezTo>
                    <a:pt x="12192" y="25301"/>
                    <a:pt x="12192" y="25373"/>
                    <a:pt x="12192" y="25373"/>
                  </a:cubicBezTo>
                  <a:cubicBezTo>
                    <a:pt x="12192" y="26730"/>
                    <a:pt x="13288" y="27825"/>
                    <a:pt x="14645" y="27825"/>
                  </a:cubicBezTo>
                  <a:cubicBezTo>
                    <a:pt x="16002" y="27825"/>
                    <a:pt x="17098" y="26730"/>
                    <a:pt x="17098" y="25373"/>
                  </a:cubicBezTo>
                  <a:cubicBezTo>
                    <a:pt x="17098" y="25373"/>
                    <a:pt x="17098" y="25301"/>
                    <a:pt x="17098" y="25182"/>
                  </a:cubicBezTo>
                  <a:cubicBezTo>
                    <a:pt x="17086" y="25158"/>
                    <a:pt x="17086" y="25123"/>
                    <a:pt x="17086" y="25099"/>
                  </a:cubicBezTo>
                  <a:cubicBezTo>
                    <a:pt x="17062" y="24813"/>
                    <a:pt x="17002" y="24313"/>
                    <a:pt x="16860" y="23587"/>
                  </a:cubicBezTo>
                  <a:lnTo>
                    <a:pt x="16860" y="23587"/>
                  </a:lnTo>
                  <a:cubicBezTo>
                    <a:pt x="16860" y="23587"/>
                    <a:pt x="16860" y="23575"/>
                    <a:pt x="16860" y="23575"/>
                  </a:cubicBezTo>
                  <a:cubicBezTo>
                    <a:pt x="16848" y="23539"/>
                    <a:pt x="16848" y="23515"/>
                    <a:pt x="16836" y="23480"/>
                  </a:cubicBezTo>
                  <a:cubicBezTo>
                    <a:pt x="16776" y="23122"/>
                    <a:pt x="16657" y="21932"/>
                    <a:pt x="17967" y="21932"/>
                  </a:cubicBezTo>
                  <a:lnTo>
                    <a:pt x="28563" y="21932"/>
                  </a:lnTo>
                  <a:cubicBezTo>
                    <a:pt x="28968" y="21932"/>
                    <a:pt x="29302" y="21610"/>
                    <a:pt x="29302" y="21205"/>
                  </a:cubicBezTo>
                  <a:lnTo>
                    <a:pt x="29302" y="15681"/>
                  </a:lnTo>
                  <a:cubicBezTo>
                    <a:pt x="29302" y="14359"/>
                    <a:pt x="30492" y="14490"/>
                    <a:pt x="30837" y="14550"/>
                  </a:cubicBezTo>
                  <a:cubicBezTo>
                    <a:pt x="30861" y="14550"/>
                    <a:pt x="30885" y="14562"/>
                    <a:pt x="30921" y="14562"/>
                  </a:cubicBezTo>
                  <a:cubicBezTo>
                    <a:pt x="30921" y="14562"/>
                    <a:pt x="30933" y="14574"/>
                    <a:pt x="30933" y="14574"/>
                  </a:cubicBezTo>
                  <a:lnTo>
                    <a:pt x="30933" y="14562"/>
                  </a:lnTo>
                  <a:cubicBezTo>
                    <a:pt x="31671" y="14717"/>
                    <a:pt x="32171" y="14776"/>
                    <a:pt x="32457" y="14800"/>
                  </a:cubicBezTo>
                  <a:cubicBezTo>
                    <a:pt x="32492" y="14800"/>
                    <a:pt x="32516" y="14800"/>
                    <a:pt x="32540" y="14800"/>
                  </a:cubicBezTo>
                  <a:cubicBezTo>
                    <a:pt x="32671" y="14812"/>
                    <a:pt x="32731" y="14812"/>
                    <a:pt x="32731" y="14812"/>
                  </a:cubicBezTo>
                  <a:cubicBezTo>
                    <a:pt x="34088" y="14812"/>
                    <a:pt x="35183" y="13716"/>
                    <a:pt x="35183" y="12359"/>
                  </a:cubicBezTo>
                  <a:cubicBezTo>
                    <a:pt x="35183" y="11002"/>
                    <a:pt x="34088" y="9906"/>
                    <a:pt x="32731" y="9906"/>
                  </a:cubicBezTo>
                  <a:cubicBezTo>
                    <a:pt x="32731" y="9906"/>
                    <a:pt x="32671" y="9906"/>
                    <a:pt x="32540" y="9918"/>
                  </a:cubicBezTo>
                  <a:cubicBezTo>
                    <a:pt x="32516" y="9918"/>
                    <a:pt x="32492" y="9918"/>
                    <a:pt x="32457" y="9918"/>
                  </a:cubicBezTo>
                  <a:cubicBezTo>
                    <a:pt x="32183" y="9942"/>
                    <a:pt x="31671" y="10002"/>
                    <a:pt x="30945" y="10145"/>
                  </a:cubicBezTo>
                  <a:lnTo>
                    <a:pt x="30945" y="10145"/>
                  </a:lnTo>
                  <a:cubicBezTo>
                    <a:pt x="30945" y="10145"/>
                    <a:pt x="30945" y="10145"/>
                    <a:pt x="30933" y="10145"/>
                  </a:cubicBezTo>
                  <a:cubicBezTo>
                    <a:pt x="30909" y="10156"/>
                    <a:pt x="30873" y="10156"/>
                    <a:pt x="30849" y="10168"/>
                  </a:cubicBezTo>
                  <a:cubicBezTo>
                    <a:pt x="30492" y="10228"/>
                    <a:pt x="29302" y="10347"/>
                    <a:pt x="29302" y="9037"/>
                  </a:cubicBezTo>
                  <a:lnTo>
                    <a:pt x="29302" y="5477"/>
                  </a:lnTo>
                  <a:cubicBezTo>
                    <a:pt x="29302" y="2453"/>
                    <a:pt x="26849" y="0"/>
                    <a:pt x="23813" y="0"/>
                  </a:cubicBezTo>
                  <a:lnTo>
                    <a:pt x="5477" y="0"/>
                  </a:lnTo>
                  <a:cubicBezTo>
                    <a:pt x="2453" y="0"/>
                    <a:pt x="0" y="2453"/>
                    <a:pt x="0" y="5477"/>
                  </a:cubicBezTo>
                  <a:close/>
                </a:path>
              </a:pathLst>
            </a:custGeom>
            <a:solidFill>
              <a:schemeClr val="accent4"/>
            </a:solidFill>
            <a:ln>
              <a:noFill/>
            </a:ln>
          </p:spPr>
          <p:txBody>
            <a:bodyPr spcFirstLastPara="1" wrap="square" lIns="121900" tIns="121900" rIns="121900" bIns="121900" anchor="ctr" anchorCtr="0">
              <a:noAutofit/>
            </a:bodyPr>
            <a:lstStyle/>
            <a:p>
              <a:endParaRPr sz="2400"/>
            </a:p>
          </p:txBody>
        </p:sp>
        <p:sp>
          <p:nvSpPr>
            <p:cNvPr id="334" name="Google Shape;334;p21"/>
            <p:cNvSpPr txBox="1"/>
            <p:nvPr/>
          </p:nvSpPr>
          <p:spPr>
            <a:xfrm>
              <a:off x="4671038" y="1466893"/>
              <a:ext cx="1295400" cy="429600"/>
            </a:xfrm>
            <a:prstGeom prst="rect">
              <a:avLst/>
            </a:prstGeom>
            <a:noFill/>
            <a:ln>
              <a:noFill/>
            </a:ln>
          </p:spPr>
          <p:txBody>
            <a:bodyPr spcFirstLastPara="1" wrap="square" lIns="121900" tIns="121900" rIns="121900" bIns="121900" anchor="ctr" anchorCtr="0">
              <a:noAutofit/>
            </a:bodyPr>
            <a:lstStyle/>
            <a:p>
              <a:pPr algn="ctr"/>
              <a:r>
                <a:rPr lang="fr-FR" sz="2267" b="1" dirty="0" err="1">
                  <a:solidFill>
                    <a:schemeClr val="lt1"/>
                  </a:solidFill>
                  <a:latin typeface="Fira Sans Extra Condensed Medium"/>
                  <a:ea typeface="Fira Sans Extra Condensed Medium"/>
                  <a:cs typeface="Fira Sans Extra Condensed Medium"/>
                  <a:sym typeface="Fira Sans Extra Condensed Medium"/>
                </a:rPr>
                <a:t>Pricing</a:t>
              </a:r>
              <a:r>
                <a:rPr lang="fr-FR" sz="2267" b="1" dirty="0">
                  <a:solidFill>
                    <a:schemeClr val="lt1"/>
                  </a:solidFill>
                  <a:latin typeface="Fira Sans Extra Condensed Medium"/>
                  <a:ea typeface="Fira Sans Extra Condensed Medium"/>
                  <a:cs typeface="Fira Sans Extra Condensed Medium"/>
                  <a:sym typeface="Fira Sans Extra Condensed Medium"/>
                </a:rPr>
                <a:t> Policy</a:t>
              </a:r>
              <a:endParaRPr sz="2267" b="1" dirty="0">
                <a:solidFill>
                  <a:schemeClr val="lt1"/>
                </a:solidFill>
                <a:latin typeface="Fira Sans Extra Condensed Medium"/>
                <a:ea typeface="Fira Sans Extra Condensed Medium"/>
                <a:cs typeface="Fira Sans Extra Condensed Medium"/>
                <a:sym typeface="Fira Sans Extra Condensed Medium"/>
              </a:endParaRPr>
            </a:p>
          </p:txBody>
        </p:sp>
        <p:sp>
          <p:nvSpPr>
            <p:cNvPr id="336" name="Google Shape;336;p21"/>
            <p:cNvSpPr txBox="1"/>
            <p:nvPr/>
          </p:nvSpPr>
          <p:spPr>
            <a:xfrm>
              <a:off x="4611138" y="2454724"/>
              <a:ext cx="1561739" cy="1822739"/>
            </a:xfrm>
            <a:prstGeom prst="rect">
              <a:avLst/>
            </a:prstGeom>
            <a:noFill/>
            <a:ln>
              <a:noFill/>
            </a:ln>
          </p:spPr>
          <p:txBody>
            <a:bodyPr spcFirstLastPara="1" wrap="square" lIns="121900" tIns="121900" rIns="121900" bIns="121900" anchor="t" anchorCtr="0">
              <a:noAutofit/>
            </a:bodyPr>
            <a:lstStyle/>
            <a:p>
              <a:pPr marL="285750" indent="-285750" algn="just">
                <a:spcAft>
                  <a:spcPts val="600"/>
                </a:spcAft>
                <a:buFontTx/>
                <a:buChar char="-"/>
              </a:pPr>
              <a:r>
                <a:rPr lang="en-US" sz="2000" dirty="0">
                  <a:solidFill>
                    <a:srgbClr val="434343"/>
                  </a:solidFill>
                  <a:latin typeface="Roboto"/>
                  <a:ea typeface="Roboto"/>
                  <a:cs typeface="Roboto"/>
                  <a:sym typeface="Roboto"/>
                </a:rPr>
                <a:t>Basic service: WASH</a:t>
              </a:r>
            </a:p>
            <a:p>
              <a:pPr marL="285750" indent="-285750" algn="just">
                <a:spcAft>
                  <a:spcPts val="600"/>
                </a:spcAft>
                <a:buFontTx/>
                <a:buChar char="-"/>
              </a:pPr>
              <a:r>
                <a:rPr lang="en-US" sz="2000" dirty="0">
                  <a:solidFill>
                    <a:srgbClr val="434343"/>
                  </a:solidFill>
                  <a:latin typeface="Roboto"/>
                  <a:ea typeface="Roboto"/>
                  <a:cs typeface="Roboto"/>
                  <a:sym typeface="Roboto"/>
                </a:rPr>
                <a:t>Agricultural water,</a:t>
              </a:r>
            </a:p>
            <a:p>
              <a:pPr marL="285750" indent="-285750" algn="just">
                <a:spcAft>
                  <a:spcPts val="600"/>
                </a:spcAft>
                <a:buFontTx/>
                <a:buChar char="-"/>
              </a:pPr>
              <a:r>
                <a:rPr lang="en-US" sz="2000" dirty="0">
                  <a:solidFill>
                    <a:srgbClr val="434343"/>
                  </a:solidFill>
                  <a:latin typeface="Roboto"/>
                  <a:ea typeface="Roboto"/>
                  <a:cs typeface="Roboto"/>
                  <a:sym typeface="Roboto"/>
                </a:rPr>
                <a:t>Exp. DPH fee</a:t>
              </a:r>
            </a:p>
            <a:p>
              <a:pPr marL="285750" indent="-285750" algn="just">
                <a:spcAft>
                  <a:spcPts val="600"/>
                </a:spcAft>
                <a:buFontTx/>
                <a:buChar char="-"/>
              </a:pPr>
              <a:r>
                <a:rPr lang="en-US" sz="2000" dirty="0">
                  <a:solidFill>
                    <a:srgbClr val="434343"/>
                  </a:solidFill>
                  <a:latin typeface="Roboto"/>
                  <a:ea typeface="Roboto"/>
                  <a:cs typeface="Roboto"/>
                  <a:sym typeface="Roboto"/>
                </a:rPr>
                <a:t>Bottled water</a:t>
              </a:r>
              <a:endParaRPr sz="2000" dirty="0">
                <a:solidFill>
                  <a:srgbClr val="434343"/>
                </a:solidFill>
                <a:latin typeface="Roboto"/>
                <a:ea typeface="Roboto"/>
                <a:cs typeface="Roboto"/>
                <a:sym typeface="Roboto"/>
              </a:endParaRPr>
            </a:p>
          </p:txBody>
        </p:sp>
      </p:grpSp>
      <p:grpSp>
        <p:nvGrpSpPr>
          <p:cNvPr id="337" name="Google Shape;337;p21"/>
          <p:cNvGrpSpPr/>
          <p:nvPr/>
        </p:nvGrpSpPr>
        <p:grpSpPr>
          <a:xfrm>
            <a:off x="3163005" y="1732156"/>
            <a:ext cx="2953160" cy="4309865"/>
            <a:chOff x="3094152" y="1138100"/>
            <a:chExt cx="1751969" cy="3232399"/>
          </a:xfrm>
        </p:grpSpPr>
        <p:sp>
          <p:nvSpPr>
            <p:cNvPr id="338" name="Google Shape;338;p21"/>
            <p:cNvSpPr/>
            <p:nvPr/>
          </p:nvSpPr>
          <p:spPr>
            <a:xfrm>
              <a:off x="3143930" y="1138100"/>
              <a:ext cx="1547557" cy="3187403"/>
            </a:xfrm>
            <a:custGeom>
              <a:avLst/>
              <a:gdLst/>
              <a:ahLst/>
              <a:cxnLst/>
              <a:rect l="l" t="t" r="r" b="b"/>
              <a:pathLst>
                <a:path w="27314" h="64033" extrusionOk="0">
                  <a:moveTo>
                    <a:pt x="4692" y="0"/>
                  </a:moveTo>
                  <a:cubicBezTo>
                    <a:pt x="2096" y="0"/>
                    <a:pt x="1" y="2096"/>
                    <a:pt x="1" y="4691"/>
                  </a:cubicBezTo>
                  <a:lnTo>
                    <a:pt x="1" y="9573"/>
                  </a:lnTo>
                  <a:cubicBezTo>
                    <a:pt x="37" y="9561"/>
                    <a:pt x="84" y="9561"/>
                    <a:pt x="120" y="9549"/>
                  </a:cubicBezTo>
                  <a:cubicBezTo>
                    <a:pt x="394" y="9502"/>
                    <a:pt x="680" y="9454"/>
                    <a:pt x="953" y="9418"/>
                  </a:cubicBezTo>
                  <a:cubicBezTo>
                    <a:pt x="1025" y="9406"/>
                    <a:pt x="1096" y="9394"/>
                    <a:pt x="1168" y="9394"/>
                  </a:cubicBezTo>
                  <a:cubicBezTo>
                    <a:pt x="1180" y="9394"/>
                    <a:pt x="1203" y="9383"/>
                    <a:pt x="1215" y="9383"/>
                  </a:cubicBezTo>
                  <a:cubicBezTo>
                    <a:pt x="1275" y="9383"/>
                    <a:pt x="1323" y="9371"/>
                    <a:pt x="1382" y="9371"/>
                  </a:cubicBezTo>
                  <a:lnTo>
                    <a:pt x="1430" y="9371"/>
                  </a:lnTo>
                  <a:cubicBezTo>
                    <a:pt x="1501" y="9371"/>
                    <a:pt x="1573" y="9359"/>
                    <a:pt x="1644" y="9359"/>
                  </a:cubicBezTo>
                  <a:lnTo>
                    <a:pt x="1668" y="9359"/>
                  </a:lnTo>
                  <a:cubicBezTo>
                    <a:pt x="1739" y="9359"/>
                    <a:pt x="1799" y="9359"/>
                    <a:pt x="1858" y="9371"/>
                  </a:cubicBezTo>
                  <a:lnTo>
                    <a:pt x="1918" y="9371"/>
                  </a:lnTo>
                  <a:cubicBezTo>
                    <a:pt x="1965" y="9371"/>
                    <a:pt x="2025" y="9371"/>
                    <a:pt x="2085" y="9383"/>
                  </a:cubicBezTo>
                  <a:lnTo>
                    <a:pt x="2120" y="9383"/>
                  </a:lnTo>
                  <a:cubicBezTo>
                    <a:pt x="2192" y="9394"/>
                    <a:pt x="2263" y="9406"/>
                    <a:pt x="2323" y="9418"/>
                  </a:cubicBezTo>
                  <a:cubicBezTo>
                    <a:pt x="2346" y="9418"/>
                    <a:pt x="2358" y="9418"/>
                    <a:pt x="2370" y="9430"/>
                  </a:cubicBezTo>
                  <a:cubicBezTo>
                    <a:pt x="2430" y="9442"/>
                    <a:pt x="2477" y="9454"/>
                    <a:pt x="2537" y="9466"/>
                  </a:cubicBezTo>
                  <a:cubicBezTo>
                    <a:pt x="2549" y="9466"/>
                    <a:pt x="2573" y="9478"/>
                    <a:pt x="2597" y="9478"/>
                  </a:cubicBezTo>
                  <a:cubicBezTo>
                    <a:pt x="2656" y="9502"/>
                    <a:pt x="2727" y="9525"/>
                    <a:pt x="2799" y="9549"/>
                  </a:cubicBezTo>
                  <a:cubicBezTo>
                    <a:pt x="3108" y="9668"/>
                    <a:pt x="3394" y="9835"/>
                    <a:pt x="3644" y="10037"/>
                  </a:cubicBezTo>
                  <a:cubicBezTo>
                    <a:pt x="3811" y="10180"/>
                    <a:pt x="3954" y="10335"/>
                    <a:pt x="4085" y="10502"/>
                  </a:cubicBezTo>
                  <a:cubicBezTo>
                    <a:pt x="4478" y="11002"/>
                    <a:pt x="4704" y="11621"/>
                    <a:pt x="4740" y="12252"/>
                  </a:cubicBezTo>
                  <a:cubicBezTo>
                    <a:pt x="4752" y="12466"/>
                    <a:pt x="4740" y="12681"/>
                    <a:pt x="4704" y="12883"/>
                  </a:cubicBezTo>
                  <a:cubicBezTo>
                    <a:pt x="4680" y="12990"/>
                    <a:pt x="4656" y="13097"/>
                    <a:pt x="4632" y="13204"/>
                  </a:cubicBezTo>
                  <a:cubicBezTo>
                    <a:pt x="4573" y="13407"/>
                    <a:pt x="4490" y="13621"/>
                    <a:pt x="4371" y="13812"/>
                  </a:cubicBezTo>
                  <a:cubicBezTo>
                    <a:pt x="4228" y="14085"/>
                    <a:pt x="4025" y="14336"/>
                    <a:pt x="3811" y="14538"/>
                  </a:cubicBezTo>
                  <a:cubicBezTo>
                    <a:pt x="3585" y="14752"/>
                    <a:pt x="3323" y="14931"/>
                    <a:pt x="3049" y="15062"/>
                  </a:cubicBezTo>
                  <a:cubicBezTo>
                    <a:pt x="2858" y="15145"/>
                    <a:pt x="2668" y="15217"/>
                    <a:pt x="2466" y="15276"/>
                  </a:cubicBezTo>
                  <a:cubicBezTo>
                    <a:pt x="2382" y="15288"/>
                    <a:pt x="2299" y="15312"/>
                    <a:pt x="2204" y="15324"/>
                  </a:cubicBezTo>
                  <a:cubicBezTo>
                    <a:pt x="2192" y="15324"/>
                    <a:pt x="2168" y="15324"/>
                    <a:pt x="2144" y="15336"/>
                  </a:cubicBezTo>
                  <a:cubicBezTo>
                    <a:pt x="2061" y="15336"/>
                    <a:pt x="1977" y="15348"/>
                    <a:pt x="1894" y="15359"/>
                  </a:cubicBezTo>
                  <a:lnTo>
                    <a:pt x="1549" y="15359"/>
                  </a:lnTo>
                  <a:cubicBezTo>
                    <a:pt x="1477" y="15359"/>
                    <a:pt x="1394" y="15348"/>
                    <a:pt x="1311" y="15348"/>
                  </a:cubicBezTo>
                  <a:cubicBezTo>
                    <a:pt x="1287" y="15336"/>
                    <a:pt x="1251" y="15336"/>
                    <a:pt x="1227" y="15336"/>
                  </a:cubicBezTo>
                  <a:cubicBezTo>
                    <a:pt x="1168" y="15336"/>
                    <a:pt x="1108" y="15324"/>
                    <a:pt x="1049" y="15312"/>
                  </a:cubicBezTo>
                  <a:cubicBezTo>
                    <a:pt x="1013" y="15312"/>
                    <a:pt x="989" y="15312"/>
                    <a:pt x="953" y="15300"/>
                  </a:cubicBezTo>
                  <a:cubicBezTo>
                    <a:pt x="668" y="15264"/>
                    <a:pt x="382" y="15217"/>
                    <a:pt x="108" y="15157"/>
                  </a:cubicBezTo>
                  <a:lnTo>
                    <a:pt x="108" y="15169"/>
                  </a:lnTo>
                  <a:cubicBezTo>
                    <a:pt x="72" y="15157"/>
                    <a:pt x="37" y="15145"/>
                    <a:pt x="1" y="15145"/>
                  </a:cubicBezTo>
                  <a:lnTo>
                    <a:pt x="1" y="59341"/>
                  </a:lnTo>
                  <a:cubicBezTo>
                    <a:pt x="1" y="61937"/>
                    <a:pt x="2096" y="64032"/>
                    <a:pt x="4692" y="64032"/>
                  </a:cubicBezTo>
                  <a:lnTo>
                    <a:pt x="22623" y="64032"/>
                  </a:lnTo>
                  <a:cubicBezTo>
                    <a:pt x="25206" y="64032"/>
                    <a:pt x="27314" y="61937"/>
                    <a:pt x="27314" y="59341"/>
                  </a:cubicBezTo>
                  <a:lnTo>
                    <a:pt x="27314" y="4691"/>
                  </a:lnTo>
                  <a:cubicBezTo>
                    <a:pt x="27314" y="2096"/>
                    <a:pt x="25206" y="0"/>
                    <a:pt x="22623" y="0"/>
                  </a:cubicBezTo>
                  <a:close/>
                </a:path>
              </a:pathLst>
            </a:custGeom>
            <a:solidFill>
              <a:schemeClr val="lt2"/>
            </a:solidFill>
            <a:ln>
              <a:noFill/>
            </a:ln>
          </p:spPr>
          <p:txBody>
            <a:bodyPr spcFirstLastPara="1" wrap="square" lIns="121900" tIns="121900" rIns="121900" bIns="121900" anchor="ctr" anchorCtr="0">
              <a:noAutofit/>
            </a:bodyPr>
            <a:lstStyle/>
            <a:p>
              <a:endParaRPr sz="2400"/>
            </a:p>
          </p:txBody>
        </p:sp>
        <p:sp>
          <p:nvSpPr>
            <p:cNvPr id="339" name="Google Shape;339;p21"/>
            <p:cNvSpPr/>
            <p:nvPr/>
          </p:nvSpPr>
          <p:spPr>
            <a:xfrm>
              <a:off x="3094152" y="3474238"/>
              <a:ext cx="1751969" cy="896261"/>
            </a:xfrm>
            <a:custGeom>
              <a:avLst/>
              <a:gdLst/>
              <a:ahLst/>
              <a:cxnLst/>
              <a:rect l="l" t="t" r="r" b="b"/>
              <a:pathLst>
                <a:path w="35196" h="27825" extrusionOk="0">
                  <a:moveTo>
                    <a:pt x="12205" y="2453"/>
                  </a:moveTo>
                  <a:cubicBezTo>
                    <a:pt x="12205" y="2453"/>
                    <a:pt x="12205" y="2524"/>
                    <a:pt x="12205" y="2643"/>
                  </a:cubicBezTo>
                  <a:cubicBezTo>
                    <a:pt x="12217" y="2667"/>
                    <a:pt x="12217" y="2703"/>
                    <a:pt x="12217" y="2727"/>
                  </a:cubicBezTo>
                  <a:cubicBezTo>
                    <a:pt x="12240" y="3012"/>
                    <a:pt x="12300" y="3512"/>
                    <a:pt x="12443" y="4239"/>
                  </a:cubicBezTo>
                  <a:lnTo>
                    <a:pt x="12443" y="4239"/>
                  </a:lnTo>
                  <a:cubicBezTo>
                    <a:pt x="12443" y="4239"/>
                    <a:pt x="12443" y="4251"/>
                    <a:pt x="12443" y="4251"/>
                  </a:cubicBezTo>
                  <a:cubicBezTo>
                    <a:pt x="12455" y="4286"/>
                    <a:pt x="12455" y="4310"/>
                    <a:pt x="12467" y="4346"/>
                  </a:cubicBezTo>
                  <a:cubicBezTo>
                    <a:pt x="12526" y="4691"/>
                    <a:pt x="12645" y="5894"/>
                    <a:pt x="11336" y="5894"/>
                  </a:cubicBezTo>
                  <a:lnTo>
                    <a:pt x="739" y="5894"/>
                  </a:lnTo>
                  <a:cubicBezTo>
                    <a:pt x="334" y="5894"/>
                    <a:pt x="1" y="6215"/>
                    <a:pt x="1" y="6620"/>
                  </a:cubicBezTo>
                  <a:lnTo>
                    <a:pt x="1" y="22348"/>
                  </a:lnTo>
                  <a:cubicBezTo>
                    <a:pt x="1" y="25372"/>
                    <a:pt x="2454" y="27825"/>
                    <a:pt x="5490" y="27825"/>
                  </a:cubicBezTo>
                  <a:lnTo>
                    <a:pt x="23825" y="27825"/>
                  </a:lnTo>
                  <a:cubicBezTo>
                    <a:pt x="26849" y="27825"/>
                    <a:pt x="29302" y="25372"/>
                    <a:pt x="29302" y="22348"/>
                  </a:cubicBezTo>
                  <a:lnTo>
                    <a:pt x="29302" y="18788"/>
                  </a:lnTo>
                  <a:cubicBezTo>
                    <a:pt x="29302" y="17478"/>
                    <a:pt x="30493" y="17598"/>
                    <a:pt x="30850" y="17657"/>
                  </a:cubicBezTo>
                  <a:cubicBezTo>
                    <a:pt x="30886" y="17669"/>
                    <a:pt x="30909" y="17669"/>
                    <a:pt x="30945" y="17681"/>
                  </a:cubicBezTo>
                  <a:cubicBezTo>
                    <a:pt x="30945" y="17681"/>
                    <a:pt x="30957" y="17681"/>
                    <a:pt x="30957" y="17681"/>
                  </a:cubicBezTo>
                  <a:lnTo>
                    <a:pt x="30957" y="17681"/>
                  </a:lnTo>
                  <a:cubicBezTo>
                    <a:pt x="31671" y="17824"/>
                    <a:pt x="32183" y="17883"/>
                    <a:pt x="32469" y="17907"/>
                  </a:cubicBezTo>
                  <a:cubicBezTo>
                    <a:pt x="32493" y="17907"/>
                    <a:pt x="32517" y="17907"/>
                    <a:pt x="32553" y="17907"/>
                  </a:cubicBezTo>
                  <a:cubicBezTo>
                    <a:pt x="32672" y="17919"/>
                    <a:pt x="32743" y="17919"/>
                    <a:pt x="32743" y="17919"/>
                  </a:cubicBezTo>
                  <a:cubicBezTo>
                    <a:pt x="34088" y="17919"/>
                    <a:pt x="35196" y="16824"/>
                    <a:pt x="35196" y="15466"/>
                  </a:cubicBezTo>
                  <a:cubicBezTo>
                    <a:pt x="35196" y="14109"/>
                    <a:pt x="34088" y="13014"/>
                    <a:pt x="32743" y="13014"/>
                  </a:cubicBezTo>
                  <a:cubicBezTo>
                    <a:pt x="32743" y="13014"/>
                    <a:pt x="32672" y="13014"/>
                    <a:pt x="32553" y="13026"/>
                  </a:cubicBezTo>
                  <a:cubicBezTo>
                    <a:pt x="32517" y="13026"/>
                    <a:pt x="32493" y="13026"/>
                    <a:pt x="32469" y="13026"/>
                  </a:cubicBezTo>
                  <a:cubicBezTo>
                    <a:pt x="32183" y="13049"/>
                    <a:pt x="31671" y="13109"/>
                    <a:pt x="30957" y="13252"/>
                  </a:cubicBezTo>
                  <a:lnTo>
                    <a:pt x="30957" y="13252"/>
                  </a:lnTo>
                  <a:cubicBezTo>
                    <a:pt x="30957" y="13252"/>
                    <a:pt x="30945" y="13252"/>
                    <a:pt x="30945" y="13252"/>
                  </a:cubicBezTo>
                  <a:cubicBezTo>
                    <a:pt x="30909" y="13264"/>
                    <a:pt x="30886" y="13264"/>
                    <a:pt x="30850" y="13276"/>
                  </a:cubicBezTo>
                  <a:cubicBezTo>
                    <a:pt x="30493" y="13335"/>
                    <a:pt x="29302" y="13454"/>
                    <a:pt x="29302" y="12144"/>
                  </a:cubicBezTo>
                  <a:lnTo>
                    <a:pt x="29302" y="6620"/>
                  </a:lnTo>
                  <a:cubicBezTo>
                    <a:pt x="29302" y="6215"/>
                    <a:pt x="28981" y="5894"/>
                    <a:pt x="28576" y="5894"/>
                  </a:cubicBezTo>
                  <a:lnTo>
                    <a:pt x="17967" y="5894"/>
                  </a:lnTo>
                  <a:cubicBezTo>
                    <a:pt x="16670" y="5894"/>
                    <a:pt x="16777" y="4703"/>
                    <a:pt x="16848" y="4346"/>
                  </a:cubicBezTo>
                  <a:cubicBezTo>
                    <a:pt x="16848" y="4310"/>
                    <a:pt x="16860" y="4286"/>
                    <a:pt x="16860" y="4251"/>
                  </a:cubicBezTo>
                  <a:cubicBezTo>
                    <a:pt x="16860" y="4239"/>
                    <a:pt x="16860" y="4239"/>
                    <a:pt x="16860" y="4239"/>
                  </a:cubicBezTo>
                  <a:lnTo>
                    <a:pt x="16860" y="4239"/>
                  </a:lnTo>
                  <a:cubicBezTo>
                    <a:pt x="17015" y="3512"/>
                    <a:pt x="17074" y="3012"/>
                    <a:pt x="17086" y="2727"/>
                  </a:cubicBezTo>
                  <a:cubicBezTo>
                    <a:pt x="17098" y="2703"/>
                    <a:pt x="17098" y="2667"/>
                    <a:pt x="17098" y="2643"/>
                  </a:cubicBezTo>
                  <a:cubicBezTo>
                    <a:pt x="17110" y="2524"/>
                    <a:pt x="17110" y="2453"/>
                    <a:pt x="17110" y="2453"/>
                  </a:cubicBezTo>
                  <a:cubicBezTo>
                    <a:pt x="17110" y="1096"/>
                    <a:pt x="16015" y="0"/>
                    <a:pt x="14657" y="0"/>
                  </a:cubicBezTo>
                  <a:cubicBezTo>
                    <a:pt x="13300" y="0"/>
                    <a:pt x="12205" y="1096"/>
                    <a:pt x="12205" y="2453"/>
                  </a:cubicBezTo>
                  <a:close/>
                </a:path>
              </a:pathLst>
            </a:custGeom>
            <a:solidFill>
              <a:schemeClr val="accent2"/>
            </a:solidFill>
            <a:ln>
              <a:noFill/>
            </a:ln>
          </p:spPr>
          <p:txBody>
            <a:bodyPr spcFirstLastPara="1" wrap="square" lIns="121900" tIns="121900" rIns="121900" bIns="121900" anchor="ctr" anchorCtr="0">
              <a:noAutofit/>
            </a:bodyPr>
            <a:lstStyle/>
            <a:p>
              <a:endParaRPr sz="2400"/>
            </a:p>
          </p:txBody>
        </p:sp>
        <p:sp>
          <p:nvSpPr>
            <p:cNvPr id="340" name="Google Shape;340;p21"/>
            <p:cNvSpPr txBox="1"/>
            <p:nvPr/>
          </p:nvSpPr>
          <p:spPr>
            <a:xfrm>
              <a:off x="3176952" y="3715825"/>
              <a:ext cx="1295400" cy="429600"/>
            </a:xfrm>
            <a:prstGeom prst="rect">
              <a:avLst/>
            </a:prstGeom>
            <a:noFill/>
            <a:ln>
              <a:noFill/>
            </a:ln>
          </p:spPr>
          <p:txBody>
            <a:bodyPr spcFirstLastPara="1" wrap="square" lIns="121900" tIns="121900" rIns="121900" bIns="121900" anchor="ctr" anchorCtr="0">
              <a:noAutofit/>
            </a:bodyPr>
            <a:lstStyle/>
            <a:p>
              <a:pPr algn="ctr"/>
              <a:r>
                <a:rPr lang="fr-FR" sz="2267" b="1" dirty="0">
                  <a:solidFill>
                    <a:schemeClr val="lt1"/>
                  </a:solidFill>
                  <a:latin typeface="Fira Sans Extra Condensed Medium"/>
                  <a:ea typeface="Fira Sans Extra Condensed Medium"/>
                  <a:cs typeface="Fira Sans Extra Condensed Medium"/>
                  <a:sym typeface="Fira Sans Extra Condensed Medium"/>
                </a:rPr>
                <a:t>Grant</a:t>
              </a:r>
              <a:endParaRPr sz="2267" b="1" dirty="0">
                <a:solidFill>
                  <a:schemeClr val="lt1"/>
                </a:solidFill>
                <a:latin typeface="Fira Sans Extra Condensed Medium"/>
                <a:ea typeface="Fira Sans Extra Condensed Medium"/>
                <a:cs typeface="Fira Sans Extra Condensed Medium"/>
                <a:sym typeface="Fira Sans Extra Condensed Medium"/>
              </a:endParaRPr>
            </a:p>
          </p:txBody>
        </p:sp>
        <p:sp>
          <p:nvSpPr>
            <p:cNvPr id="342" name="Google Shape;342;p21"/>
            <p:cNvSpPr txBox="1"/>
            <p:nvPr/>
          </p:nvSpPr>
          <p:spPr>
            <a:xfrm>
              <a:off x="3176950" y="1321522"/>
              <a:ext cx="1535044" cy="2107719"/>
            </a:xfrm>
            <a:prstGeom prst="rect">
              <a:avLst/>
            </a:prstGeom>
            <a:noFill/>
            <a:ln>
              <a:noFill/>
            </a:ln>
          </p:spPr>
          <p:txBody>
            <a:bodyPr spcFirstLastPara="1" wrap="square" lIns="121900" tIns="121900" rIns="121900" bIns="121900" anchor="b" anchorCtr="0">
              <a:noAutofit/>
            </a:bodyPr>
            <a:lstStyle/>
            <a:p>
              <a:pPr algn="just"/>
              <a:r>
                <a:rPr lang="en-US" sz="2000" dirty="0">
                  <a:solidFill>
                    <a:srgbClr val="434343"/>
                  </a:solidFill>
                  <a:latin typeface="Roboto"/>
                  <a:ea typeface="Roboto"/>
                  <a:cs typeface="Roboto"/>
                  <a:sym typeface="Roboto"/>
                </a:rPr>
                <a:t>- Invest Water-related value chain,</a:t>
              </a:r>
            </a:p>
            <a:p>
              <a:pPr algn="just"/>
              <a:r>
                <a:rPr lang="en-US" sz="2000" dirty="0" smtClean="0">
                  <a:solidFill>
                    <a:srgbClr val="434343"/>
                  </a:solidFill>
                  <a:latin typeface="Roboto"/>
                  <a:ea typeface="Roboto"/>
                  <a:cs typeface="Roboto"/>
                  <a:sym typeface="Roboto"/>
                </a:rPr>
                <a:t>- Water </a:t>
              </a:r>
              <a:r>
                <a:rPr lang="en-US" sz="2000" dirty="0">
                  <a:solidFill>
                    <a:srgbClr val="434343"/>
                  </a:solidFill>
                  <a:latin typeface="Roboto"/>
                  <a:ea typeface="Roboto"/>
                  <a:cs typeface="Roboto"/>
                  <a:sym typeface="Roboto"/>
                </a:rPr>
                <a:t>saving</a:t>
              </a:r>
            </a:p>
            <a:p>
              <a:pPr algn="just"/>
              <a:r>
                <a:rPr lang="en-US" sz="2000" dirty="0" smtClean="0">
                  <a:solidFill>
                    <a:srgbClr val="434343"/>
                  </a:solidFill>
                  <a:latin typeface="Roboto"/>
                  <a:ea typeface="Roboto"/>
                  <a:cs typeface="Roboto"/>
                  <a:sym typeface="Roboto"/>
                </a:rPr>
                <a:t>- Rest</a:t>
              </a:r>
              <a:r>
                <a:rPr lang="en-US" sz="2000" dirty="0">
                  <a:solidFill>
                    <a:srgbClr val="434343"/>
                  </a:solidFill>
                  <a:latin typeface="Roboto"/>
                  <a:ea typeface="Roboto"/>
                  <a:cs typeface="Roboto"/>
                  <a:sym typeface="Roboto"/>
                </a:rPr>
                <a:t>. Water-related ecosystem,</a:t>
              </a:r>
            </a:p>
            <a:p>
              <a:pPr algn="just"/>
              <a:r>
                <a:rPr lang="en-US" sz="2000" dirty="0" err="1">
                  <a:solidFill>
                    <a:srgbClr val="434343"/>
                  </a:solidFill>
                  <a:latin typeface="Roboto"/>
                  <a:ea typeface="Roboto"/>
                  <a:cs typeface="Roboto"/>
                  <a:sym typeface="Roboto"/>
                </a:rPr>
                <a:t>Etc</a:t>
              </a:r>
              <a:r>
                <a:rPr lang="en-US" sz="2000" dirty="0">
                  <a:solidFill>
                    <a:srgbClr val="434343"/>
                  </a:solidFill>
                  <a:latin typeface="Roboto"/>
                  <a:ea typeface="Roboto"/>
                  <a:cs typeface="Roboto"/>
                  <a:sym typeface="Roboto"/>
                </a:rPr>
                <a:t>, …</a:t>
              </a:r>
              <a:endParaRPr sz="2000" dirty="0">
                <a:solidFill>
                  <a:srgbClr val="434343"/>
                </a:solidFill>
                <a:latin typeface="Roboto"/>
                <a:ea typeface="Roboto"/>
                <a:cs typeface="Roboto"/>
                <a:sym typeface="Roboto"/>
              </a:endParaRPr>
            </a:p>
          </p:txBody>
        </p:sp>
      </p:grpSp>
      <p:grpSp>
        <p:nvGrpSpPr>
          <p:cNvPr id="343" name="Google Shape;343;p21"/>
          <p:cNvGrpSpPr/>
          <p:nvPr/>
        </p:nvGrpSpPr>
        <p:grpSpPr>
          <a:xfrm>
            <a:off x="9322490" y="1432057"/>
            <a:ext cx="2645392" cy="4309865"/>
            <a:chOff x="5977681" y="1138100"/>
            <a:chExt cx="1565086" cy="3232399"/>
          </a:xfrm>
        </p:grpSpPr>
        <p:sp>
          <p:nvSpPr>
            <p:cNvPr id="344" name="Google Shape;344;p21"/>
            <p:cNvSpPr/>
            <p:nvPr/>
          </p:nvSpPr>
          <p:spPr>
            <a:xfrm>
              <a:off x="5977681" y="1138100"/>
              <a:ext cx="1565036" cy="3187403"/>
            </a:xfrm>
            <a:custGeom>
              <a:avLst/>
              <a:gdLst/>
              <a:ahLst/>
              <a:cxnLst/>
              <a:rect l="l" t="t" r="r" b="b"/>
              <a:pathLst>
                <a:path w="27314" h="64033" extrusionOk="0">
                  <a:moveTo>
                    <a:pt x="4692" y="0"/>
                  </a:moveTo>
                  <a:cubicBezTo>
                    <a:pt x="2108" y="0"/>
                    <a:pt x="1" y="2096"/>
                    <a:pt x="1" y="4691"/>
                  </a:cubicBezTo>
                  <a:lnTo>
                    <a:pt x="1" y="9573"/>
                  </a:lnTo>
                  <a:cubicBezTo>
                    <a:pt x="49" y="9561"/>
                    <a:pt x="84" y="9561"/>
                    <a:pt x="120" y="9549"/>
                  </a:cubicBezTo>
                  <a:lnTo>
                    <a:pt x="132" y="9549"/>
                  </a:lnTo>
                  <a:cubicBezTo>
                    <a:pt x="382" y="9502"/>
                    <a:pt x="656" y="9454"/>
                    <a:pt x="918" y="9418"/>
                  </a:cubicBezTo>
                  <a:cubicBezTo>
                    <a:pt x="1073" y="9394"/>
                    <a:pt x="1215" y="9383"/>
                    <a:pt x="1370" y="9371"/>
                  </a:cubicBezTo>
                  <a:lnTo>
                    <a:pt x="1406" y="9371"/>
                  </a:lnTo>
                  <a:cubicBezTo>
                    <a:pt x="1549" y="9359"/>
                    <a:pt x="1704" y="9359"/>
                    <a:pt x="1846" y="9359"/>
                  </a:cubicBezTo>
                  <a:cubicBezTo>
                    <a:pt x="1858" y="9371"/>
                    <a:pt x="1882" y="9371"/>
                    <a:pt x="1894" y="9371"/>
                  </a:cubicBezTo>
                  <a:cubicBezTo>
                    <a:pt x="1954" y="9371"/>
                    <a:pt x="2013" y="9371"/>
                    <a:pt x="2073" y="9383"/>
                  </a:cubicBezTo>
                  <a:lnTo>
                    <a:pt x="2120" y="9383"/>
                  </a:lnTo>
                  <a:cubicBezTo>
                    <a:pt x="2180" y="9394"/>
                    <a:pt x="2251" y="9406"/>
                    <a:pt x="2323" y="9418"/>
                  </a:cubicBezTo>
                  <a:lnTo>
                    <a:pt x="2370" y="9418"/>
                  </a:lnTo>
                  <a:cubicBezTo>
                    <a:pt x="2418" y="9430"/>
                    <a:pt x="2477" y="9442"/>
                    <a:pt x="2537" y="9466"/>
                  </a:cubicBezTo>
                  <a:cubicBezTo>
                    <a:pt x="2549" y="9466"/>
                    <a:pt x="2573" y="9478"/>
                    <a:pt x="2597" y="9478"/>
                  </a:cubicBezTo>
                  <a:cubicBezTo>
                    <a:pt x="2656" y="9502"/>
                    <a:pt x="2728" y="9514"/>
                    <a:pt x="2799" y="9549"/>
                  </a:cubicBezTo>
                  <a:cubicBezTo>
                    <a:pt x="3037" y="9633"/>
                    <a:pt x="3251" y="9752"/>
                    <a:pt x="3454" y="9895"/>
                  </a:cubicBezTo>
                  <a:cubicBezTo>
                    <a:pt x="4228" y="10442"/>
                    <a:pt x="4692" y="11323"/>
                    <a:pt x="4740" y="12252"/>
                  </a:cubicBezTo>
                  <a:cubicBezTo>
                    <a:pt x="4763" y="12776"/>
                    <a:pt x="4656" y="13323"/>
                    <a:pt x="4382" y="13812"/>
                  </a:cubicBezTo>
                  <a:cubicBezTo>
                    <a:pt x="3978" y="14538"/>
                    <a:pt x="3275" y="15074"/>
                    <a:pt x="2466" y="15264"/>
                  </a:cubicBezTo>
                  <a:cubicBezTo>
                    <a:pt x="2466" y="15276"/>
                    <a:pt x="2466" y="15276"/>
                    <a:pt x="2466" y="15276"/>
                  </a:cubicBezTo>
                  <a:cubicBezTo>
                    <a:pt x="2382" y="15288"/>
                    <a:pt x="2299" y="15312"/>
                    <a:pt x="2216" y="15324"/>
                  </a:cubicBezTo>
                  <a:cubicBezTo>
                    <a:pt x="2192" y="15324"/>
                    <a:pt x="2168" y="15324"/>
                    <a:pt x="2144" y="15336"/>
                  </a:cubicBezTo>
                  <a:cubicBezTo>
                    <a:pt x="2061" y="15336"/>
                    <a:pt x="1977" y="15348"/>
                    <a:pt x="1894" y="15359"/>
                  </a:cubicBezTo>
                  <a:lnTo>
                    <a:pt x="1537" y="15359"/>
                  </a:lnTo>
                  <a:cubicBezTo>
                    <a:pt x="1477" y="15359"/>
                    <a:pt x="1406" y="15348"/>
                    <a:pt x="1346" y="15348"/>
                  </a:cubicBezTo>
                  <a:cubicBezTo>
                    <a:pt x="1287" y="15336"/>
                    <a:pt x="1239" y="15336"/>
                    <a:pt x="1180" y="15336"/>
                  </a:cubicBezTo>
                  <a:cubicBezTo>
                    <a:pt x="1144" y="15324"/>
                    <a:pt x="1108" y="15324"/>
                    <a:pt x="1073" y="15324"/>
                  </a:cubicBezTo>
                  <a:cubicBezTo>
                    <a:pt x="1025" y="15312"/>
                    <a:pt x="965" y="15300"/>
                    <a:pt x="918" y="15300"/>
                  </a:cubicBezTo>
                  <a:cubicBezTo>
                    <a:pt x="644" y="15264"/>
                    <a:pt x="370" y="15205"/>
                    <a:pt x="108" y="15157"/>
                  </a:cubicBezTo>
                  <a:lnTo>
                    <a:pt x="108" y="15169"/>
                  </a:lnTo>
                  <a:cubicBezTo>
                    <a:pt x="72" y="15157"/>
                    <a:pt x="37" y="15145"/>
                    <a:pt x="1" y="15145"/>
                  </a:cubicBezTo>
                  <a:lnTo>
                    <a:pt x="1" y="59341"/>
                  </a:lnTo>
                  <a:cubicBezTo>
                    <a:pt x="1" y="61937"/>
                    <a:pt x="2096" y="64032"/>
                    <a:pt x="4692" y="64032"/>
                  </a:cubicBezTo>
                  <a:lnTo>
                    <a:pt x="22623" y="64032"/>
                  </a:lnTo>
                  <a:cubicBezTo>
                    <a:pt x="25207" y="64032"/>
                    <a:pt x="27314" y="61937"/>
                    <a:pt x="27314" y="59341"/>
                  </a:cubicBezTo>
                  <a:lnTo>
                    <a:pt x="27314" y="4691"/>
                  </a:lnTo>
                  <a:cubicBezTo>
                    <a:pt x="27314" y="2096"/>
                    <a:pt x="25207" y="0"/>
                    <a:pt x="22623" y="0"/>
                  </a:cubicBezTo>
                  <a:close/>
                </a:path>
              </a:pathLst>
            </a:custGeom>
            <a:solidFill>
              <a:schemeClr val="lt2"/>
            </a:solidFill>
            <a:ln>
              <a:noFill/>
            </a:ln>
          </p:spPr>
          <p:txBody>
            <a:bodyPr spcFirstLastPara="1" wrap="square" lIns="121900" tIns="121900" rIns="121900" bIns="121900" anchor="ctr" anchorCtr="0">
              <a:noAutofit/>
            </a:bodyPr>
            <a:lstStyle/>
            <a:p>
              <a:endParaRPr sz="2400"/>
            </a:p>
          </p:txBody>
        </p:sp>
        <p:sp>
          <p:nvSpPr>
            <p:cNvPr id="345" name="Google Shape;345;p21"/>
            <p:cNvSpPr/>
            <p:nvPr/>
          </p:nvSpPr>
          <p:spPr>
            <a:xfrm>
              <a:off x="6084734" y="3277247"/>
              <a:ext cx="1458033" cy="1093252"/>
            </a:xfrm>
            <a:custGeom>
              <a:avLst/>
              <a:gdLst/>
              <a:ahLst/>
              <a:cxnLst/>
              <a:rect l="l" t="t" r="r" b="b"/>
              <a:pathLst>
                <a:path w="29291" h="27825" extrusionOk="0">
                  <a:moveTo>
                    <a:pt x="12193" y="2453"/>
                  </a:moveTo>
                  <a:cubicBezTo>
                    <a:pt x="12193" y="2453"/>
                    <a:pt x="12193" y="2524"/>
                    <a:pt x="12205" y="2643"/>
                  </a:cubicBezTo>
                  <a:cubicBezTo>
                    <a:pt x="12205" y="2667"/>
                    <a:pt x="12205" y="2703"/>
                    <a:pt x="12205" y="2727"/>
                  </a:cubicBezTo>
                  <a:cubicBezTo>
                    <a:pt x="12228" y="3012"/>
                    <a:pt x="12288" y="3512"/>
                    <a:pt x="12431" y="4239"/>
                  </a:cubicBezTo>
                  <a:lnTo>
                    <a:pt x="12431" y="4239"/>
                  </a:lnTo>
                  <a:cubicBezTo>
                    <a:pt x="12431" y="4239"/>
                    <a:pt x="12431" y="4251"/>
                    <a:pt x="12431" y="4251"/>
                  </a:cubicBezTo>
                  <a:cubicBezTo>
                    <a:pt x="12443" y="4286"/>
                    <a:pt x="12443" y="4310"/>
                    <a:pt x="12455" y="4346"/>
                  </a:cubicBezTo>
                  <a:cubicBezTo>
                    <a:pt x="12514" y="4703"/>
                    <a:pt x="12633" y="5894"/>
                    <a:pt x="11324" y="5894"/>
                  </a:cubicBezTo>
                  <a:lnTo>
                    <a:pt x="727" y="5894"/>
                  </a:lnTo>
                  <a:cubicBezTo>
                    <a:pt x="322" y="5894"/>
                    <a:pt x="1" y="6215"/>
                    <a:pt x="1" y="6620"/>
                  </a:cubicBezTo>
                  <a:lnTo>
                    <a:pt x="1" y="22348"/>
                  </a:lnTo>
                  <a:cubicBezTo>
                    <a:pt x="1" y="25372"/>
                    <a:pt x="2453" y="27825"/>
                    <a:pt x="5478" y="27825"/>
                  </a:cubicBezTo>
                  <a:lnTo>
                    <a:pt x="23813" y="27825"/>
                  </a:lnTo>
                  <a:cubicBezTo>
                    <a:pt x="26837" y="27825"/>
                    <a:pt x="29290" y="25372"/>
                    <a:pt x="29290" y="22348"/>
                  </a:cubicBezTo>
                  <a:lnTo>
                    <a:pt x="29290" y="6620"/>
                  </a:lnTo>
                  <a:cubicBezTo>
                    <a:pt x="29290" y="6215"/>
                    <a:pt x="28969" y="5894"/>
                    <a:pt x="28564" y="5894"/>
                  </a:cubicBezTo>
                  <a:lnTo>
                    <a:pt x="17967" y="5894"/>
                  </a:lnTo>
                  <a:cubicBezTo>
                    <a:pt x="16658" y="5894"/>
                    <a:pt x="16777" y="4703"/>
                    <a:pt x="16836" y="4346"/>
                  </a:cubicBezTo>
                  <a:cubicBezTo>
                    <a:pt x="16848" y="4310"/>
                    <a:pt x="16848" y="4286"/>
                    <a:pt x="16860" y="4251"/>
                  </a:cubicBezTo>
                  <a:cubicBezTo>
                    <a:pt x="16860" y="4251"/>
                    <a:pt x="16860" y="4239"/>
                    <a:pt x="16860" y="4239"/>
                  </a:cubicBezTo>
                  <a:lnTo>
                    <a:pt x="16860" y="4239"/>
                  </a:lnTo>
                  <a:cubicBezTo>
                    <a:pt x="17003" y="3512"/>
                    <a:pt x="17062" y="3012"/>
                    <a:pt x="17086" y="2727"/>
                  </a:cubicBezTo>
                  <a:cubicBezTo>
                    <a:pt x="17086" y="2703"/>
                    <a:pt x="17086" y="2667"/>
                    <a:pt x="17086" y="2643"/>
                  </a:cubicBezTo>
                  <a:cubicBezTo>
                    <a:pt x="17098" y="2524"/>
                    <a:pt x="17098" y="2453"/>
                    <a:pt x="17098" y="2453"/>
                  </a:cubicBezTo>
                  <a:cubicBezTo>
                    <a:pt x="17098" y="1096"/>
                    <a:pt x="16003" y="0"/>
                    <a:pt x="14645" y="0"/>
                  </a:cubicBezTo>
                  <a:cubicBezTo>
                    <a:pt x="13288" y="0"/>
                    <a:pt x="12193" y="1096"/>
                    <a:pt x="12193" y="2453"/>
                  </a:cubicBezTo>
                  <a:close/>
                </a:path>
              </a:pathLst>
            </a:custGeom>
            <a:solidFill>
              <a:schemeClr val="accent6"/>
            </a:solidFill>
            <a:ln>
              <a:noFill/>
            </a:ln>
          </p:spPr>
          <p:txBody>
            <a:bodyPr spcFirstLastPara="1" wrap="square" lIns="121900" tIns="121900" rIns="121900" bIns="121900" anchor="ctr" anchorCtr="0">
              <a:noAutofit/>
            </a:bodyPr>
            <a:lstStyle/>
            <a:p>
              <a:endParaRPr sz="2400"/>
            </a:p>
          </p:txBody>
        </p:sp>
        <p:sp>
          <p:nvSpPr>
            <p:cNvPr id="346" name="Google Shape;346;p21"/>
            <p:cNvSpPr txBox="1"/>
            <p:nvPr/>
          </p:nvSpPr>
          <p:spPr>
            <a:xfrm>
              <a:off x="6166052" y="3715825"/>
              <a:ext cx="1295400" cy="429600"/>
            </a:xfrm>
            <a:prstGeom prst="rect">
              <a:avLst/>
            </a:prstGeom>
            <a:noFill/>
            <a:ln>
              <a:noFill/>
            </a:ln>
          </p:spPr>
          <p:txBody>
            <a:bodyPr spcFirstLastPara="1" wrap="square" lIns="121900" tIns="121900" rIns="121900" bIns="121900" anchor="ctr" anchorCtr="0">
              <a:noAutofit/>
            </a:bodyPr>
            <a:lstStyle/>
            <a:p>
              <a:pPr algn="ctr"/>
              <a:r>
                <a:rPr lang="fr-FR" sz="2267" b="1" dirty="0" err="1">
                  <a:solidFill>
                    <a:schemeClr val="lt1"/>
                  </a:solidFill>
                  <a:latin typeface="Fira Sans Extra Condensed Medium"/>
                  <a:ea typeface="Fira Sans Extra Condensed Medium"/>
                  <a:cs typeface="Fira Sans Extra Condensed Medium"/>
                  <a:sym typeface="Fira Sans Extra Condensed Medium"/>
                </a:rPr>
                <a:t>Insurance</a:t>
              </a:r>
              <a:endParaRPr sz="2267" b="1" dirty="0">
                <a:solidFill>
                  <a:schemeClr val="lt1"/>
                </a:solidFill>
                <a:latin typeface="Fira Sans Extra Condensed Medium"/>
                <a:ea typeface="Fira Sans Extra Condensed Medium"/>
                <a:cs typeface="Fira Sans Extra Condensed Medium"/>
                <a:sym typeface="Fira Sans Extra Condensed Medium"/>
              </a:endParaRPr>
            </a:p>
          </p:txBody>
        </p:sp>
        <p:sp>
          <p:nvSpPr>
            <p:cNvPr id="348" name="Google Shape;348;p21"/>
            <p:cNvSpPr txBox="1"/>
            <p:nvPr/>
          </p:nvSpPr>
          <p:spPr>
            <a:xfrm>
              <a:off x="5977681" y="1248122"/>
              <a:ext cx="1565036" cy="1849047"/>
            </a:xfrm>
            <a:prstGeom prst="rect">
              <a:avLst/>
            </a:prstGeom>
            <a:noFill/>
            <a:ln>
              <a:noFill/>
            </a:ln>
          </p:spPr>
          <p:txBody>
            <a:bodyPr spcFirstLastPara="1" wrap="square" lIns="121900" tIns="121900" rIns="121900" bIns="121900" anchor="b" anchorCtr="0">
              <a:noAutofit/>
            </a:bodyPr>
            <a:lstStyle/>
            <a:p>
              <a:pPr algn="just">
                <a:spcAft>
                  <a:spcPts val="600"/>
                </a:spcAft>
                <a:tabLst>
                  <a:tab pos="268288" algn="l"/>
                </a:tabLst>
              </a:pPr>
              <a:r>
                <a:rPr lang="fr-FR" sz="2000" dirty="0">
                  <a:solidFill>
                    <a:srgbClr val="434343"/>
                  </a:solidFill>
                  <a:latin typeface="Roboto"/>
                  <a:ea typeface="Roboto"/>
                  <a:cs typeface="Roboto"/>
                  <a:sym typeface="Roboto"/>
                </a:rPr>
                <a:t>-National </a:t>
              </a:r>
              <a:r>
                <a:rPr lang="fr-FR" sz="2000" dirty="0" err="1">
                  <a:solidFill>
                    <a:srgbClr val="434343"/>
                  </a:solidFill>
                  <a:latin typeface="Roboto"/>
                  <a:ea typeface="Roboto"/>
                  <a:cs typeface="Roboto"/>
                  <a:sym typeface="Roboto"/>
                </a:rPr>
                <a:t>Funds</a:t>
              </a:r>
              <a:r>
                <a:rPr lang="fr-FR" sz="2000" dirty="0">
                  <a:solidFill>
                    <a:srgbClr val="434343"/>
                  </a:solidFill>
                  <a:latin typeface="Roboto"/>
                  <a:ea typeface="Roboto"/>
                  <a:cs typeface="Roboto"/>
                  <a:sym typeface="Roboto"/>
                </a:rPr>
                <a:t>,</a:t>
              </a:r>
            </a:p>
            <a:p>
              <a:pPr algn="just">
                <a:spcAft>
                  <a:spcPts val="600"/>
                </a:spcAft>
                <a:tabLst>
                  <a:tab pos="268288" algn="l"/>
                </a:tabLst>
              </a:pPr>
              <a:r>
                <a:rPr lang="fr-FR" sz="2000" dirty="0">
                  <a:solidFill>
                    <a:srgbClr val="434343"/>
                  </a:solidFill>
                  <a:latin typeface="Roboto"/>
                  <a:ea typeface="Roboto"/>
                  <a:cs typeface="Roboto"/>
                  <a:sym typeface="Roboto"/>
                </a:rPr>
                <a:t>-</a:t>
              </a:r>
              <a:r>
                <a:rPr lang="fr-FR" sz="2000" dirty="0" err="1">
                  <a:solidFill>
                    <a:srgbClr val="434343"/>
                  </a:solidFill>
                  <a:latin typeface="Roboto"/>
                  <a:ea typeface="Roboto"/>
                  <a:cs typeface="Roboto"/>
                  <a:sym typeface="Roboto"/>
                </a:rPr>
                <a:t>Insurance</a:t>
              </a:r>
              <a:r>
                <a:rPr lang="fr-FR" sz="2000" dirty="0">
                  <a:solidFill>
                    <a:srgbClr val="434343"/>
                  </a:solidFill>
                  <a:latin typeface="Roboto"/>
                  <a:ea typeface="Roboto"/>
                  <a:cs typeface="Roboto"/>
                  <a:sym typeface="Roboto"/>
                </a:rPr>
                <a:t> </a:t>
              </a:r>
              <a:r>
                <a:rPr lang="fr-FR" sz="2000" dirty="0" err="1">
                  <a:solidFill>
                    <a:srgbClr val="434343"/>
                  </a:solidFill>
                  <a:latin typeface="Roboto"/>
                  <a:ea typeface="Roboto"/>
                  <a:cs typeface="Roboto"/>
                  <a:sym typeface="Roboto"/>
                </a:rPr>
                <a:t>companies</a:t>
              </a:r>
              <a:r>
                <a:rPr lang="fr-FR" sz="2000" dirty="0">
                  <a:solidFill>
                    <a:srgbClr val="434343"/>
                  </a:solidFill>
                  <a:latin typeface="Roboto"/>
                  <a:ea typeface="Roboto"/>
                  <a:cs typeface="Roboto"/>
                  <a:sym typeface="Roboto"/>
                </a:rPr>
                <a:t>,</a:t>
              </a:r>
            </a:p>
            <a:p>
              <a:pPr algn="just">
                <a:spcAft>
                  <a:spcPts val="600"/>
                </a:spcAft>
                <a:tabLst>
                  <a:tab pos="268288" algn="l"/>
                </a:tabLst>
              </a:pPr>
              <a:r>
                <a:rPr lang="fr-FR" sz="2000" dirty="0">
                  <a:solidFill>
                    <a:srgbClr val="434343"/>
                  </a:solidFill>
                  <a:latin typeface="Roboto"/>
                  <a:ea typeface="Roboto"/>
                  <a:cs typeface="Roboto"/>
                  <a:sym typeface="Roboto"/>
                </a:rPr>
                <a:t>-</a:t>
              </a:r>
              <a:r>
                <a:rPr lang="fr-FR" sz="2000" dirty="0" smtClean="0">
                  <a:solidFill>
                    <a:srgbClr val="434343"/>
                  </a:solidFill>
                  <a:latin typeface="Roboto"/>
                  <a:ea typeface="Roboto"/>
                  <a:cs typeface="Roboto"/>
                  <a:sym typeface="Roboto"/>
                </a:rPr>
                <a:t>Associations /</a:t>
              </a:r>
              <a:r>
                <a:rPr lang="fr-FR" sz="2000" dirty="0" err="1">
                  <a:solidFill>
                    <a:srgbClr val="434343"/>
                  </a:solidFill>
                  <a:latin typeface="Roboto"/>
                  <a:ea typeface="Roboto"/>
                  <a:cs typeface="Roboto"/>
                  <a:sym typeface="Roboto"/>
                </a:rPr>
                <a:t>Cooperatives</a:t>
              </a:r>
              <a:endParaRPr sz="1600" dirty="0">
                <a:solidFill>
                  <a:srgbClr val="434343"/>
                </a:solidFill>
                <a:latin typeface="Roboto"/>
                <a:ea typeface="Roboto"/>
                <a:cs typeface="Roboto"/>
                <a:sym typeface="Roboto"/>
              </a:endParaRPr>
            </a:p>
          </p:txBody>
        </p:sp>
      </p:grpSp>
    </p:spTree>
    <p:extLst>
      <p:ext uri="{BB962C8B-B14F-4D97-AF65-F5344CB8AC3E}">
        <p14:creationId xmlns:p14="http://schemas.microsoft.com/office/powerpoint/2010/main" val="1451410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23"/>
        <p:cNvGrpSpPr/>
        <p:nvPr/>
      </p:nvGrpSpPr>
      <p:grpSpPr>
        <a:xfrm>
          <a:off x="0" y="0"/>
          <a:ext cx="0" cy="0"/>
          <a:chOff x="0" y="0"/>
          <a:chExt cx="0" cy="0"/>
        </a:xfrm>
      </p:grpSpPr>
      <p:sp>
        <p:nvSpPr>
          <p:cNvPr id="324" name="Google Shape;324;p21"/>
          <p:cNvSpPr txBox="1">
            <a:spLocks noGrp="1"/>
          </p:cNvSpPr>
          <p:nvPr>
            <p:ph type="title"/>
          </p:nvPr>
        </p:nvSpPr>
        <p:spPr>
          <a:xfrm>
            <a:off x="0" y="259558"/>
            <a:ext cx="12192000" cy="641600"/>
          </a:xfrm>
          <a:prstGeom prst="rect">
            <a:avLst/>
          </a:prstGeom>
        </p:spPr>
        <p:txBody>
          <a:bodyPr spcFirstLastPara="1" vert="horz" wrap="square" lIns="121900" tIns="121900" rIns="121900" bIns="121900" rtlCol="0" anchor="ctr" anchorCtr="0">
            <a:noAutofit/>
          </a:bodyPr>
          <a:lstStyle/>
          <a:p>
            <a:pPr>
              <a:spcBef>
                <a:spcPts val="0"/>
              </a:spcBef>
            </a:pPr>
            <a:r>
              <a:rPr lang="fr-FR" sz="3300" b="1" dirty="0">
                <a:solidFill>
                  <a:srgbClr val="002060"/>
                </a:solidFill>
                <a:latin typeface="Arial Black" panose="020B0A04020102020204" pitchFamily="34" charset="0"/>
              </a:rPr>
              <a:t>Case of </a:t>
            </a:r>
            <a:r>
              <a:rPr lang="fr-FR" sz="3300" b="1" dirty="0" err="1">
                <a:solidFill>
                  <a:srgbClr val="002060"/>
                </a:solidFill>
                <a:latin typeface="Arial Black" panose="020B0A04020102020204" pitchFamily="34" charset="0"/>
              </a:rPr>
              <a:t>Tunisia</a:t>
            </a:r>
            <a:r>
              <a:rPr lang="en" sz="3300" b="1" dirty="0" smtClean="0">
                <a:solidFill>
                  <a:srgbClr val="002060"/>
                </a:solidFill>
                <a:latin typeface="Arial Black" panose="020B0A04020102020204" pitchFamily="34" charset="0"/>
              </a:rPr>
              <a:t>, </a:t>
            </a:r>
            <a:r>
              <a:rPr lang="fr-FR" sz="3600" b="1" dirty="0" err="1"/>
              <a:t>Financing</a:t>
            </a:r>
            <a:r>
              <a:rPr lang="fr-FR" sz="3600" b="1" dirty="0"/>
              <a:t> </a:t>
            </a:r>
            <a:r>
              <a:rPr lang="fr-FR" sz="3600" b="1" dirty="0" err="1"/>
              <a:t>framework</a:t>
            </a:r>
            <a:r>
              <a:rPr lang="fr-FR" sz="3600" b="1" dirty="0"/>
              <a:t> </a:t>
            </a:r>
            <a:r>
              <a:rPr lang="en" sz="3300" b="1" dirty="0" smtClean="0"/>
              <a:t>… </a:t>
            </a:r>
            <a:r>
              <a:rPr lang="fr-FR" sz="3300" b="1" dirty="0" err="1">
                <a:solidFill>
                  <a:srgbClr val="FF0000"/>
                </a:solidFill>
                <a:latin typeface="Arial Black" panose="020B0A04020102020204" pitchFamily="34" charset="0"/>
              </a:rPr>
              <a:t>Comments</a:t>
            </a:r>
            <a:r>
              <a:rPr lang="en" sz="3300" b="1" dirty="0" smtClean="0"/>
              <a:t> </a:t>
            </a:r>
            <a:endParaRPr sz="3300" b="1" dirty="0"/>
          </a:p>
        </p:txBody>
      </p:sp>
      <p:grpSp>
        <p:nvGrpSpPr>
          <p:cNvPr id="325" name="Google Shape;325;p21"/>
          <p:cNvGrpSpPr/>
          <p:nvPr/>
        </p:nvGrpSpPr>
        <p:grpSpPr>
          <a:xfrm>
            <a:off x="322164" y="930965"/>
            <a:ext cx="2766138" cy="4309869"/>
            <a:chOff x="1574944" y="1138100"/>
            <a:chExt cx="1778251" cy="3232402"/>
          </a:xfrm>
        </p:grpSpPr>
        <p:sp>
          <p:nvSpPr>
            <p:cNvPr id="326" name="Google Shape;326;p21"/>
            <p:cNvSpPr/>
            <p:nvPr/>
          </p:nvSpPr>
          <p:spPr>
            <a:xfrm>
              <a:off x="1651053" y="1183149"/>
              <a:ext cx="1359623" cy="3187353"/>
            </a:xfrm>
            <a:custGeom>
              <a:avLst/>
              <a:gdLst/>
              <a:ahLst/>
              <a:cxnLst/>
              <a:rect l="l" t="t" r="r" b="b"/>
              <a:pathLst>
                <a:path w="27314" h="64032" extrusionOk="0">
                  <a:moveTo>
                    <a:pt x="5489" y="0"/>
                  </a:moveTo>
                  <a:cubicBezTo>
                    <a:pt x="2453" y="0"/>
                    <a:pt x="0" y="2453"/>
                    <a:pt x="0" y="5489"/>
                  </a:cubicBezTo>
                  <a:lnTo>
                    <a:pt x="0" y="58543"/>
                  </a:lnTo>
                  <a:cubicBezTo>
                    <a:pt x="0" y="61579"/>
                    <a:pt x="2453" y="64032"/>
                    <a:pt x="5489" y="64032"/>
                  </a:cubicBezTo>
                  <a:lnTo>
                    <a:pt x="21824" y="64032"/>
                  </a:lnTo>
                  <a:cubicBezTo>
                    <a:pt x="24848" y="64032"/>
                    <a:pt x="27301" y="61579"/>
                    <a:pt x="27301" y="58543"/>
                  </a:cubicBezTo>
                  <a:lnTo>
                    <a:pt x="27301" y="5489"/>
                  </a:lnTo>
                  <a:cubicBezTo>
                    <a:pt x="27313" y="2453"/>
                    <a:pt x="24848" y="0"/>
                    <a:pt x="21824" y="0"/>
                  </a:cubicBezTo>
                  <a:close/>
                </a:path>
              </a:pathLst>
            </a:custGeom>
            <a:solidFill>
              <a:schemeClr val="lt2"/>
            </a:solidFill>
            <a:ln>
              <a:noFill/>
            </a:ln>
          </p:spPr>
          <p:txBody>
            <a:bodyPr spcFirstLastPara="1" wrap="square" lIns="121900" tIns="121900" rIns="121900" bIns="121900" anchor="ctr" anchorCtr="0">
              <a:noAutofit/>
            </a:bodyPr>
            <a:lstStyle/>
            <a:p>
              <a:endParaRPr sz="2400"/>
            </a:p>
          </p:txBody>
        </p:sp>
        <p:sp>
          <p:nvSpPr>
            <p:cNvPr id="327" name="Google Shape;327;p21"/>
            <p:cNvSpPr/>
            <p:nvPr/>
          </p:nvSpPr>
          <p:spPr>
            <a:xfrm>
              <a:off x="1601226" y="1138100"/>
              <a:ext cx="1751969" cy="959126"/>
            </a:xfrm>
            <a:custGeom>
              <a:avLst/>
              <a:gdLst/>
              <a:ahLst/>
              <a:cxnLst/>
              <a:rect l="l" t="t" r="r" b="b"/>
              <a:pathLst>
                <a:path w="35196" h="27826" extrusionOk="0">
                  <a:moveTo>
                    <a:pt x="1" y="5477"/>
                  </a:moveTo>
                  <a:lnTo>
                    <a:pt x="1" y="21205"/>
                  </a:lnTo>
                  <a:cubicBezTo>
                    <a:pt x="1" y="21610"/>
                    <a:pt x="334" y="21932"/>
                    <a:pt x="739" y="21932"/>
                  </a:cubicBezTo>
                  <a:lnTo>
                    <a:pt x="11336" y="21932"/>
                  </a:lnTo>
                  <a:cubicBezTo>
                    <a:pt x="12645" y="21932"/>
                    <a:pt x="12526" y="23122"/>
                    <a:pt x="12467" y="23480"/>
                  </a:cubicBezTo>
                  <a:cubicBezTo>
                    <a:pt x="12455" y="23515"/>
                    <a:pt x="12455" y="23539"/>
                    <a:pt x="12443" y="23575"/>
                  </a:cubicBezTo>
                  <a:cubicBezTo>
                    <a:pt x="12443" y="23575"/>
                    <a:pt x="12443" y="23587"/>
                    <a:pt x="12443" y="23587"/>
                  </a:cubicBezTo>
                  <a:lnTo>
                    <a:pt x="12443" y="23587"/>
                  </a:lnTo>
                  <a:cubicBezTo>
                    <a:pt x="12300" y="24313"/>
                    <a:pt x="12241" y="24813"/>
                    <a:pt x="12217" y="25099"/>
                  </a:cubicBezTo>
                  <a:cubicBezTo>
                    <a:pt x="12217" y="25123"/>
                    <a:pt x="12205" y="25158"/>
                    <a:pt x="12205" y="25182"/>
                  </a:cubicBezTo>
                  <a:cubicBezTo>
                    <a:pt x="12205" y="25301"/>
                    <a:pt x="12193" y="25373"/>
                    <a:pt x="12193" y="25373"/>
                  </a:cubicBezTo>
                  <a:cubicBezTo>
                    <a:pt x="12193" y="26730"/>
                    <a:pt x="13300" y="27825"/>
                    <a:pt x="14658" y="27825"/>
                  </a:cubicBezTo>
                  <a:cubicBezTo>
                    <a:pt x="16003" y="27825"/>
                    <a:pt x="17110" y="26730"/>
                    <a:pt x="17110" y="25373"/>
                  </a:cubicBezTo>
                  <a:cubicBezTo>
                    <a:pt x="17110" y="25373"/>
                    <a:pt x="17110" y="25301"/>
                    <a:pt x="17098" y="25182"/>
                  </a:cubicBezTo>
                  <a:cubicBezTo>
                    <a:pt x="17098" y="25158"/>
                    <a:pt x="17098" y="25123"/>
                    <a:pt x="17086" y="25099"/>
                  </a:cubicBezTo>
                  <a:cubicBezTo>
                    <a:pt x="17063" y="24813"/>
                    <a:pt x="17003" y="24313"/>
                    <a:pt x="16860" y="23587"/>
                  </a:cubicBezTo>
                  <a:lnTo>
                    <a:pt x="16860" y="23587"/>
                  </a:lnTo>
                  <a:cubicBezTo>
                    <a:pt x="16860" y="23587"/>
                    <a:pt x="16860" y="23575"/>
                    <a:pt x="16860" y="23575"/>
                  </a:cubicBezTo>
                  <a:cubicBezTo>
                    <a:pt x="16860" y="23539"/>
                    <a:pt x="16848" y="23515"/>
                    <a:pt x="16848" y="23480"/>
                  </a:cubicBezTo>
                  <a:cubicBezTo>
                    <a:pt x="16777" y="23122"/>
                    <a:pt x="16670" y="21932"/>
                    <a:pt x="17968" y="21932"/>
                  </a:cubicBezTo>
                  <a:lnTo>
                    <a:pt x="28576" y="21932"/>
                  </a:lnTo>
                  <a:cubicBezTo>
                    <a:pt x="28969" y="21932"/>
                    <a:pt x="29302" y="21610"/>
                    <a:pt x="29302" y="21205"/>
                  </a:cubicBezTo>
                  <a:lnTo>
                    <a:pt x="29302" y="15681"/>
                  </a:lnTo>
                  <a:cubicBezTo>
                    <a:pt x="29302" y="14359"/>
                    <a:pt x="30493" y="14490"/>
                    <a:pt x="30838" y="14550"/>
                  </a:cubicBezTo>
                  <a:cubicBezTo>
                    <a:pt x="30874" y="14550"/>
                    <a:pt x="30898" y="14562"/>
                    <a:pt x="30922" y="14562"/>
                  </a:cubicBezTo>
                  <a:cubicBezTo>
                    <a:pt x="30933" y="14562"/>
                    <a:pt x="30933" y="14574"/>
                    <a:pt x="30933" y="14574"/>
                  </a:cubicBezTo>
                  <a:lnTo>
                    <a:pt x="30933" y="14562"/>
                  </a:lnTo>
                  <a:cubicBezTo>
                    <a:pt x="31672" y="14717"/>
                    <a:pt x="32184" y="14776"/>
                    <a:pt x="32469" y="14800"/>
                  </a:cubicBezTo>
                  <a:cubicBezTo>
                    <a:pt x="32493" y="14800"/>
                    <a:pt x="32517" y="14800"/>
                    <a:pt x="32553" y="14800"/>
                  </a:cubicBezTo>
                  <a:cubicBezTo>
                    <a:pt x="32672" y="14812"/>
                    <a:pt x="32743" y="14812"/>
                    <a:pt x="32743" y="14812"/>
                  </a:cubicBezTo>
                  <a:cubicBezTo>
                    <a:pt x="34089" y="14812"/>
                    <a:pt x="35196" y="13716"/>
                    <a:pt x="35196" y="12359"/>
                  </a:cubicBezTo>
                  <a:cubicBezTo>
                    <a:pt x="35196" y="11002"/>
                    <a:pt x="34089" y="9906"/>
                    <a:pt x="32743" y="9906"/>
                  </a:cubicBezTo>
                  <a:cubicBezTo>
                    <a:pt x="32743" y="9906"/>
                    <a:pt x="32672" y="9906"/>
                    <a:pt x="32553" y="9918"/>
                  </a:cubicBezTo>
                  <a:cubicBezTo>
                    <a:pt x="32517" y="9918"/>
                    <a:pt x="32493" y="9918"/>
                    <a:pt x="32469" y="9918"/>
                  </a:cubicBezTo>
                  <a:cubicBezTo>
                    <a:pt x="32184" y="9942"/>
                    <a:pt x="31672" y="10002"/>
                    <a:pt x="30945" y="10145"/>
                  </a:cubicBezTo>
                  <a:lnTo>
                    <a:pt x="30957" y="10145"/>
                  </a:lnTo>
                  <a:cubicBezTo>
                    <a:pt x="30957" y="10145"/>
                    <a:pt x="30945" y="10145"/>
                    <a:pt x="30945" y="10145"/>
                  </a:cubicBezTo>
                  <a:cubicBezTo>
                    <a:pt x="30910" y="10156"/>
                    <a:pt x="30886" y="10156"/>
                    <a:pt x="30850" y="10168"/>
                  </a:cubicBezTo>
                  <a:cubicBezTo>
                    <a:pt x="30493" y="10228"/>
                    <a:pt x="29302" y="10347"/>
                    <a:pt x="29302" y="9037"/>
                  </a:cubicBezTo>
                  <a:lnTo>
                    <a:pt x="29302" y="5477"/>
                  </a:lnTo>
                  <a:cubicBezTo>
                    <a:pt x="29302" y="2453"/>
                    <a:pt x="26850" y="0"/>
                    <a:pt x="23825" y="0"/>
                  </a:cubicBezTo>
                  <a:lnTo>
                    <a:pt x="5490" y="0"/>
                  </a:lnTo>
                  <a:cubicBezTo>
                    <a:pt x="2454" y="0"/>
                    <a:pt x="1" y="2453"/>
                    <a:pt x="1" y="5477"/>
                  </a:cubicBezTo>
                  <a:close/>
                </a:path>
              </a:pathLst>
            </a:custGeom>
            <a:solidFill>
              <a:schemeClr val="accent1"/>
            </a:solidFill>
            <a:ln>
              <a:noFill/>
            </a:ln>
          </p:spPr>
          <p:txBody>
            <a:bodyPr spcFirstLastPara="1" wrap="square" lIns="121900" tIns="121900" rIns="121900" bIns="121900" anchor="ctr" anchorCtr="0">
              <a:noAutofit/>
            </a:bodyPr>
            <a:lstStyle/>
            <a:p>
              <a:endParaRPr sz="2400"/>
            </a:p>
          </p:txBody>
        </p:sp>
        <p:sp>
          <p:nvSpPr>
            <p:cNvPr id="328" name="Google Shape;328;p21"/>
            <p:cNvSpPr txBox="1"/>
            <p:nvPr/>
          </p:nvSpPr>
          <p:spPr>
            <a:xfrm>
              <a:off x="1683175" y="2097226"/>
              <a:ext cx="1295400" cy="2074208"/>
            </a:xfrm>
            <a:prstGeom prst="rect">
              <a:avLst/>
            </a:prstGeom>
            <a:noFill/>
            <a:ln>
              <a:noFill/>
            </a:ln>
          </p:spPr>
          <p:txBody>
            <a:bodyPr spcFirstLastPara="1" wrap="square" lIns="121900" tIns="121900" rIns="121900" bIns="121900" anchor="t" anchorCtr="0">
              <a:noAutofit/>
            </a:bodyPr>
            <a:lstStyle/>
            <a:p>
              <a:pPr algn="just"/>
              <a:r>
                <a:rPr lang="en-US" sz="2000" dirty="0" smtClean="0">
                  <a:solidFill>
                    <a:srgbClr val="434343"/>
                  </a:solidFill>
                  <a:latin typeface="Roboto"/>
                  <a:ea typeface="Roboto"/>
                  <a:cs typeface="Roboto"/>
                  <a:sym typeface="Roboto"/>
                </a:rPr>
                <a:t>-Budget </a:t>
              </a:r>
              <a:r>
                <a:rPr lang="en-US" sz="2000" dirty="0">
                  <a:solidFill>
                    <a:srgbClr val="434343"/>
                  </a:solidFill>
                  <a:latin typeface="Roboto"/>
                  <a:ea typeface="Roboto"/>
                  <a:cs typeface="Roboto"/>
                  <a:sym typeface="Roboto"/>
                </a:rPr>
                <a:t>management by objectives</a:t>
              </a:r>
            </a:p>
            <a:p>
              <a:pPr algn="just"/>
              <a:r>
                <a:rPr lang="en-US" sz="2000" dirty="0">
                  <a:solidFill>
                    <a:srgbClr val="434343"/>
                  </a:solidFill>
                  <a:latin typeface="Roboto"/>
                  <a:ea typeface="Roboto"/>
                  <a:cs typeface="Roboto"/>
                  <a:sym typeface="Roboto"/>
                </a:rPr>
                <a:t>- Finance laws</a:t>
              </a:r>
            </a:p>
            <a:p>
              <a:pPr algn="just"/>
              <a:r>
                <a:rPr lang="en-US" sz="2000" dirty="0">
                  <a:solidFill>
                    <a:srgbClr val="434343"/>
                  </a:solidFill>
                  <a:latin typeface="Roboto"/>
                  <a:ea typeface="Roboto"/>
                  <a:cs typeface="Roboto"/>
                  <a:sym typeface="Roboto"/>
                </a:rPr>
                <a:t>- PPP laws (Law n° 49-2015 of November 27, 2015)</a:t>
              </a:r>
              <a:endParaRPr sz="2000" dirty="0">
                <a:solidFill>
                  <a:srgbClr val="434343"/>
                </a:solidFill>
                <a:latin typeface="Roboto"/>
                <a:ea typeface="Roboto"/>
                <a:cs typeface="Roboto"/>
                <a:sym typeface="Roboto"/>
              </a:endParaRPr>
            </a:p>
          </p:txBody>
        </p:sp>
        <p:sp>
          <p:nvSpPr>
            <p:cNvPr id="329" name="Google Shape;329;p21"/>
            <p:cNvSpPr txBox="1"/>
            <p:nvPr/>
          </p:nvSpPr>
          <p:spPr>
            <a:xfrm>
              <a:off x="1574944" y="1456429"/>
              <a:ext cx="1519419" cy="429600"/>
            </a:xfrm>
            <a:prstGeom prst="rect">
              <a:avLst/>
            </a:prstGeom>
            <a:noFill/>
            <a:ln>
              <a:noFill/>
            </a:ln>
          </p:spPr>
          <p:txBody>
            <a:bodyPr spcFirstLastPara="1" wrap="square" lIns="121900" tIns="121900" rIns="121900" bIns="121900" anchor="ctr" anchorCtr="0">
              <a:noAutofit/>
            </a:bodyPr>
            <a:lstStyle/>
            <a:p>
              <a:pPr algn="ctr"/>
              <a:r>
                <a:rPr lang="fr-FR" sz="2267" b="1" dirty="0" err="1">
                  <a:solidFill>
                    <a:schemeClr val="lt1"/>
                  </a:solidFill>
                  <a:latin typeface="Fira Sans Extra Condensed Medium"/>
                  <a:ea typeface="Fira Sans Extra Condensed Medium"/>
                  <a:cs typeface="Fira Sans Extra Condensed Medium"/>
                  <a:sym typeface="Fira Sans Extra Condensed Medium"/>
                </a:rPr>
                <a:t>Investment</a:t>
              </a:r>
              <a:endParaRPr sz="2267" b="1" dirty="0">
                <a:solidFill>
                  <a:schemeClr val="lt1"/>
                </a:solidFill>
                <a:latin typeface="Fira Sans Extra Condensed Medium"/>
                <a:ea typeface="Fira Sans Extra Condensed Medium"/>
                <a:cs typeface="Fira Sans Extra Condensed Medium"/>
                <a:sym typeface="Fira Sans Extra Condensed Medium"/>
              </a:endParaRPr>
            </a:p>
          </p:txBody>
        </p:sp>
      </p:grpSp>
      <p:grpSp>
        <p:nvGrpSpPr>
          <p:cNvPr id="331" name="Google Shape;331;p21"/>
          <p:cNvGrpSpPr/>
          <p:nvPr/>
        </p:nvGrpSpPr>
        <p:grpSpPr>
          <a:xfrm>
            <a:off x="6524064" y="1047663"/>
            <a:ext cx="2660277" cy="4626176"/>
            <a:chOff x="4589468" y="1138100"/>
            <a:chExt cx="1751372" cy="3469632"/>
          </a:xfrm>
        </p:grpSpPr>
        <p:sp>
          <p:nvSpPr>
            <p:cNvPr id="332" name="Google Shape;332;p21"/>
            <p:cNvSpPr/>
            <p:nvPr/>
          </p:nvSpPr>
          <p:spPr>
            <a:xfrm>
              <a:off x="4638648" y="1183148"/>
              <a:ext cx="1702192" cy="3424584"/>
            </a:xfrm>
            <a:custGeom>
              <a:avLst/>
              <a:gdLst/>
              <a:ahLst/>
              <a:cxnLst/>
              <a:rect l="l" t="t" r="r" b="b"/>
              <a:pathLst>
                <a:path w="27314" h="64032" extrusionOk="0">
                  <a:moveTo>
                    <a:pt x="4692" y="0"/>
                  </a:moveTo>
                  <a:cubicBezTo>
                    <a:pt x="2108" y="0"/>
                    <a:pt x="1" y="2096"/>
                    <a:pt x="1" y="4691"/>
                  </a:cubicBezTo>
                  <a:lnTo>
                    <a:pt x="1" y="48887"/>
                  </a:lnTo>
                  <a:cubicBezTo>
                    <a:pt x="48" y="48875"/>
                    <a:pt x="96" y="48875"/>
                    <a:pt x="131" y="48863"/>
                  </a:cubicBezTo>
                  <a:cubicBezTo>
                    <a:pt x="405" y="48816"/>
                    <a:pt x="679" y="48768"/>
                    <a:pt x="965" y="48732"/>
                  </a:cubicBezTo>
                  <a:cubicBezTo>
                    <a:pt x="1036" y="48721"/>
                    <a:pt x="1096" y="48709"/>
                    <a:pt x="1167" y="48709"/>
                  </a:cubicBezTo>
                  <a:cubicBezTo>
                    <a:pt x="1191" y="48709"/>
                    <a:pt x="1203" y="48697"/>
                    <a:pt x="1227" y="48697"/>
                  </a:cubicBezTo>
                  <a:cubicBezTo>
                    <a:pt x="1274" y="48697"/>
                    <a:pt x="1334" y="48685"/>
                    <a:pt x="1394" y="48685"/>
                  </a:cubicBezTo>
                  <a:lnTo>
                    <a:pt x="1441" y="48685"/>
                  </a:lnTo>
                  <a:cubicBezTo>
                    <a:pt x="1513" y="48685"/>
                    <a:pt x="1584" y="48673"/>
                    <a:pt x="1655" y="48673"/>
                  </a:cubicBezTo>
                  <a:lnTo>
                    <a:pt x="1679" y="48673"/>
                  </a:lnTo>
                  <a:cubicBezTo>
                    <a:pt x="1739" y="48673"/>
                    <a:pt x="1798" y="48673"/>
                    <a:pt x="1858" y="48685"/>
                  </a:cubicBezTo>
                  <a:lnTo>
                    <a:pt x="1917" y="48685"/>
                  </a:lnTo>
                  <a:cubicBezTo>
                    <a:pt x="1977" y="48685"/>
                    <a:pt x="2036" y="48685"/>
                    <a:pt x="2096" y="48697"/>
                  </a:cubicBezTo>
                  <a:lnTo>
                    <a:pt x="2132" y="48697"/>
                  </a:lnTo>
                  <a:cubicBezTo>
                    <a:pt x="2203" y="48709"/>
                    <a:pt x="2263" y="48721"/>
                    <a:pt x="2334" y="48732"/>
                  </a:cubicBezTo>
                  <a:cubicBezTo>
                    <a:pt x="2346" y="48732"/>
                    <a:pt x="2370" y="48732"/>
                    <a:pt x="2382" y="48744"/>
                  </a:cubicBezTo>
                  <a:cubicBezTo>
                    <a:pt x="2441" y="48756"/>
                    <a:pt x="2489" y="48768"/>
                    <a:pt x="2537" y="48780"/>
                  </a:cubicBezTo>
                  <a:cubicBezTo>
                    <a:pt x="2560" y="48780"/>
                    <a:pt x="2584" y="48792"/>
                    <a:pt x="2596" y="48792"/>
                  </a:cubicBezTo>
                  <a:cubicBezTo>
                    <a:pt x="2668" y="48816"/>
                    <a:pt x="2739" y="48840"/>
                    <a:pt x="2798" y="48863"/>
                  </a:cubicBezTo>
                  <a:cubicBezTo>
                    <a:pt x="4489" y="49494"/>
                    <a:pt x="5263" y="51554"/>
                    <a:pt x="4382" y="53126"/>
                  </a:cubicBezTo>
                  <a:cubicBezTo>
                    <a:pt x="3977" y="53852"/>
                    <a:pt x="3275" y="54388"/>
                    <a:pt x="2477" y="54590"/>
                  </a:cubicBezTo>
                  <a:cubicBezTo>
                    <a:pt x="2382" y="54602"/>
                    <a:pt x="2298" y="54626"/>
                    <a:pt x="2215" y="54638"/>
                  </a:cubicBezTo>
                  <a:cubicBezTo>
                    <a:pt x="2191" y="54638"/>
                    <a:pt x="2167" y="54638"/>
                    <a:pt x="2156" y="54650"/>
                  </a:cubicBezTo>
                  <a:cubicBezTo>
                    <a:pt x="2072" y="54650"/>
                    <a:pt x="1989" y="54662"/>
                    <a:pt x="1894" y="54674"/>
                  </a:cubicBezTo>
                  <a:lnTo>
                    <a:pt x="1560" y="54674"/>
                  </a:lnTo>
                  <a:cubicBezTo>
                    <a:pt x="1477" y="54674"/>
                    <a:pt x="1405" y="54662"/>
                    <a:pt x="1322" y="54662"/>
                  </a:cubicBezTo>
                  <a:cubicBezTo>
                    <a:pt x="1286" y="54650"/>
                    <a:pt x="1263" y="54650"/>
                    <a:pt x="1227" y="54650"/>
                  </a:cubicBezTo>
                  <a:cubicBezTo>
                    <a:pt x="1167" y="54650"/>
                    <a:pt x="1120" y="54638"/>
                    <a:pt x="1060" y="54626"/>
                  </a:cubicBezTo>
                  <a:cubicBezTo>
                    <a:pt x="1024" y="54626"/>
                    <a:pt x="989" y="54626"/>
                    <a:pt x="965" y="54614"/>
                  </a:cubicBezTo>
                  <a:cubicBezTo>
                    <a:pt x="679" y="54578"/>
                    <a:pt x="393" y="54531"/>
                    <a:pt x="120" y="54471"/>
                  </a:cubicBezTo>
                  <a:lnTo>
                    <a:pt x="108" y="54483"/>
                  </a:lnTo>
                  <a:cubicBezTo>
                    <a:pt x="84" y="54471"/>
                    <a:pt x="48" y="54459"/>
                    <a:pt x="1" y="54459"/>
                  </a:cubicBezTo>
                  <a:lnTo>
                    <a:pt x="1" y="59341"/>
                  </a:lnTo>
                  <a:cubicBezTo>
                    <a:pt x="1" y="61936"/>
                    <a:pt x="2108" y="64032"/>
                    <a:pt x="4692" y="64032"/>
                  </a:cubicBezTo>
                  <a:lnTo>
                    <a:pt x="22622" y="64032"/>
                  </a:lnTo>
                  <a:cubicBezTo>
                    <a:pt x="25218" y="64032"/>
                    <a:pt x="27313" y="61936"/>
                    <a:pt x="27313" y="59341"/>
                  </a:cubicBezTo>
                  <a:lnTo>
                    <a:pt x="27313" y="4691"/>
                  </a:lnTo>
                  <a:cubicBezTo>
                    <a:pt x="27313" y="2096"/>
                    <a:pt x="25218" y="0"/>
                    <a:pt x="22622" y="0"/>
                  </a:cubicBezTo>
                  <a:close/>
                </a:path>
              </a:pathLst>
            </a:custGeom>
            <a:solidFill>
              <a:schemeClr val="lt2"/>
            </a:solidFill>
            <a:ln>
              <a:noFill/>
            </a:ln>
          </p:spPr>
          <p:txBody>
            <a:bodyPr spcFirstLastPara="1" wrap="square" lIns="121900" tIns="121900" rIns="121900" bIns="121900" anchor="ctr" anchorCtr="0">
              <a:noAutofit/>
            </a:bodyPr>
            <a:lstStyle/>
            <a:p>
              <a:endParaRPr sz="2400"/>
            </a:p>
          </p:txBody>
        </p:sp>
        <p:sp>
          <p:nvSpPr>
            <p:cNvPr id="333" name="Google Shape;333;p21"/>
            <p:cNvSpPr/>
            <p:nvPr/>
          </p:nvSpPr>
          <p:spPr>
            <a:xfrm>
              <a:off x="4589468" y="1138100"/>
              <a:ext cx="1751372" cy="1174709"/>
            </a:xfrm>
            <a:custGeom>
              <a:avLst/>
              <a:gdLst/>
              <a:ahLst/>
              <a:cxnLst/>
              <a:rect l="l" t="t" r="r" b="b"/>
              <a:pathLst>
                <a:path w="35184" h="27826" extrusionOk="0">
                  <a:moveTo>
                    <a:pt x="0" y="5477"/>
                  </a:moveTo>
                  <a:lnTo>
                    <a:pt x="0" y="21205"/>
                  </a:lnTo>
                  <a:cubicBezTo>
                    <a:pt x="0" y="21610"/>
                    <a:pt x="322" y="21932"/>
                    <a:pt x="727" y="21932"/>
                  </a:cubicBezTo>
                  <a:lnTo>
                    <a:pt x="11335" y="21932"/>
                  </a:lnTo>
                  <a:cubicBezTo>
                    <a:pt x="12633" y="21932"/>
                    <a:pt x="12526" y="23134"/>
                    <a:pt x="12454" y="23480"/>
                  </a:cubicBezTo>
                  <a:cubicBezTo>
                    <a:pt x="12454" y="23515"/>
                    <a:pt x="12442" y="23539"/>
                    <a:pt x="12442" y="23575"/>
                  </a:cubicBezTo>
                  <a:cubicBezTo>
                    <a:pt x="12442" y="23575"/>
                    <a:pt x="12442" y="23587"/>
                    <a:pt x="12442" y="23587"/>
                  </a:cubicBezTo>
                  <a:lnTo>
                    <a:pt x="12442" y="23587"/>
                  </a:lnTo>
                  <a:cubicBezTo>
                    <a:pt x="12288" y="24313"/>
                    <a:pt x="12228" y="24813"/>
                    <a:pt x="12216" y="25099"/>
                  </a:cubicBezTo>
                  <a:cubicBezTo>
                    <a:pt x="12204" y="25123"/>
                    <a:pt x="12204" y="25158"/>
                    <a:pt x="12204" y="25182"/>
                  </a:cubicBezTo>
                  <a:cubicBezTo>
                    <a:pt x="12192" y="25301"/>
                    <a:pt x="12192" y="25373"/>
                    <a:pt x="12192" y="25373"/>
                  </a:cubicBezTo>
                  <a:cubicBezTo>
                    <a:pt x="12192" y="26730"/>
                    <a:pt x="13288" y="27825"/>
                    <a:pt x="14645" y="27825"/>
                  </a:cubicBezTo>
                  <a:cubicBezTo>
                    <a:pt x="16002" y="27825"/>
                    <a:pt x="17098" y="26730"/>
                    <a:pt x="17098" y="25373"/>
                  </a:cubicBezTo>
                  <a:cubicBezTo>
                    <a:pt x="17098" y="25373"/>
                    <a:pt x="17098" y="25301"/>
                    <a:pt x="17098" y="25182"/>
                  </a:cubicBezTo>
                  <a:cubicBezTo>
                    <a:pt x="17086" y="25158"/>
                    <a:pt x="17086" y="25123"/>
                    <a:pt x="17086" y="25099"/>
                  </a:cubicBezTo>
                  <a:cubicBezTo>
                    <a:pt x="17062" y="24813"/>
                    <a:pt x="17002" y="24313"/>
                    <a:pt x="16860" y="23587"/>
                  </a:cubicBezTo>
                  <a:lnTo>
                    <a:pt x="16860" y="23587"/>
                  </a:lnTo>
                  <a:cubicBezTo>
                    <a:pt x="16860" y="23587"/>
                    <a:pt x="16860" y="23575"/>
                    <a:pt x="16860" y="23575"/>
                  </a:cubicBezTo>
                  <a:cubicBezTo>
                    <a:pt x="16848" y="23539"/>
                    <a:pt x="16848" y="23515"/>
                    <a:pt x="16836" y="23480"/>
                  </a:cubicBezTo>
                  <a:cubicBezTo>
                    <a:pt x="16776" y="23122"/>
                    <a:pt x="16657" y="21932"/>
                    <a:pt x="17967" y="21932"/>
                  </a:cubicBezTo>
                  <a:lnTo>
                    <a:pt x="28563" y="21932"/>
                  </a:lnTo>
                  <a:cubicBezTo>
                    <a:pt x="28968" y="21932"/>
                    <a:pt x="29302" y="21610"/>
                    <a:pt x="29302" y="21205"/>
                  </a:cubicBezTo>
                  <a:lnTo>
                    <a:pt x="29302" y="15681"/>
                  </a:lnTo>
                  <a:cubicBezTo>
                    <a:pt x="29302" y="14359"/>
                    <a:pt x="30492" y="14490"/>
                    <a:pt x="30837" y="14550"/>
                  </a:cubicBezTo>
                  <a:cubicBezTo>
                    <a:pt x="30861" y="14550"/>
                    <a:pt x="30885" y="14562"/>
                    <a:pt x="30921" y="14562"/>
                  </a:cubicBezTo>
                  <a:cubicBezTo>
                    <a:pt x="30921" y="14562"/>
                    <a:pt x="30933" y="14574"/>
                    <a:pt x="30933" y="14574"/>
                  </a:cubicBezTo>
                  <a:lnTo>
                    <a:pt x="30933" y="14562"/>
                  </a:lnTo>
                  <a:cubicBezTo>
                    <a:pt x="31671" y="14717"/>
                    <a:pt x="32171" y="14776"/>
                    <a:pt x="32457" y="14800"/>
                  </a:cubicBezTo>
                  <a:cubicBezTo>
                    <a:pt x="32492" y="14800"/>
                    <a:pt x="32516" y="14800"/>
                    <a:pt x="32540" y="14800"/>
                  </a:cubicBezTo>
                  <a:cubicBezTo>
                    <a:pt x="32671" y="14812"/>
                    <a:pt x="32731" y="14812"/>
                    <a:pt x="32731" y="14812"/>
                  </a:cubicBezTo>
                  <a:cubicBezTo>
                    <a:pt x="34088" y="14812"/>
                    <a:pt x="35183" y="13716"/>
                    <a:pt x="35183" y="12359"/>
                  </a:cubicBezTo>
                  <a:cubicBezTo>
                    <a:pt x="35183" y="11002"/>
                    <a:pt x="34088" y="9906"/>
                    <a:pt x="32731" y="9906"/>
                  </a:cubicBezTo>
                  <a:cubicBezTo>
                    <a:pt x="32731" y="9906"/>
                    <a:pt x="32671" y="9906"/>
                    <a:pt x="32540" y="9918"/>
                  </a:cubicBezTo>
                  <a:cubicBezTo>
                    <a:pt x="32516" y="9918"/>
                    <a:pt x="32492" y="9918"/>
                    <a:pt x="32457" y="9918"/>
                  </a:cubicBezTo>
                  <a:cubicBezTo>
                    <a:pt x="32183" y="9942"/>
                    <a:pt x="31671" y="10002"/>
                    <a:pt x="30945" y="10145"/>
                  </a:cubicBezTo>
                  <a:lnTo>
                    <a:pt x="30945" y="10145"/>
                  </a:lnTo>
                  <a:cubicBezTo>
                    <a:pt x="30945" y="10145"/>
                    <a:pt x="30945" y="10145"/>
                    <a:pt x="30933" y="10145"/>
                  </a:cubicBezTo>
                  <a:cubicBezTo>
                    <a:pt x="30909" y="10156"/>
                    <a:pt x="30873" y="10156"/>
                    <a:pt x="30849" y="10168"/>
                  </a:cubicBezTo>
                  <a:cubicBezTo>
                    <a:pt x="30492" y="10228"/>
                    <a:pt x="29302" y="10347"/>
                    <a:pt x="29302" y="9037"/>
                  </a:cubicBezTo>
                  <a:lnTo>
                    <a:pt x="29302" y="5477"/>
                  </a:lnTo>
                  <a:cubicBezTo>
                    <a:pt x="29302" y="2453"/>
                    <a:pt x="26849" y="0"/>
                    <a:pt x="23813" y="0"/>
                  </a:cubicBezTo>
                  <a:lnTo>
                    <a:pt x="5477" y="0"/>
                  </a:lnTo>
                  <a:cubicBezTo>
                    <a:pt x="2453" y="0"/>
                    <a:pt x="0" y="2453"/>
                    <a:pt x="0" y="5477"/>
                  </a:cubicBezTo>
                  <a:close/>
                </a:path>
              </a:pathLst>
            </a:custGeom>
            <a:solidFill>
              <a:schemeClr val="accent4"/>
            </a:solidFill>
            <a:ln>
              <a:noFill/>
            </a:ln>
          </p:spPr>
          <p:txBody>
            <a:bodyPr spcFirstLastPara="1" wrap="square" lIns="121900" tIns="121900" rIns="121900" bIns="121900" anchor="ctr" anchorCtr="0">
              <a:noAutofit/>
            </a:bodyPr>
            <a:lstStyle/>
            <a:p>
              <a:endParaRPr sz="2400"/>
            </a:p>
          </p:txBody>
        </p:sp>
        <p:sp>
          <p:nvSpPr>
            <p:cNvPr id="334" name="Google Shape;334;p21"/>
            <p:cNvSpPr txBox="1"/>
            <p:nvPr/>
          </p:nvSpPr>
          <p:spPr>
            <a:xfrm>
              <a:off x="4671038" y="1466893"/>
              <a:ext cx="1295400" cy="429600"/>
            </a:xfrm>
            <a:prstGeom prst="rect">
              <a:avLst/>
            </a:prstGeom>
            <a:noFill/>
            <a:ln>
              <a:noFill/>
            </a:ln>
          </p:spPr>
          <p:txBody>
            <a:bodyPr spcFirstLastPara="1" wrap="square" lIns="121900" tIns="121900" rIns="121900" bIns="121900" anchor="ctr" anchorCtr="0">
              <a:noAutofit/>
            </a:bodyPr>
            <a:lstStyle/>
            <a:p>
              <a:pPr algn="ctr"/>
              <a:r>
                <a:rPr lang="fr-FR" sz="2267" b="1" dirty="0" err="1">
                  <a:solidFill>
                    <a:schemeClr val="lt1"/>
                  </a:solidFill>
                  <a:latin typeface="Fira Sans Extra Condensed Medium"/>
                  <a:ea typeface="Fira Sans Extra Condensed Medium"/>
                  <a:cs typeface="Fira Sans Extra Condensed Medium"/>
                  <a:sym typeface="Fira Sans Extra Condensed Medium"/>
                </a:rPr>
                <a:t>Pricing</a:t>
              </a:r>
              <a:r>
                <a:rPr lang="fr-FR" sz="2267" b="1" dirty="0">
                  <a:solidFill>
                    <a:schemeClr val="lt1"/>
                  </a:solidFill>
                  <a:latin typeface="Fira Sans Extra Condensed Medium"/>
                  <a:ea typeface="Fira Sans Extra Condensed Medium"/>
                  <a:cs typeface="Fira Sans Extra Condensed Medium"/>
                  <a:sym typeface="Fira Sans Extra Condensed Medium"/>
                </a:rPr>
                <a:t> Policy</a:t>
              </a:r>
            </a:p>
          </p:txBody>
        </p:sp>
        <p:sp>
          <p:nvSpPr>
            <p:cNvPr id="336" name="Google Shape;336;p21"/>
            <p:cNvSpPr txBox="1"/>
            <p:nvPr/>
          </p:nvSpPr>
          <p:spPr>
            <a:xfrm>
              <a:off x="4671038" y="2312809"/>
              <a:ext cx="1669802" cy="1932619"/>
            </a:xfrm>
            <a:prstGeom prst="rect">
              <a:avLst/>
            </a:prstGeom>
            <a:noFill/>
            <a:ln>
              <a:noFill/>
            </a:ln>
          </p:spPr>
          <p:txBody>
            <a:bodyPr spcFirstLastPara="1" wrap="square" lIns="121900" tIns="121900" rIns="121900" bIns="121900" anchor="t" anchorCtr="0">
              <a:noAutofit/>
            </a:bodyPr>
            <a:lstStyle/>
            <a:p>
              <a:pPr marL="285750" indent="-285750" algn="just">
                <a:spcAft>
                  <a:spcPts val="600"/>
                </a:spcAft>
                <a:buFontTx/>
                <a:buChar char="-"/>
              </a:pPr>
              <a:r>
                <a:rPr lang="en-US" sz="1900" dirty="0">
                  <a:solidFill>
                    <a:srgbClr val="434343"/>
                  </a:solidFill>
                  <a:latin typeface="Roboto"/>
                  <a:ea typeface="Roboto"/>
                  <a:cs typeface="Roboto"/>
                  <a:sym typeface="Roboto"/>
                </a:rPr>
                <a:t>WASH: Solidarity tariff</a:t>
              </a:r>
            </a:p>
            <a:p>
              <a:pPr marL="285750" indent="-285750" algn="just">
                <a:spcAft>
                  <a:spcPts val="600"/>
                </a:spcAft>
                <a:buFontTx/>
                <a:buChar char="-"/>
              </a:pPr>
              <a:r>
                <a:rPr lang="en-US" sz="1900" dirty="0" err="1">
                  <a:solidFill>
                    <a:srgbClr val="434343"/>
                  </a:solidFill>
                  <a:latin typeface="Roboto"/>
                  <a:ea typeface="Roboto"/>
                  <a:cs typeface="Roboto"/>
                  <a:sym typeface="Roboto"/>
                </a:rPr>
                <a:t>Pb</a:t>
              </a:r>
              <a:r>
                <a:rPr lang="en-US" sz="1900" dirty="0">
                  <a:solidFill>
                    <a:srgbClr val="434343"/>
                  </a:solidFill>
                  <a:latin typeface="Roboto"/>
                  <a:ea typeface="Roboto"/>
                  <a:cs typeface="Roboto"/>
                  <a:sym typeface="Roboto"/>
                </a:rPr>
                <a:t>. Recovery for operators</a:t>
              </a:r>
            </a:p>
            <a:p>
              <a:pPr marL="285750" indent="-285750" algn="just">
                <a:spcAft>
                  <a:spcPts val="600"/>
                </a:spcAft>
                <a:buFontTx/>
                <a:buChar char="-"/>
              </a:pPr>
              <a:r>
                <a:rPr lang="en-US" sz="1900" dirty="0">
                  <a:solidFill>
                    <a:srgbClr val="434343"/>
                  </a:solidFill>
                  <a:latin typeface="Roboto"/>
                  <a:ea typeface="Roboto"/>
                  <a:cs typeface="Roboto"/>
                  <a:sym typeface="Roboto"/>
                </a:rPr>
                <a:t>DPH operating fee </a:t>
              </a:r>
              <a:r>
                <a:rPr lang="en-US" sz="1900" b="1" dirty="0">
                  <a:solidFill>
                    <a:srgbClr val="FF0000"/>
                  </a:solidFill>
                  <a:latin typeface="Roboto"/>
                  <a:ea typeface="Roboto"/>
                  <a:cs typeface="Roboto"/>
                  <a:sym typeface="Roboto"/>
                </a:rPr>
                <a:t>NOT PAID</a:t>
              </a:r>
              <a:endParaRPr lang="en" sz="1900" b="1" dirty="0" smtClean="0">
                <a:solidFill>
                  <a:srgbClr val="FF0000"/>
                </a:solidFill>
                <a:latin typeface="Roboto"/>
                <a:ea typeface="Roboto"/>
                <a:cs typeface="Roboto"/>
                <a:sym typeface="Roboto"/>
              </a:endParaRPr>
            </a:p>
          </p:txBody>
        </p:sp>
      </p:grpSp>
      <p:grpSp>
        <p:nvGrpSpPr>
          <p:cNvPr id="337" name="Google Shape;337;p21"/>
          <p:cNvGrpSpPr/>
          <p:nvPr/>
        </p:nvGrpSpPr>
        <p:grpSpPr>
          <a:xfrm>
            <a:off x="3151854" y="1355405"/>
            <a:ext cx="3011324" cy="4710825"/>
            <a:chOff x="3087537" y="1013858"/>
            <a:chExt cx="1786475" cy="3356641"/>
          </a:xfrm>
        </p:grpSpPr>
        <p:sp>
          <p:nvSpPr>
            <p:cNvPr id="338" name="Google Shape;338;p21"/>
            <p:cNvSpPr/>
            <p:nvPr/>
          </p:nvSpPr>
          <p:spPr>
            <a:xfrm>
              <a:off x="3143930" y="1013858"/>
              <a:ext cx="1730082" cy="3311645"/>
            </a:xfrm>
            <a:custGeom>
              <a:avLst/>
              <a:gdLst/>
              <a:ahLst/>
              <a:cxnLst/>
              <a:rect l="l" t="t" r="r" b="b"/>
              <a:pathLst>
                <a:path w="27314" h="64033" extrusionOk="0">
                  <a:moveTo>
                    <a:pt x="4692" y="0"/>
                  </a:moveTo>
                  <a:cubicBezTo>
                    <a:pt x="2096" y="0"/>
                    <a:pt x="1" y="2096"/>
                    <a:pt x="1" y="4691"/>
                  </a:cubicBezTo>
                  <a:lnTo>
                    <a:pt x="1" y="9573"/>
                  </a:lnTo>
                  <a:cubicBezTo>
                    <a:pt x="37" y="9561"/>
                    <a:pt x="84" y="9561"/>
                    <a:pt x="120" y="9549"/>
                  </a:cubicBezTo>
                  <a:cubicBezTo>
                    <a:pt x="394" y="9502"/>
                    <a:pt x="680" y="9454"/>
                    <a:pt x="953" y="9418"/>
                  </a:cubicBezTo>
                  <a:cubicBezTo>
                    <a:pt x="1025" y="9406"/>
                    <a:pt x="1096" y="9394"/>
                    <a:pt x="1168" y="9394"/>
                  </a:cubicBezTo>
                  <a:cubicBezTo>
                    <a:pt x="1180" y="9394"/>
                    <a:pt x="1203" y="9383"/>
                    <a:pt x="1215" y="9383"/>
                  </a:cubicBezTo>
                  <a:cubicBezTo>
                    <a:pt x="1275" y="9383"/>
                    <a:pt x="1323" y="9371"/>
                    <a:pt x="1382" y="9371"/>
                  </a:cubicBezTo>
                  <a:lnTo>
                    <a:pt x="1430" y="9371"/>
                  </a:lnTo>
                  <a:cubicBezTo>
                    <a:pt x="1501" y="9371"/>
                    <a:pt x="1573" y="9359"/>
                    <a:pt x="1644" y="9359"/>
                  </a:cubicBezTo>
                  <a:lnTo>
                    <a:pt x="1668" y="9359"/>
                  </a:lnTo>
                  <a:cubicBezTo>
                    <a:pt x="1739" y="9359"/>
                    <a:pt x="1799" y="9359"/>
                    <a:pt x="1858" y="9371"/>
                  </a:cubicBezTo>
                  <a:lnTo>
                    <a:pt x="1918" y="9371"/>
                  </a:lnTo>
                  <a:cubicBezTo>
                    <a:pt x="1965" y="9371"/>
                    <a:pt x="2025" y="9371"/>
                    <a:pt x="2085" y="9383"/>
                  </a:cubicBezTo>
                  <a:lnTo>
                    <a:pt x="2120" y="9383"/>
                  </a:lnTo>
                  <a:cubicBezTo>
                    <a:pt x="2192" y="9394"/>
                    <a:pt x="2263" y="9406"/>
                    <a:pt x="2323" y="9418"/>
                  </a:cubicBezTo>
                  <a:cubicBezTo>
                    <a:pt x="2346" y="9418"/>
                    <a:pt x="2358" y="9418"/>
                    <a:pt x="2370" y="9430"/>
                  </a:cubicBezTo>
                  <a:cubicBezTo>
                    <a:pt x="2430" y="9442"/>
                    <a:pt x="2477" y="9454"/>
                    <a:pt x="2537" y="9466"/>
                  </a:cubicBezTo>
                  <a:cubicBezTo>
                    <a:pt x="2549" y="9466"/>
                    <a:pt x="2573" y="9478"/>
                    <a:pt x="2597" y="9478"/>
                  </a:cubicBezTo>
                  <a:cubicBezTo>
                    <a:pt x="2656" y="9502"/>
                    <a:pt x="2727" y="9525"/>
                    <a:pt x="2799" y="9549"/>
                  </a:cubicBezTo>
                  <a:cubicBezTo>
                    <a:pt x="3108" y="9668"/>
                    <a:pt x="3394" y="9835"/>
                    <a:pt x="3644" y="10037"/>
                  </a:cubicBezTo>
                  <a:cubicBezTo>
                    <a:pt x="3811" y="10180"/>
                    <a:pt x="3954" y="10335"/>
                    <a:pt x="4085" y="10502"/>
                  </a:cubicBezTo>
                  <a:cubicBezTo>
                    <a:pt x="4478" y="11002"/>
                    <a:pt x="4704" y="11621"/>
                    <a:pt x="4740" y="12252"/>
                  </a:cubicBezTo>
                  <a:cubicBezTo>
                    <a:pt x="4752" y="12466"/>
                    <a:pt x="4740" y="12681"/>
                    <a:pt x="4704" y="12883"/>
                  </a:cubicBezTo>
                  <a:cubicBezTo>
                    <a:pt x="4680" y="12990"/>
                    <a:pt x="4656" y="13097"/>
                    <a:pt x="4632" y="13204"/>
                  </a:cubicBezTo>
                  <a:cubicBezTo>
                    <a:pt x="4573" y="13407"/>
                    <a:pt x="4490" y="13621"/>
                    <a:pt x="4371" y="13812"/>
                  </a:cubicBezTo>
                  <a:cubicBezTo>
                    <a:pt x="4228" y="14085"/>
                    <a:pt x="4025" y="14336"/>
                    <a:pt x="3811" y="14538"/>
                  </a:cubicBezTo>
                  <a:cubicBezTo>
                    <a:pt x="3585" y="14752"/>
                    <a:pt x="3323" y="14931"/>
                    <a:pt x="3049" y="15062"/>
                  </a:cubicBezTo>
                  <a:cubicBezTo>
                    <a:pt x="2858" y="15145"/>
                    <a:pt x="2668" y="15217"/>
                    <a:pt x="2466" y="15276"/>
                  </a:cubicBezTo>
                  <a:cubicBezTo>
                    <a:pt x="2382" y="15288"/>
                    <a:pt x="2299" y="15312"/>
                    <a:pt x="2204" y="15324"/>
                  </a:cubicBezTo>
                  <a:cubicBezTo>
                    <a:pt x="2192" y="15324"/>
                    <a:pt x="2168" y="15324"/>
                    <a:pt x="2144" y="15336"/>
                  </a:cubicBezTo>
                  <a:cubicBezTo>
                    <a:pt x="2061" y="15336"/>
                    <a:pt x="1977" y="15348"/>
                    <a:pt x="1894" y="15359"/>
                  </a:cubicBezTo>
                  <a:lnTo>
                    <a:pt x="1549" y="15359"/>
                  </a:lnTo>
                  <a:cubicBezTo>
                    <a:pt x="1477" y="15359"/>
                    <a:pt x="1394" y="15348"/>
                    <a:pt x="1311" y="15348"/>
                  </a:cubicBezTo>
                  <a:cubicBezTo>
                    <a:pt x="1287" y="15336"/>
                    <a:pt x="1251" y="15336"/>
                    <a:pt x="1227" y="15336"/>
                  </a:cubicBezTo>
                  <a:cubicBezTo>
                    <a:pt x="1168" y="15336"/>
                    <a:pt x="1108" y="15324"/>
                    <a:pt x="1049" y="15312"/>
                  </a:cubicBezTo>
                  <a:cubicBezTo>
                    <a:pt x="1013" y="15312"/>
                    <a:pt x="989" y="15312"/>
                    <a:pt x="953" y="15300"/>
                  </a:cubicBezTo>
                  <a:cubicBezTo>
                    <a:pt x="668" y="15264"/>
                    <a:pt x="382" y="15217"/>
                    <a:pt x="108" y="15157"/>
                  </a:cubicBezTo>
                  <a:lnTo>
                    <a:pt x="108" y="15169"/>
                  </a:lnTo>
                  <a:cubicBezTo>
                    <a:pt x="72" y="15157"/>
                    <a:pt x="37" y="15145"/>
                    <a:pt x="1" y="15145"/>
                  </a:cubicBezTo>
                  <a:lnTo>
                    <a:pt x="1" y="59341"/>
                  </a:lnTo>
                  <a:cubicBezTo>
                    <a:pt x="1" y="61937"/>
                    <a:pt x="2096" y="64032"/>
                    <a:pt x="4692" y="64032"/>
                  </a:cubicBezTo>
                  <a:lnTo>
                    <a:pt x="22623" y="64032"/>
                  </a:lnTo>
                  <a:cubicBezTo>
                    <a:pt x="25206" y="64032"/>
                    <a:pt x="27314" y="61937"/>
                    <a:pt x="27314" y="59341"/>
                  </a:cubicBezTo>
                  <a:lnTo>
                    <a:pt x="27314" y="4691"/>
                  </a:lnTo>
                  <a:cubicBezTo>
                    <a:pt x="27314" y="2096"/>
                    <a:pt x="25206" y="0"/>
                    <a:pt x="22623" y="0"/>
                  </a:cubicBezTo>
                  <a:close/>
                </a:path>
              </a:pathLst>
            </a:custGeom>
            <a:solidFill>
              <a:schemeClr val="lt2"/>
            </a:solidFill>
            <a:ln>
              <a:noFill/>
            </a:ln>
          </p:spPr>
          <p:txBody>
            <a:bodyPr spcFirstLastPara="1" wrap="square" lIns="121900" tIns="121900" rIns="121900" bIns="121900" anchor="ctr" anchorCtr="0">
              <a:noAutofit/>
            </a:bodyPr>
            <a:lstStyle/>
            <a:p>
              <a:endParaRPr sz="2400"/>
            </a:p>
          </p:txBody>
        </p:sp>
        <p:sp>
          <p:nvSpPr>
            <p:cNvPr id="339" name="Google Shape;339;p21"/>
            <p:cNvSpPr/>
            <p:nvPr/>
          </p:nvSpPr>
          <p:spPr>
            <a:xfrm>
              <a:off x="3094152" y="3511681"/>
              <a:ext cx="1751969" cy="858818"/>
            </a:xfrm>
            <a:custGeom>
              <a:avLst/>
              <a:gdLst/>
              <a:ahLst/>
              <a:cxnLst/>
              <a:rect l="l" t="t" r="r" b="b"/>
              <a:pathLst>
                <a:path w="35196" h="27825" extrusionOk="0">
                  <a:moveTo>
                    <a:pt x="12205" y="2453"/>
                  </a:moveTo>
                  <a:cubicBezTo>
                    <a:pt x="12205" y="2453"/>
                    <a:pt x="12205" y="2524"/>
                    <a:pt x="12205" y="2643"/>
                  </a:cubicBezTo>
                  <a:cubicBezTo>
                    <a:pt x="12217" y="2667"/>
                    <a:pt x="12217" y="2703"/>
                    <a:pt x="12217" y="2727"/>
                  </a:cubicBezTo>
                  <a:cubicBezTo>
                    <a:pt x="12240" y="3012"/>
                    <a:pt x="12300" y="3512"/>
                    <a:pt x="12443" y="4239"/>
                  </a:cubicBezTo>
                  <a:lnTo>
                    <a:pt x="12443" y="4239"/>
                  </a:lnTo>
                  <a:cubicBezTo>
                    <a:pt x="12443" y="4239"/>
                    <a:pt x="12443" y="4251"/>
                    <a:pt x="12443" y="4251"/>
                  </a:cubicBezTo>
                  <a:cubicBezTo>
                    <a:pt x="12455" y="4286"/>
                    <a:pt x="12455" y="4310"/>
                    <a:pt x="12467" y="4346"/>
                  </a:cubicBezTo>
                  <a:cubicBezTo>
                    <a:pt x="12526" y="4691"/>
                    <a:pt x="12645" y="5894"/>
                    <a:pt x="11336" y="5894"/>
                  </a:cubicBezTo>
                  <a:lnTo>
                    <a:pt x="739" y="5894"/>
                  </a:lnTo>
                  <a:cubicBezTo>
                    <a:pt x="334" y="5894"/>
                    <a:pt x="1" y="6215"/>
                    <a:pt x="1" y="6620"/>
                  </a:cubicBezTo>
                  <a:lnTo>
                    <a:pt x="1" y="22348"/>
                  </a:lnTo>
                  <a:cubicBezTo>
                    <a:pt x="1" y="25372"/>
                    <a:pt x="2454" y="27825"/>
                    <a:pt x="5490" y="27825"/>
                  </a:cubicBezTo>
                  <a:lnTo>
                    <a:pt x="23825" y="27825"/>
                  </a:lnTo>
                  <a:cubicBezTo>
                    <a:pt x="26849" y="27825"/>
                    <a:pt x="29302" y="25372"/>
                    <a:pt x="29302" y="22348"/>
                  </a:cubicBezTo>
                  <a:lnTo>
                    <a:pt x="29302" y="18788"/>
                  </a:lnTo>
                  <a:cubicBezTo>
                    <a:pt x="29302" y="17478"/>
                    <a:pt x="30493" y="17598"/>
                    <a:pt x="30850" y="17657"/>
                  </a:cubicBezTo>
                  <a:cubicBezTo>
                    <a:pt x="30886" y="17669"/>
                    <a:pt x="30909" y="17669"/>
                    <a:pt x="30945" y="17681"/>
                  </a:cubicBezTo>
                  <a:cubicBezTo>
                    <a:pt x="30945" y="17681"/>
                    <a:pt x="30957" y="17681"/>
                    <a:pt x="30957" y="17681"/>
                  </a:cubicBezTo>
                  <a:lnTo>
                    <a:pt x="30957" y="17681"/>
                  </a:lnTo>
                  <a:cubicBezTo>
                    <a:pt x="31671" y="17824"/>
                    <a:pt x="32183" y="17883"/>
                    <a:pt x="32469" y="17907"/>
                  </a:cubicBezTo>
                  <a:cubicBezTo>
                    <a:pt x="32493" y="17907"/>
                    <a:pt x="32517" y="17907"/>
                    <a:pt x="32553" y="17907"/>
                  </a:cubicBezTo>
                  <a:cubicBezTo>
                    <a:pt x="32672" y="17919"/>
                    <a:pt x="32743" y="17919"/>
                    <a:pt x="32743" y="17919"/>
                  </a:cubicBezTo>
                  <a:cubicBezTo>
                    <a:pt x="34088" y="17919"/>
                    <a:pt x="35196" y="16824"/>
                    <a:pt x="35196" y="15466"/>
                  </a:cubicBezTo>
                  <a:cubicBezTo>
                    <a:pt x="35196" y="14109"/>
                    <a:pt x="34088" y="13014"/>
                    <a:pt x="32743" y="13014"/>
                  </a:cubicBezTo>
                  <a:cubicBezTo>
                    <a:pt x="32743" y="13014"/>
                    <a:pt x="32672" y="13014"/>
                    <a:pt x="32553" y="13026"/>
                  </a:cubicBezTo>
                  <a:cubicBezTo>
                    <a:pt x="32517" y="13026"/>
                    <a:pt x="32493" y="13026"/>
                    <a:pt x="32469" y="13026"/>
                  </a:cubicBezTo>
                  <a:cubicBezTo>
                    <a:pt x="32183" y="13049"/>
                    <a:pt x="31671" y="13109"/>
                    <a:pt x="30957" y="13252"/>
                  </a:cubicBezTo>
                  <a:lnTo>
                    <a:pt x="30957" y="13252"/>
                  </a:lnTo>
                  <a:cubicBezTo>
                    <a:pt x="30957" y="13252"/>
                    <a:pt x="30945" y="13252"/>
                    <a:pt x="30945" y="13252"/>
                  </a:cubicBezTo>
                  <a:cubicBezTo>
                    <a:pt x="30909" y="13264"/>
                    <a:pt x="30886" y="13264"/>
                    <a:pt x="30850" y="13276"/>
                  </a:cubicBezTo>
                  <a:cubicBezTo>
                    <a:pt x="30493" y="13335"/>
                    <a:pt x="29302" y="13454"/>
                    <a:pt x="29302" y="12144"/>
                  </a:cubicBezTo>
                  <a:lnTo>
                    <a:pt x="29302" y="6620"/>
                  </a:lnTo>
                  <a:cubicBezTo>
                    <a:pt x="29302" y="6215"/>
                    <a:pt x="28981" y="5894"/>
                    <a:pt x="28576" y="5894"/>
                  </a:cubicBezTo>
                  <a:lnTo>
                    <a:pt x="17967" y="5894"/>
                  </a:lnTo>
                  <a:cubicBezTo>
                    <a:pt x="16670" y="5894"/>
                    <a:pt x="16777" y="4703"/>
                    <a:pt x="16848" y="4346"/>
                  </a:cubicBezTo>
                  <a:cubicBezTo>
                    <a:pt x="16848" y="4310"/>
                    <a:pt x="16860" y="4286"/>
                    <a:pt x="16860" y="4251"/>
                  </a:cubicBezTo>
                  <a:cubicBezTo>
                    <a:pt x="16860" y="4239"/>
                    <a:pt x="16860" y="4239"/>
                    <a:pt x="16860" y="4239"/>
                  </a:cubicBezTo>
                  <a:lnTo>
                    <a:pt x="16860" y="4239"/>
                  </a:lnTo>
                  <a:cubicBezTo>
                    <a:pt x="17015" y="3512"/>
                    <a:pt x="17074" y="3012"/>
                    <a:pt x="17086" y="2727"/>
                  </a:cubicBezTo>
                  <a:cubicBezTo>
                    <a:pt x="17098" y="2703"/>
                    <a:pt x="17098" y="2667"/>
                    <a:pt x="17098" y="2643"/>
                  </a:cubicBezTo>
                  <a:cubicBezTo>
                    <a:pt x="17110" y="2524"/>
                    <a:pt x="17110" y="2453"/>
                    <a:pt x="17110" y="2453"/>
                  </a:cubicBezTo>
                  <a:cubicBezTo>
                    <a:pt x="17110" y="1096"/>
                    <a:pt x="16015" y="0"/>
                    <a:pt x="14657" y="0"/>
                  </a:cubicBezTo>
                  <a:cubicBezTo>
                    <a:pt x="13300" y="0"/>
                    <a:pt x="12205" y="1096"/>
                    <a:pt x="12205" y="2453"/>
                  </a:cubicBezTo>
                  <a:close/>
                </a:path>
              </a:pathLst>
            </a:custGeom>
            <a:solidFill>
              <a:schemeClr val="accent2"/>
            </a:solidFill>
            <a:ln>
              <a:noFill/>
            </a:ln>
          </p:spPr>
          <p:txBody>
            <a:bodyPr spcFirstLastPara="1" wrap="square" lIns="121900" tIns="121900" rIns="121900" bIns="121900" anchor="ctr" anchorCtr="0">
              <a:noAutofit/>
            </a:bodyPr>
            <a:lstStyle/>
            <a:p>
              <a:endParaRPr sz="2400"/>
            </a:p>
          </p:txBody>
        </p:sp>
        <p:sp>
          <p:nvSpPr>
            <p:cNvPr id="340" name="Google Shape;340;p21"/>
            <p:cNvSpPr txBox="1"/>
            <p:nvPr/>
          </p:nvSpPr>
          <p:spPr>
            <a:xfrm>
              <a:off x="3176950" y="3837690"/>
              <a:ext cx="1295400" cy="429600"/>
            </a:xfrm>
            <a:prstGeom prst="rect">
              <a:avLst/>
            </a:prstGeom>
            <a:noFill/>
            <a:ln>
              <a:noFill/>
            </a:ln>
          </p:spPr>
          <p:txBody>
            <a:bodyPr spcFirstLastPara="1" wrap="square" lIns="121900" tIns="121900" rIns="121900" bIns="121900" anchor="ctr" anchorCtr="0">
              <a:noAutofit/>
            </a:bodyPr>
            <a:lstStyle/>
            <a:p>
              <a:pPr algn="ctr"/>
              <a:r>
                <a:rPr lang="fr-FR" sz="2267" b="1" dirty="0">
                  <a:solidFill>
                    <a:schemeClr val="lt1"/>
                  </a:solidFill>
                  <a:latin typeface="Fira Sans Extra Condensed Medium"/>
                  <a:ea typeface="Fira Sans Extra Condensed Medium"/>
                  <a:cs typeface="Fira Sans Extra Condensed Medium"/>
                  <a:sym typeface="Fira Sans Extra Condensed Medium"/>
                </a:rPr>
                <a:t>Grant</a:t>
              </a:r>
              <a:endParaRPr sz="2267" b="1" dirty="0">
                <a:solidFill>
                  <a:schemeClr val="lt1"/>
                </a:solidFill>
                <a:latin typeface="Fira Sans Extra Condensed Medium"/>
                <a:ea typeface="Fira Sans Extra Condensed Medium"/>
                <a:cs typeface="Fira Sans Extra Condensed Medium"/>
                <a:sym typeface="Fira Sans Extra Condensed Medium"/>
              </a:endParaRPr>
            </a:p>
          </p:txBody>
        </p:sp>
        <p:sp>
          <p:nvSpPr>
            <p:cNvPr id="342" name="Google Shape;342;p21"/>
            <p:cNvSpPr txBox="1"/>
            <p:nvPr/>
          </p:nvSpPr>
          <p:spPr>
            <a:xfrm>
              <a:off x="3087537" y="1112938"/>
              <a:ext cx="1736190" cy="2480311"/>
            </a:xfrm>
            <a:prstGeom prst="rect">
              <a:avLst/>
            </a:prstGeom>
            <a:noFill/>
            <a:ln>
              <a:noFill/>
            </a:ln>
          </p:spPr>
          <p:txBody>
            <a:bodyPr spcFirstLastPara="1" wrap="square" lIns="121900" tIns="121900" rIns="121900" bIns="121900" anchor="b" anchorCtr="0">
              <a:noAutofit/>
            </a:bodyPr>
            <a:lstStyle/>
            <a:p>
              <a:pPr marL="342900" indent="-342900" algn="just">
                <a:buFontTx/>
                <a:buChar char="-"/>
              </a:pPr>
              <a:r>
                <a:rPr lang="en-US" sz="1900" dirty="0">
                  <a:solidFill>
                    <a:srgbClr val="434343"/>
                  </a:solidFill>
                  <a:latin typeface="Roboto"/>
                  <a:ea typeface="Roboto"/>
                  <a:cs typeface="Roboto"/>
                  <a:sym typeface="Roboto"/>
                </a:rPr>
                <a:t>Law No. 18-1988 relating to the publication of the Journal of agricultural and fisheries investments.</a:t>
              </a:r>
            </a:p>
            <a:p>
              <a:pPr marL="342900" indent="-342900" algn="just">
                <a:buFontTx/>
                <a:buChar char="-"/>
              </a:pPr>
              <a:r>
                <a:rPr lang="en-US" sz="1900" dirty="0">
                  <a:solidFill>
                    <a:srgbClr val="434343"/>
                  </a:solidFill>
                  <a:latin typeface="Roboto"/>
                  <a:ea typeface="Roboto"/>
                  <a:cs typeface="Roboto"/>
                  <a:sym typeface="Roboto"/>
                </a:rPr>
                <a:t>PNEE of 1995</a:t>
              </a:r>
            </a:p>
            <a:p>
              <a:pPr marL="342900" indent="-342900" algn="just">
                <a:buFontTx/>
                <a:buChar char="-"/>
              </a:pPr>
              <a:r>
                <a:rPr lang="en-US" sz="1900" dirty="0">
                  <a:solidFill>
                    <a:srgbClr val="434343"/>
                  </a:solidFill>
                  <a:latin typeface="Roboto"/>
                  <a:ea typeface="Roboto"/>
                  <a:cs typeface="Roboto"/>
                  <a:sym typeface="Roboto"/>
                </a:rPr>
                <a:t>Clause 23, Finance Act 2024 (Protect. RE)</a:t>
              </a:r>
            </a:p>
            <a:p>
              <a:pPr marL="342900" indent="-342900" algn="just">
                <a:buFontTx/>
                <a:buChar char="-"/>
              </a:pPr>
              <a:r>
                <a:rPr lang="en-US" sz="1900" dirty="0">
                  <a:solidFill>
                    <a:srgbClr val="434343"/>
                  </a:solidFill>
                  <a:latin typeface="Roboto"/>
                  <a:ea typeface="Roboto"/>
                  <a:cs typeface="Roboto"/>
                  <a:sym typeface="Roboto"/>
                </a:rPr>
                <a:t>,</a:t>
              </a:r>
              <a:r>
                <a:rPr lang="en-US" sz="1900" dirty="0" err="1">
                  <a:solidFill>
                    <a:srgbClr val="434343"/>
                  </a:solidFill>
                  <a:latin typeface="Roboto"/>
                  <a:ea typeface="Roboto"/>
                  <a:cs typeface="Roboto"/>
                  <a:sym typeface="Roboto"/>
                </a:rPr>
                <a:t>Etc</a:t>
              </a:r>
              <a:r>
                <a:rPr lang="en-US" sz="1900" dirty="0">
                  <a:solidFill>
                    <a:srgbClr val="434343"/>
                  </a:solidFill>
                  <a:latin typeface="Roboto"/>
                  <a:ea typeface="Roboto"/>
                  <a:cs typeface="Roboto"/>
                  <a:sym typeface="Roboto"/>
                </a:rPr>
                <a:t>, …</a:t>
              </a:r>
              <a:endParaRPr sz="1900" dirty="0">
                <a:solidFill>
                  <a:srgbClr val="434343"/>
                </a:solidFill>
                <a:latin typeface="Roboto"/>
                <a:ea typeface="Roboto"/>
                <a:cs typeface="Roboto"/>
                <a:sym typeface="Roboto"/>
              </a:endParaRPr>
            </a:p>
          </p:txBody>
        </p:sp>
      </p:grpSp>
      <p:grpSp>
        <p:nvGrpSpPr>
          <p:cNvPr id="343" name="Google Shape;343;p21"/>
          <p:cNvGrpSpPr/>
          <p:nvPr/>
        </p:nvGrpSpPr>
        <p:grpSpPr>
          <a:xfrm>
            <a:off x="9650228" y="1423969"/>
            <a:ext cx="2311000" cy="4309865"/>
            <a:chOff x="6084734" y="1138100"/>
            <a:chExt cx="1507213" cy="3232399"/>
          </a:xfrm>
        </p:grpSpPr>
        <p:sp>
          <p:nvSpPr>
            <p:cNvPr id="344" name="Google Shape;344;p21"/>
            <p:cNvSpPr/>
            <p:nvPr/>
          </p:nvSpPr>
          <p:spPr>
            <a:xfrm>
              <a:off x="6133914" y="1138100"/>
              <a:ext cx="1359623" cy="3187403"/>
            </a:xfrm>
            <a:custGeom>
              <a:avLst/>
              <a:gdLst/>
              <a:ahLst/>
              <a:cxnLst/>
              <a:rect l="l" t="t" r="r" b="b"/>
              <a:pathLst>
                <a:path w="27314" h="64033" extrusionOk="0">
                  <a:moveTo>
                    <a:pt x="4692" y="0"/>
                  </a:moveTo>
                  <a:cubicBezTo>
                    <a:pt x="2108" y="0"/>
                    <a:pt x="1" y="2096"/>
                    <a:pt x="1" y="4691"/>
                  </a:cubicBezTo>
                  <a:lnTo>
                    <a:pt x="1" y="9573"/>
                  </a:lnTo>
                  <a:cubicBezTo>
                    <a:pt x="49" y="9561"/>
                    <a:pt x="84" y="9561"/>
                    <a:pt x="120" y="9549"/>
                  </a:cubicBezTo>
                  <a:lnTo>
                    <a:pt x="132" y="9549"/>
                  </a:lnTo>
                  <a:cubicBezTo>
                    <a:pt x="382" y="9502"/>
                    <a:pt x="656" y="9454"/>
                    <a:pt x="918" y="9418"/>
                  </a:cubicBezTo>
                  <a:cubicBezTo>
                    <a:pt x="1073" y="9394"/>
                    <a:pt x="1215" y="9383"/>
                    <a:pt x="1370" y="9371"/>
                  </a:cubicBezTo>
                  <a:lnTo>
                    <a:pt x="1406" y="9371"/>
                  </a:lnTo>
                  <a:cubicBezTo>
                    <a:pt x="1549" y="9359"/>
                    <a:pt x="1704" y="9359"/>
                    <a:pt x="1846" y="9359"/>
                  </a:cubicBezTo>
                  <a:cubicBezTo>
                    <a:pt x="1858" y="9371"/>
                    <a:pt x="1882" y="9371"/>
                    <a:pt x="1894" y="9371"/>
                  </a:cubicBezTo>
                  <a:cubicBezTo>
                    <a:pt x="1954" y="9371"/>
                    <a:pt x="2013" y="9371"/>
                    <a:pt x="2073" y="9383"/>
                  </a:cubicBezTo>
                  <a:lnTo>
                    <a:pt x="2120" y="9383"/>
                  </a:lnTo>
                  <a:cubicBezTo>
                    <a:pt x="2180" y="9394"/>
                    <a:pt x="2251" y="9406"/>
                    <a:pt x="2323" y="9418"/>
                  </a:cubicBezTo>
                  <a:lnTo>
                    <a:pt x="2370" y="9418"/>
                  </a:lnTo>
                  <a:cubicBezTo>
                    <a:pt x="2418" y="9430"/>
                    <a:pt x="2477" y="9442"/>
                    <a:pt x="2537" y="9466"/>
                  </a:cubicBezTo>
                  <a:cubicBezTo>
                    <a:pt x="2549" y="9466"/>
                    <a:pt x="2573" y="9478"/>
                    <a:pt x="2597" y="9478"/>
                  </a:cubicBezTo>
                  <a:cubicBezTo>
                    <a:pt x="2656" y="9502"/>
                    <a:pt x="2728" y="9514"/>
                    <a:pt x="2799" y="9549"/>
                  </a:cubicBezTo>
                  <a:cubicBezTo>
                    <a:pt x="3037" y="9633"/>
                    <a:pt x="3251" y="9752"/>
                    <a:pt x="3454" y="9895"/>
                  </a:cubicBezTo>
                  <a:cubicBezTo>
                    <a:pt x="4228" y="10442"/>
                    <a:pt x="4692" y="11323"/>
                    <a:pt x="4740" y="12252"/>
                  </a:cubicBezTo>
                  <a:cubicBezTo>
                    <a:pt x="4763" y="12776"/>
                    <a:pt x="4656" y="13323"/>
                    <a:pt x="4382" y="13812"/>
                  </a:cubicBezTo>
                  <a:cubicBezTo>
                    <a:pt x="3978" y="14538"/>
                    <a:pt x="3275" y="15074"/>
                    <a:pt x="2466" y="15264"/>
                  </a:cubicBezTo>
                  <a:cubicBezTo>
                    <a:pt x="2466" y="15276"/>
                    <a:pt x="2466" y="15276"/>
                    <a:pt x="2466" y="15276"/>
                  </a:cubicBezTo>
                  <a:cubicBezTo>
                    <a:pt x="2382" y="15288"/>
                    <a:pt x="2299" y="15312"/>
                    <a:pt x="2216" y="15324"/>
                  </a:cubicBezTo>
                  <a:cubicBezTo>
                    <a:pt x="2192" y="15324"/>
                    <a:pt x="2168" y="15324"/>
                    <a:pt x="2144" y="15336"/>
                  </a:cubicBezTo>
                  <a:cubicBezTo>
                    <a:pt x="2061" y="15336"/>
                    <a:pt x="1977" y="15348"/>
                    <a:pt x="1894" y="15359"/>
                  </a:cubicBezTo>
                  <a:lnTo>
                    <a:pt x="1537" y="15359"/>
                  </a:lnTo>
                  <a:cubicBezTo>
                    <a:pt x="1477" y="15359"/>
                    <a:pt x="1406" y="15348"/>
                    <a:pt x="1346" y="15348"/>
                  </a:cubicBezTo>
                  <a:cubicBezTo>
                    <a:pt x="1287" y="15336"/>
                    <a:pt x="1239" y="15336"/>
                    <a:pt x="1180" y="15336"/>
                  </a:cubicBezTo>
                  <a:cubicBezTo>
                    <a:pt x="1144" y="15324"/>
                    <a:pt x="1108" y="15324"/>
                    <a:pt x="1073" y="15324"/>
                  </a:cubicBezTo>
                  <a:cubicBezTo>
                    <a:pt x="1025" y="15312"/>
                    <a:pt x="965" y="15300"/>
                    <a:pt x="918" y="15300"/>
                  </a:cubicBezTo>
                  <a:cubicBezTo>
                    <a:pt x="644" y="15264"/>
                    <a:pt x="370" y="15205"/>
                    <a:pt x="108" y="15157"/>
                  </a:cubicBezTo>
                  <a:lnTo>
                    <a:pt x="108" y="15169"/>
                  </a:lnTo>
                  <a:cubicBezTo>
                    <a:pt x="72" y="15157"/>
                    <a:pt x="37" y="15145"/>
                    <a:pt x="1" y="15145"/>
                  </a:cubicBezTo>
                  <a:lnTo>
                    <a:pt x="1" y="59341"/>
                  </a:lnTo>
                  <a:cubicBezTo>
                    <a:pt x="1" y="61937"/>
                    <a:pt x="2096" y="64032"/>
                    <a:pt x="4692" y="64032"/>
                  </a:cubicBezTo>
                  <a:lnTo>
                    <a:pt x="22623" y="64032"/>
                  </a:lnTo>
                  <a:cubicBezTo>
                    <a:pt x="25207" y="64032"/>
                    <a:pt x="27314" y="61937"/>
                    <a:pt x="27314" y="59341"/>
                  </a:cubicBezTo>
                  <a:lnTo>
                    <a:pt x="27314" y="4691"/>
                  </a:lnTo>
                  <a:cubicBezTo>
                    <a:pt x="27314" y="2096"/>
                    <a:pt x="25207" y="0"/>
                    <a:pt x="22623" y="0"/>
                  </a:cubicBezTo>
                  <a:close/>
                </a:path>
              </a:pathLst>
            </a:custGeom>
            <a:solidFill>
              <a:schemeClr val="lt2"/>
            </a:solidFill>
            <a:ln>
              <a:noFill/>
            </a:ln>
          </p:spPr>
          <p:txBody>
            <a:bodyPr spcFirstLastPara="1" wrap="square" lIns="121900" tIns="121900" rIns="121900" bIns="121900" anchor="ctr" anchorCtr="0">
              <a:noAutofit/>
            </a:bodyPr>
            <a:lstStyle/>
            <a:p>
              <a:endParaRPr sz="2400"/>
            </a:p>
          </p:txBody>
        </p:sp>
        <p:sp>
          <p:nvSpPr>
            <p:cNvPr id="345" name="Google Shape;345;p21"/>
            <p:cNvSpPr/>
            <p:nvPr/>
          </p:nvSpPr>
          <p:spPr>
            <a:xfrm>
              <a:off x="6084734" y="3496536"/>
              <a:ext cx="1458033" cy="873963"/>
            </a:xfrm>
            <a:custGeom>
              <a:avLst/>
              <a:gdLst/>
              <a:ahLst/>
              <a:cxnLst/>
              <a:rect l="l" t="t" r="r" b="b"/>
              <a:pathLst>
                <a:path w="29291" h="27825" extrusionOk="0">
                  <a:moveTo>
                    <a:pt x="12193" y="2453"/>
                  </a:moveTo>
                  <a:cubicBezTo>
                    <a:pt x="12193" y="2453"/>
                    <a:pt x="12193" y="2524"/>
                    <a:pt x="12205" y="2643"/>
                  </a:cubicBezTo>
                  <a:cubicBezTo>
                    <a:pt x="12205" y="2667"/>
                    <a:pt x="12205" y="2703"/>
                    <a:pt x="12205" y="2727"/>
                  </a:cubicBezTo>
                  <a:cubicBezTo>
                    <a:pt x="12228" y="3012"/>
                    <a:pt x="12288" y="3512"/>
                    <a:pt x="12431" y="4239"/>
                  </a:cubicBezTo>
                  <a:lnTo>
                    <a:pt x="12431" y="4239"/>
                  </a:lnTo>
                  <a:cubicBezTo>
                    <a:pt x="12431" y="4239"/>
                    <a:pt x="12431" y="4251"/>
                    <a:pt x="12431" y="4251"/>
                  </a:cubicBezTo>
                  <a:cubicBezTo>
                    <a:pt x="12443" y="4286"/>
                    <a:pt x="12443" y="4310"/>
                    <a:pt x="12455" y="4346"/>
                  </a:cubicBezTo>
                  <a:cubicBezTo>
                    <a:pt x="12514" y="4703"/>
                    <a:pt x="12633" y="5894"/>
                    <a:pt x="11324" y="5894"/>
                  </a:cubicBezTo>
                  <a:lnTo>
                    <a:pt x="727" y="5894"/>
                  </a:lnTo>
                  <a:cubicBezTo>
                    <a:pt x="322" y="5894"/>
                    <a:pt x="1" y="6215"/>
                    <a:pt x="1" y="6620"/>
                  </a:cubicBezTo>
                  <a:lnTo>
                    <a:pt x="1" y="22348"/>
                  </a:lnTo>
                  <a:cubicBezTo>
                    <a:pt x="1" y="25372"/>
                    <a:pt x="2453" y="27825"/>
                    <a:pt x="5478" y="27825"/>
                  </a:cubicBezTo>
                  <a:lnTo>
                    <a:pt x="23813" y="27825"/>
                  </a:lnTo>
                  <a:cubicBezTo>
                    <a:pt x="26837" y="27825"/>
                    <a:pt x="29290" y="25372"/>
                    <a:pt x="29290" y="22348"/>
                  </a:cubicBezTo>
                  <a:lnTo>
                    <a:pt x="29290" y="6620"/>
                  </a:lnTo>
                  <a:cubicBezTo>
                    <a:pt x="29290" y="6215"/>
                    <a:pt x="28969" y="5894"/>
                    <a:pt x="28564" y="5894"/>
                  </a:cubicBezTo>
                  <a:lnTo>
                    <a:pt x="17967" y="5894"/>
                  </a:lnTo>
                  <a:cubicBezTo>
                    <a:pt x="16658" y="5894"/>
                    <a:pt x="16777" y="4703"/>
                    <a:pt x="16836" y="4346"/>
                  </a:cubicBezTo>
                  <a:cubicBezTo>
                    <a:pt x="16848" y="4310"/>
                    <a:pt x="16848" y="4286"/>
                    <a:pt x="16860" y="4251"/>
                  </a:cubicBezTo>
                  <a:cubicBezTo>
                    <a:pt x="16860" y="4251"/>
                    <a:pt x="16860" y="4239"/>
                    <a:pt x="16860" y="4239"/>
                  </a:cubicBezTo>
                  <a:lnTo>
                    <a:pt x="16860" y="4239"/>
                  </a:lnTo>
                  <a:cubicBezTo>
                    <a:pt x="17003" y="3512"/>
                    <a:pt x="17062" y="3012"/>
                    <a:pt x="17086" y="2727"/>
                  </a:cubicBezTo>
                  <a:cubicBezTo>
                    <a:pt x="17086" y="2703"/>
                    <a:pt x="17086" y="2667"/>
                    <a:pt x="17086" y="2643"/>
                  </a:cubicBezTo>
                  <a:cubicBezTo>
                    <a:pt x="17098" y="2524"/>
                    <a:pt x="17098" y="2453"/>
                    <a:pt x="17098" y="2453"/>
                  </a:cubicBezTo>
                  <a:cubicBezTo>
                    <a:pt x="17098" y="1096"/>
                    <a:pt x="16003" y="0"/>
                    <a:pt x="14645" y="0"/>
                  </a:cubicBezTo>
                  <a:cubicBezTo>
                    <a:pt x="13288" y="0"/>
                    <a:pt x="12193" y="1096"/>
                    <a:pt x="12193" y="2453"/>
                  </a:cubicBezTo>
                  <a:close/>
                </a:path>
              </a:pathLst>
            </a:custGeom>
            <a:solidFill>
              <a:schemeClr val="accent6"/>
            </a:solidFill>
            <a:ln>
              <a:noFill/>
            </a:ln>
          </p:spPr>
          <p:txBody>
            <a:bodyPr spcFirstLastPara="1" wrap="square" lIns="121900" tIns="121900" rIns="121900" bIns="121900" anchor="ctr" anchorCtr="0">
              <a:noAutofit/>
            </a:bodyPr>
            <a:lstStyle/>
            <a:p>
              <a:endParaRPr sz="2400"/>
            </a:p>
          </p:txBody>
        </p:sp>
        <p:sp>
          <p:nvSpPr>
            <p:cNvPr id="346" name="Google Shape;346;p21"/>
            <p:cNvSpPr txBox="1"/>
            <p:nvPr/>
          </p:nvSpPr>
          <p:spPr>
            <a:xfrm>
              <a:off x="6166052" y="3855467"/>
              <a:ext cx="1425895" cy="429600"/>
            </a:xfrm>
            <a:prstGeom prst="rect">
              <a:avLst/>
            </a:prstGeom>
            <a:noFill/>
            <a:ln>
              <a:noFill/>
            </a:ln>
          </p:spPr>
          <p:txBody>
            <a:bodyPr spcFirstLastPara="1" wrap="square" lIns="121900" tIns="121900" rIns="121900" bIns="121900" anchor="ctr" anchorCtr="0">
              <a:noAutofit/>
            </a:bodyPr>
            <a:lstStyle/>
            <a:p>
              <a:pPr algn="ctr"/>
              <a:r>
                <a:rPr lang="fr-FR" sz="2267" b="1" dirty="0" err="1">
                  <a:solidFill>
                    <a:schemeClr val="lt1"/>
                  </a:solidFill>
                  <a:latin typeface="Fira Sans Extra Condensed Medium"/>
                  <a:ea typeface="Fira Sans Extra Condensed Medium"/>
                  <a:cs typeface="Fira Sans Extra Condensed Medium"/>
                  <a:sym typeface="Fira Sans Extra Condensed Medium"/>
                </a:rPr>
                <a:t>Insurance</a:t>
              </a:r>
              <a:endParaRPr lang="fr-FR" sz="2267" b="1" dirty="0">
                <a:solidFill>
                  <a:schemeClr val="lt1"/>
                </a:solidFill>
                <a:latin typeface="Fira Sans Extra Condensed Medium"/>
                <a:ea typeface="Fira Sans Extra Condensed Medium"/>
                <a:cs typeface="Fira Sans Extra Condensed Medium"/>
                <a:sym typeface="Fira Sans Extra Condensed Medium"/>
              </a:endParaRPr>
            </a:p>
            <a:p>
              <a:pPr algn="ctr"/>
              <a:endParaRPr sz="2267" b="1" dirty="0">
                <a:solidFill>
                  <a:schemeClr val="lt1"/>
                </a:solidFill>
                <a:latin typeface="Fira Sans Extra Condensed Medium"/>
                <a:ea typeface="Fira Sans Extra Condensed Medium"/>
                <a:cs typeface="Fira Sans Extra Condensed Medium"/>
                <a:sym typeface="Fira Sans Extra Condensed Medium"/>
              </a:endParaRPr>
            </a:p>
          </p:txBody>
        </p:sp>
        <p:sp>
          <p:nvSpPr>
            <p:cNvPr id="348" name="Google Shape;348;p21"/>
            <p:cNvSpPr txBox="1"/>
            <p:nvPr/>
          </p:nvSpPr>
          <p:spPr>
            <a:xfrm>
              <a:off x="6198137" y="1595069"/>
              <a:ext cx="1295400" cy="1901467"/>
            </a:xfrm>
            <a:prstGeom prst="rect">
              <a:avLst/>
            </a:prstGeom>
            <a:noFill/>
            <a:ln>
              <a:noFill/>
            </a:ln>
          </p:spPr>
          <p:txBody>
            <a:bodyPr spcFirstLastPara="1" wrap="square" lIns="121900" tIns="121900" rIns="121900" bIns="121900" anchor="b" anchorCtr="0">
              <a:noAutofit/>
            </a:bodyPr>
            <a:lstStyle/>
            <a:p>
              <a:pPr algn="just">
                <a:spcAft>
                  <a:spcPts val="600"/>
                </a:spcAft>
                <a:tabLst>
                  <a:tab pos="268288" algn="l"/>
                </a:tabLst>
              </a:pPr>
              <a:r>
                <a:rPr lang="en-US" sz="1900" dirty="0">
                  <a:solidFill>
                    <a:srgbClr val="434343"/>
                  </a:solidFill>
                  <a:latin typeface="Roboto"/>
                  <a:ea typeface="Roboto"/>
                  <a:cs typeface="Roboto"/>
                  <a:sym typeface="Roboto"/>
                </a:rPr>
                <a:t>- Compensation fund for agricultural damage resulting from natural disasters (Chapter 17 of the Finance Act for 2018,</a:t>
              </a:r>
              <a:endParaRPr lang="en" sz="1900" dirty="0" smtClean="0">
                <a:solidFill>
                  <a:srgbClr val="434343"/>
                </a:solidFill>
                <a:latin typeface="Roboto"/>
                <a:ea typeface="Roboto"/>
                <a:cs typeface="Roboto"/>
                <a:sym typeface="Roboto"/>
              </a:endParaRPr>
            </a:p>
          </p:txBody>
        </p:sp>
      </p:grpSp>
    </p:spTree>
    <p:extLst>
      <p:ext uri="{BB962C8B-B14F-4D97-AF65-F5344CB8AC3E}">
        <p14:creationId xmlns:p14="http://schemas.microsoft.com/office/powerpoint/2010/main" val="313692271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4461</TotalTime>
  <Words>1309</Words>
  <Application>Microsoft Office PowerPoint</Application>
  <PresentationFormat>Grand écran</PresentationFormat>
  <Paragraphs>187</Paragraphs>
  <Slides>15</Slides>
  <Notes>4</Notes>
  <HiddenSlides>0</HiddenSlides>
  <MMClips>0</MMClips>
  <ScaleCrop>false</ScaleCrop>
  <HeadingPairs>
    <vt:vector size="6" baseType="variant">
      <vt:variant>
        <vt:lpstr>Polices utilisées</vt:lpstr>
      </vt:variant>
      <vt:variant>
        <vt:i4>14</vt:i4>
      </vt:variant>
      <vt:variant>
        <vt:lpstr>Thème</vt:lpstr>
      </vt:variant>
      <vt:variant>
        <vt:i4>1</vt:i4>
      </vt:variant>
      <vt:variant>
        <vt:lpstr>Titres des diapositives</vt:lpstr>
      </vt:variant>
      <vt:variant>
        <vt:i4>15</vt:i4>
      </vt:variant>
    </vt:vector>
  </HeadingPairs>
  <TitlesOfParts>
    <vt:vector size="30" baseType="lpstr">
      <vt:lpstr>宋体</vt:lpstr>
      <vt:lpstr>Arial</vt:lpstr>
      <vt:lpstr>Arial Black</vt:lpstr>
      <vt:lpstr>Calibri</vt:lpstr>
      <vt:lpstr>Calibri Light</vt:lpstr>
      <vt:lpstr>Fira Sans Extra Condensed Medium</vt:lpstr>
      <vt:lpstr>HelveticaNeueLT Std</vt:lpstr>
      <vt:lpstr>Merriweather</vt:lpstr>
      <vt:lpstr>MS Mincho</vt:lpstr>
      <vt:lpstr>Ravie</vt:lpstr>
      <vt:lpstr>Roboto</vt:lpstr>
      <vt:lpstr>Times New Roman</vt:lpstr>
      <vt:lpstr>Trebuchet MS</vt:lpstr>
      <vt:lpstr>Wingdings</vt:lpstr>
      <vt:lpstr>Office Theme</vt:lpstr>
      <vt:lpstr>Présentation PowerPoint</vt:lpstr>
      <vt:lpstr>Financing Framework , … Why ?</vt:lpstr>
      <vt:lpstr>Gouvernance, … les préalables,</vt:lpstr>
      <vt:lpstr>Présentation PowerPoint</vt:lpstr>
      <vt:lpstr>Présentation PowerPoint</vt:lpstr>
      <vt:lpstr>Présentation PowerPoint</vt:lpstr>
      <vt:lpstr>Cadre de financement … Objectif</vt:lpstr>
      <vt:lpstr>Financing framework … Sections</vt:lpstr>
      <vt:lpstr>Case of Tunisia, Financing framework … Comments </vt:lpstr>
      <vt:lpstr>THE MAWRF GBO WATER PROGRAM BUDGET</vt:lpstr>
      <vt:lpstr>THE MAWRF GBO WATER PROGRAM BUDGET</vt:lpstr>
      <vt:lpstr>MAWRF Annual Performance Program (APP)</vt:lpstr>
      <vt:lpstr>Conclusion</vt:lpstr>
      <vt:lpstr>FINANCE CLIMAT</vt:lpstr>
      <vt:lpstr>MERCI POUR VOTRE ATTENTION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Maria Schade</dc:creator>
  <cp:lastModifiedBy>Compte Microsoft</cp:lastModifiedBy>
  <cp:revision>203</cp:revision>
  <dcterms:created xsi:type="dcterms:W3CDTF">2021-02-24T21:05:14Z</dcterms:created>
  <dcterms:modified xsi:type="dcterms:W3CDTF">2024-10-15T11:29:21Z</dcterms:modified>
</cp:coreProperties>
</file>